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7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8364F-D1F6-4E66-BA55-9FF1BB8890E0}" type="datetimeFigureOut">
              <a:rPr lang="en-US" smtClean="0"/>
              <a:pPr/>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8364F-D1F6-4E66-BA55-9FF1BB8890E0}" type="datetimeFigureOut">
              <a:rPr lang="en-US" smtClean="0"/>
              <a:pPr/>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8364F-D1F6-4E66-BA55-9FF1BB8890E0}" type="datetimeFigureOut">
              <a:rPr lang="en-US" smtClean="0"/>
              <a:pPr/>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8364F-D1F6-4E66-BA55-9FF1BB8890E0}" type="datetimeFigureOut">
              <a:rPr lang="en-US" smtClean="0"/>
              <a:pPr/>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8364F-D1F6-4E66-BA55-9FF1BB8890E0}" type="datetimeFigureOut">
              <a:rPr lang="en-US" smtClean="0"/>
              <a:pPr/>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8364F-D1F6-4E66-BA55-9FF1BB8890E0}" type="datetimeFigureOut">
              <a:rPr lang="en-US" smtClean="0"/>
              <a:pPr/>
              <a:t>4/13/2012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8364F-D1F6-4E66-BA55-9FF1BB8890E0}" type="datetimeFigureOut">
              <a:rPr lang="en-US" smtClean="0"/>
              <a:pPr/>
              <a:t>4/13/2012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8364F-D1F6-4E66-BA55-9FF1BB8890E0}" type="datetimeFigureOut">
              <a:rPr lang="en-US" smtClean="0"/>
              <a:pPr/>
              <a:t>4/13/2012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8364F-D1F6-4E66-BA55-9FF1BB8890E0}" type="datetimeFigureOut">
              <a:rPr lang="en-US" smtClean="0"/>
              <a:pPr/>
              <a:t>4/13/2012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8364F-D1F6-4E66-BA55-9FF1BB8890E0}" type="datetimeFigureOut">
              <a:rPr lang="en-US" smtClean="0"/>
              <a:pPr/>
              <a:t>4/13/2012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8364F-D1F6-4E66-BA55-9FF1BB8890E0}" type="datetimeFigureOut">
              <a:rPr lang="en-US" smtClean="0"/>
              <a:pPr/>
              <a:t>4/13/2012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A4D95-BD9D-4927-9DA1-B21150D0B3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8364F-D1F6-4E66-BA55-9FF1BB8890E0}" type="datetimeFigureOut">
              <a:rPr lang="en-US" smtClean="0"/>
              <a:pPr/>
              <a:t>4/13/2012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A4D95-BD9D-4927-9DA1-B21150D0B3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772400" cy="1470025"/>
          </a:xfrm>
        </p:spPr>
        <p:txBody>
          <a:bodyPr/>
          <a:lstStyle/>
          <a:p>
            <a:r>
              <a:rPr lang="en-US" sz="8800" b="1" dirty="0" smtClean="0"/>
              <a:t>Linked List</a:t>
            </a:r>
            <a:endParaRPr lang="en-US" b="1" dirty="0"/>
          </a:p>
        </p:txBody>
      </p:sp>
      <p:pic>
        <p:nvPicPr>
          <p:cNvPr id="1026" name="Picture 22" descr="logo123"/>
          <p:cNvPicPr>
            <a:picLocks noChangeAspect="1" noChangeArrowheads="1"/>
          </p:cNvPicPr>
          <p:nvPr/>
        </p:nvPicPr>
        <p:blipFill>
          <a:blip r:embed="rId2"/>
          <a:srcRect/>
          <a:stretch>
            <a:fillRect/>
          </a:stretch>
        </p:blipFill>
        <p:spPr bwMode="auto">
          <a:xfrm>
            <a:off x="304800" y="304800"/>
            <a:ext cx="16764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a:spLocks noGrp="1" noChangeArrowheads="1"/>
          </p:cNvSpPr>
          <p:nvPr>
            <p:ph type="title"/>
          </p:nvPr>
        </p:nvSpPr>
        <p:spPr>
          <a:xfrm>
            <a:off x="1414463" y="228600"/>
            <a:ext cx="7424737" cy="914400"/>
          </a:xfrm>
        </p:spPr>
        <p:txBody>
          <a:bodyPr>
            <a:normAutofit fontScale="90000"/>
          </a:bodyPr>
          <a:lstStyle/>
          <a:p>
            <a:pPr eaLnBrk="1" hangingPunct="1"/>
            <a:r>
              <a:rPr lang="en-US" sz="3800" smtClean="0">
                <a:latin typeface="Times New Roman" pitchFamily="18" charset="0"/>
                <a:cs typeface="Times New Roman" pitchFamily="18" charset="0"/>
              </a:rPr>
              <a:t>1.TRAVERSING A SINGLE LINKED LIST</a:t>
            </a:r>
          </a:p>
        </p:txBody>
      </p:sp>
      <p:sp>
        <p:nvSpPr>
          <p:cNvPr id="6" name="Rectangle 3"/>
          <p:cNvSpPr txBox="1">
            <a:spLocks noChangeArrowheads="1"/>
          </p:cNvSpPr>
          <p:nvPr/>
        </p:nvSpPr>
        <p:spPr>
          <a:xfrm>
            <a:off x="1193483" y="1676400"/>
            <a:ext cx="7340917"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Traversal means visiting each node ,starting from first node till reach the last node. </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For this we will take a structure pointer    </a:t>
            </a:r>
            <a:r>
              <a:rPr kumimoji="0" lang="en-US" sz="1600" b="1" i="0" u="sng"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 </a:t>
            </a:r>
            <a:r>
              <a:rPr kumimoji="0" lang="en-US"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which will point to the node that is currently being visited. Initially  we have to visit the first node so   </a:t>
            </a:r>
            <a:r>
              <a:rPr kumimoji="0" lang="en-US" sz="1600" b="1" i="0" u="sng"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a:t>
            </a:r>
            <a:r>
              <a:rPr kumimoji="0" lang="en-US"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is assigned the value of  </a:t>
            </a:r>
            <a:r>
              <a:rPr kumimoji="0" lang="en-US" sz="1600" b="0" i="0" u="sng"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start .</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p=start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Now p point to the first node of linked list . We can access the info part of first node by writing.</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p-&gt;info. Now we have to shifting the pointer </a:t>
            </a:r>
            <a:r>
              <a:rPr kumimoji="0" lang="en-US" sz="1600" b="1"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a:t>
            </a: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forward so that it points to next node. This can be done by  assigning the address of next node to </a:t>
            </a:r>
            <a:r>
              <a:rPr kumimoji="0" lang="en-US" sz="1600" b="1"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 </a:t>
            </a: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as…</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p=p-&gt;link;</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Now  </a:t>
            </a:r>
            <a:r>
              <a:rPr kumimoji="0" lang="en-US" sz="1600" b="1"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a:t>
            </a: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has the address of the next node. Similarly we can </a:t>
            </a:r>
            <a:r>
              <a:rPr kumimoji="0" lang="en-US" sz="16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visting</a:t>
            </a: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each node of linked list through this assignment until p has NULL , which is link part value of last element.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while (p!=NULL)</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Printf</a:t>
            </a: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16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d”,p</a:t>
            </a: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-&gt;info);</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P=p-&gt;link;</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en-US" sz="16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3"/>
          <p:cNvSpPr txBox="1">
            <a:spLocks noChangeArrowheads="1"/>
          </p:cNvSpPr>
          <p:nvPr/>
        </p:nvSpPr>
        <p:spPr>
          <a:xfrm>
            <a:off x="609600" y="1600200"/>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START 																									NODE A	NODE B	NODE C	NODE D																																	 350		900		150		700	</a:t>
            </a:r>
          </a:p>
        </p:txBody>
      </p:sp>
      <p:sp>
        <p:nvSpPr>
          <p:cNvPr id="6" name="Rectangle 4"/>
          <p:cNvSpPr>
            <a:spLocks noChangeArrowheads="1"/>
          </p:cNvSpPr>
          <p:nvPr/>
        </p:nvSpPr>
        <p:spPr bwMode="auto">
          <a:xfrm>
            <a:off x="1371600" y="31242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t>33</a:t>
            </a:r>
          </a:p>
        </p:txBody>
      </p:sp>
      <p:sp>
        <p:nvSpPr>
          <p:cNvPr id="7" name="Rectangle 5"/>
          <p:cNvSpPr>
            <a:spLocks noChangeArrowheads="1"/>
          </p:cNvSpPr>
          <p:nvPr/>
        </p:nvSpPr>
        <p:spPr bwMode="auto">
          <a:xfrm>
            <a:off x="2057400" y="31242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t>900</a:t>
            </a:r>
          </a:p>
        </p:txBody>
      </p:sp>
      <p:sp>
        <p:nvSpPr>
          <p:cNvPr id="8" name="Rectangle 6"/>
          <p:cNvSpPr>
            <a:spLocks noChangeArrowheads="1"/>
          </p:cNvSpPr>
          <p:nvPr/>
        </p:nvSpPr>
        <p:spPr bwMode="auto">
          <a:xfrm>
            <a:off x="7162800" y="31242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t>66</a:t>
            </a:r>
          </a:p>
        </p:txBody>
      </p:sp>
      <p:sp>
        <p:nvSpPr>
          <p:cNvPr id="9" name="Rectangle 7"/>
          <p:cNvSpPr>
            <a:spLocks noChangeArrowheads="1"/>
          </p:cNvSpPr>
          <p:nvPr/>
        </p:nvSpPr>
        <p:spPr bwMode="auto">
          <a:xfrm>
            <a:off x="3276600" y="31242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t>44</a:t>
            </a:r>
          </a:p>
        </p:txBody>
      </p:sp>
      <p:sp>
        <p:nvSpPr>
          <p:cNvPr id="10" name="Rectangle 8"/>
          <p:cNvSpPr>
            <a:spLocks noChangeArrowheads="1"/>
          </p:cNvSpPr>
          <p:nvPr/>
        </p:nvSpPr>
        <p:spPr bwMode="auto">
          <a:xfrm>
            <a:off x="3962400" y="31242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t>150</a:t>
            </a:r>
          </a:p>
        </p:txBody>
      </p:sp>
      <p:sp>
        <p:nvSpPr>
          <p:cNvPr id="11" name="Rectangle 9"/>
          <p:cNvSpPr>
            <a:spLocks noChangeArrowheads="1"/>
          </p:cNvSpPr>
          <p:nvPr/>
        </p:nvSpPr>
        <p:spPr bwMode="auto">
          <a:xfrm>
            <a:off x="5181600" y="31242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t>55</a:t>
            </a:r>
          </a:p>
        </p:txBody>
      </p:sp>
      <p:sp>
        <p:nvSpPr>
          <p:cNvPr id="12" name="Rectangle 10"/>
          <p:cNvSpPr>
            <a:spLocks noChangeArrowheads="1"/>
          </p:cNvSpPr>
          <p:nvPr/>
        </p:nvSpPr>
        <p:spPr bwMode="auto">
          <a:xfrm>
            <a:off x="5867400" y="31242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t>700</a:t>
            </a:r>
          </a:p>
        </p:txBody>
      </p:sp>
      <p:sp>
        <p:nvSpPr>
          <p:cNvPr id="13" name="Rectangle 11"/>
          <p:cNvSpPr>
            <a:spLocks noChangeArrowheads="1"/>
          </p:cNvSpPr>
          <p:nvPr/>
        </p:nvSpPr>
        <p:spPr bwMode="auto">
          <a:xfrm>
            <a:off x="7848600" y="31242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t>NULL</a:t>
            </a:r>
          </a:p>
        </p:txBody>
      </p:sp>
      <p:sp>
        <p:nvSpPr>
          <p:cNvPr id="14" name="Rectangle 12"/>
          <p:cNvSpPr>
            <a:spLocks noChangeArrowheads="1"/>
          </p:cNvSpPr>
          <p:nvPr/>
        </p:nvSpPr>
        <p:spPr bwMode="auto">
          <a:xfrm>
            <a:off x="609600" y="19812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t>350</a:t>
            </a:r>
          </a:p>
        </p:txBody>
      </p:sp>
      <p:sp>
        <p:nvSpPr>
          <p:cNvPr id="15" name="Line 13"/>
          <p:cNvSpPr>
            <a:spLocks noChangeShapeType="1"/>
          </p:cNvSpPr>
          <p:nvPr/>
        </p:nvSpPr>
        <p:spPr bwMode="auto">
          <a:xfrm>
            <a:off x="914400" y="2819400"/>
            <a:ext cx="457200" cy="685800"/>
          </a:xfrm>
          <a:prstGeom prst="line">
            <a:avLst/>
          </a:prstGeom>
          <a:noFill/>
          <a:ln w="9525">
            <a:solidFill>
              <a:schemeClr val="tx1"/>
            </a:solidFill>
            <a:round/>
            <a:headEnd/>
            <a:tailEnd type="triangle" w="med" len="med"/>
          </a:ln>
        </p:spPr>
        <p:txBody>
          <a:bodyPr/>
          <a:lstStyle/>
          <a:p>
            <a:endParaRPr lang="en-US"/>
          </a:p>
        </p:txBody>
      </p:sp>
      <p:sp>
        <p:nvSpPr>
          <p:cNvPr id="16" name="Line 14"/>
          <p:cNvSpPr>
            <a:spLocks noChangeShapeType="1"/>
          </p:cNvSpPr>
          <p:nvPr/>
        </p:nvSpPr>
        <p:spPr bwMode="auto">
          <a:xfrm>
            <a:off x="2743200" y="3581400"/>
            <a:ext cx="533400" cy="0"/>
          </a:xfrm>
          <a:prstGeom prst="line">
            <a:avLst/>
          </a:prstGeom>
          <a:noFill/>
          <a:ln w="9525">
            <a:solidFill>
              <a:schemeClr val="tx1"/>
            </a:solidFill>
            <a:round/>
            <a:headEnd/>
            <a:tailEnd type="triangle" w="med" len="med"/>
          </a:ln>
        </p:spPr>
        <p:txBody>
          <a:bodyPr/>
          <a:lstStyle/>
          <a:p>
            <a:endParaRPr lang="en-US"/>
          </a:p>
        </p:txBody>
      </p:sp>
      <p:sp>
        <p:nvSpPr>
          <p:cNvPr id="17" name="Line 15"/>
          <p:cNvSpPr>
            <a:spLocks noChangeShapeType="1"/>
          </p:cNvSpPr>
          <p:nvPr/>
        </p:nvSpPr>
        <p:spPr bwMode="auto">
          <a:xfrm>
            <a:off x="4648200" y="3581400"/>
            <a:ext cx="533400" cy="0"/>
          </a:xfrm>
          <a:prstGeom prst="line">
            <a:avLst/>
          </a:prstGeom>
          <a:noFill/>
          <a:ln w="9525">
            <a:solidFill>
              <a:schemeClr val="tx1"/>
            </a:solidFill>
            <a:round/>
            <a:headEnd/>
            <a:tailEnd type="triangle" w="med" len="med"/>
          </a:ln>
        </p:spPr>
        <p:txBody>
          <a:bodyPr/>
          <a:lstStyle/>
          <a:p>
            <a:endParaRPr lang="en-US"/>
          </a:p>
        </p:txBody>
      </p:sp>
      <p:sp>
        <p:nvSpPr>
          <p:cNvPr id="18" name="Line 16"/>
          <p:cNvSpPr>
            <a:spLocks noChangeShapeType="1"/>
          </p:cNvSpPr>
          <p:nvPr/>
        </p:nvSpPr>
        <p:spPr bwMode="auto">
          <a:xfrm>
            <a:off x="6553200" y="3581400"/>
            <a:ext cx="5334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txBox="1">
            <a:spLocks noChangeArrowheads="1"/>
          </p:cNvSpPr>
          <p:nvPr/>
        </p:nvSpPr>
        <p:spPr>
          <a:xfrm>
            <a:off x="1066800" y="395288"/>
            <a:ext cx="7772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3"/>
          <p:cNvSpPr txBox="1">
            <a:spLocks noChangeArrowheads="1"/>
          </p:cNvSpPr>
          <p:nvPr/>
        </p:nvSpPr>
        <p:spPr>
          <a:xfrm>
            <a:off x="381000" y="1447801"/>
            <a:ext cx="8458200" cy="54102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9" name="Rectangle 2"/>
          <p:cNvSpPr>
            <a:spLocks noGrp="1" noChangeArrowheads="1"/>
          </p:cNvSpPr>
          <p:nvPr>
            <p:ph type="title"/>
          </p:nvPr>
        </p:nvSpPr>
        <p:spPr>
          <a:xfrm>
            <a:off x="881063" y="533400"/>
            <a:ext cx="8015287" cy="914400"/>
          </a:xfrm>
        </p:spPr>
        <p:txBody>
          <a:bodyPr/>
          <a:lstStyle/>
          <a:p>
            <a:pPr eaLnBrk="1" hangingPunct="1"/>
            <a:r>
              <a:rPr lang="en-US" smtClean="0">
                <a:latin typeface="Times New Roman" pitchFamily="18" charset="0"/>
                <a:cs typeface="Times New Roman" pitchFamily="18" charset="0"/>
              </a:rPr>
              <a:t>FUNCTION DISPLAY ()  </a:t>
            </a:r>
          </a:p>
        </p:txBody>
      </p:sp>
      <p:sp>
        <p:nvSpPr>
          <p:cNvPr id="10" name="Rectangle 3"/>
          <p:cNvSpPr txBox="1">
            <a:spLocks noChangeArrowheads="1"/>
          </p:cNvSpPr>
          <p:nvPr/>
        </p:nvSpPr>
        <p:spPr>
          <a:xfrm>
            <a:off x="685800" y="1676400"/>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The </a:t>
            </a:r>
            <a:r>
              <a:rPr kumimoji="0" lang="en-US" sz="1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follwing</a:t>
            </a: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function display() display the contents of the linked list.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void display()</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b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br>
            <a:r>
              <a:rPr kumimoji="0" lang="en-US" sz="1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struct</a:t>
            </a: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node * p</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If (start ==NULL)</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Printf</a:t>
            </a: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(“lists is empty\n”);</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  </a:t>
            </a:r>
            <a:r>
              <a:rPr kumimoji="0" lang="en-US" sz="1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strat</a:t>
            </a: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Printf</a:t>
            </a: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(“list is:\n”);</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While (p!=NULL)</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Printf</a:t>
            </a: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1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d”,p</a:t>
            </a: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-&gt;info);</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Printf</a:t>
            </a: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(“\n\n”);</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END OD DISPLAY()*/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txBox="1">
            <a:spLocks noChangeArrowheads="1"/>
          </p:cNvSpPr>
          <p:nvPr/>
        </p:nvSpPr>
        <p:spPr>
          <a:xfrm>
            <a:off x="1066800" y="395288"/>
            <a:ext cx="7772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3"/>
          <p:cNvSpPr txBox="1">
            <a:spLocks noChangeArrowheads="1"/>
          </p:cNvSpPr>
          <p:nvPr/>
        </p:nvSpPr>
        <p:spPr>
          <a:xfrm>
            <a:off x="1066800" y="1717675"/>
            <a:ext cx="7772400" cy="4530725"/>
          </a:xfrm>
          <a:prstGeom prst="rect">
            <a:avLst/>
          </a:prstGeom>
        </p:spPr>
        <p:txBody>
          <a:bodyPr vert="horz" lIns="91440" tIns="45720" rIns="91440" bIns="45720" rtlCol="0">
            <a:normAutofit/>
          </a:bodyPr>
          <a:lstStyle/>
          <a:p>
            <a:endParaRPr lang="en-US" sz="3200" dirty="0">
              <a:latin typeface="Times New Roman" pitchFamily="18" charset="0"/>
              <a:cs typeface="Times New Roman" pitchFamily="18" charset="0"/>
            </a:endParaRPr>
          </a:p>
        </p:txBody>
      </p:sp>
      <p:sp>
        <p:nvSpPr>
          <p:cNvPr id="7" name="Rectangle 2"/>
          <p:cNvSpPr>
            <a:spLocks noGrp="1" noChangeArrowheads="1"/>
          </p:cNvSpPr>
          <p:nvPr>
            <p:ph type="title"/>
          </p:nvPr>
        </p:nvSpPr>
        <p:spPr>
          <a:xfrm>
            <a:off x="576263" y="381000"/>
            <a:ext cx="8015287" cy="914400"/>
          </a:xfrm>
        </p:spPr>
        <p:txBody>
          <a:bodyPr/>
          <a:lstStyle/>
          <a:p>
            <a:pPr eaLnBrk="1" hangingPunct="1"/>
            <a:r>
              <a:rPr lang="en-US" smtClean="0">
                <a:latin typeface="Times New Roman" pitchFamily="18" charset="0"/>
                <a:cs typeface="Times New Roman" pitchFamily="18" charset="0"/>
              </a:rPr>
              <a:t>FUNCTION  COUNT() </a:t>
            </a:r>
          </a:p>
        </p:txBody>
      </p:sp>
      <p:sp>
        <p:nvSpPr>
          <p:cNvPr id="8" name="Rectangle 6"/>
          <p:cNvSpPr txBox="1">
            <a:spLocks noChangeArrowheads="1"/>
          </p:cNvSpPr>
          <p:nvPr/>
        </p:nvSpPr>
        <p:spPr>
          <a:xfrm>
            <a:off x="990600" y="1752600"/>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The following function count() finds out number of elements of linked list.</a:t>
            </a:r>
          </a:p>
        </p:txBody>
      </p:sp>
      <p:sp>
        <p:nvSpPr>
          <p:cNvPr id="9" name="Rectangle 5"/>
          <p:cNvSpPr>
            <a:spLocks noChangeArrowheads="1"/>
          </p:cNvSpPr>
          <p:nvPr/>
        </p:nvSpPr>
        <p:spPr bwMode="auto">
          <a:xfrm>
            <a:off x="1295400" y="2971800"/>
            <a:ext cx="5943600" cy="3113088"/>
          </a:xfrm>
          <a:prstGeom prst="rect">
            <a:avLst/>
          </a:prstGeom>
          <a:noFill/>
          <a:ln w="9525">
            <a:noFill/>
            <a:miter lim="800000"/>
            <a:headEnd/>
            <a:tailEnd/>
          </a:ln>
        </p:spPr>
        <p:txBody>
          <a:bodyPr>
            <a:spAutoFit/>
          </a:bodyPr>
          <a:lstStyle/>
          <a:p>
            <a:r>
              <a:rPr lang="en-US" sz="1800">
                <a:latin typeface="Times New Roman" pitchFamily="18" charset="0"/>
                <a:cs typeface="Times New Roman" pitchFamily="18" charset="0"/>
              </a:rPr>
              <a:t> </a:t>
            </a:r>
            <a:r>
              <a:rPr lang="en-US" sz="1800" i="0">
                <a:latin typeface="Times New Roman" pitchFamily="18" charset="0"/>
                <a:cs typeface="Times New Roman" pitchFamily="18" charset="0"/>
              </a:rPr>
              <a:t>void count()</a:t>
            </a:r>
          </a:p>
          <a:p>
            <a:r>
              <a:rPr lang="en-US" sz="1800" i="0">
                <a:latin typeface="Times New Roman" pitchFamily="18" charset="0"/>
                <a:cs typeface="Times New Roman" pitchFamily="18" charset="0"/>
              </a:rPr>
              <a:t>{</a:t>
            </a:r>
            <a:br>
              <a:rPr lang="en-US" sz="1800" i="0">
                <a:latin typeface="Times New Roman" pitchFamily="18" charset="0"/>
                <a:cs typeface="Times New Roman" pitchFamily="18" charset="0"/>
              </a:rPr>
            </a:br>
            <a:r>
              <a:rPr lang="en-US" sz="1800" i="0">
                <a:latin typeface="Times New Roman" pitchFamily="18" charset="0"/>
                <a:cs typeface="Times New Roman" pitchFamily="18" charset="0"/>
              </a:rPr>
              <a:t>struct node * p</a:t>
            </a:r>
          </a:p>
          <a:p>
            <a:r>
              <a:rPr lang="en-US" sz="1800" i="0">
                <a:latin typeface="Times New Roman" pitchFamily="18" charset="0"/>
                <a:cs typeface="Times New Roman" pitchFamily="18" charset="0"/>
              </a:rPr>
              <a:t>Int cnt=0;</a:t>
            </a:r>
          </a:p>
          <a:p>
            <a:r>
              <a:rPr lang="en-US" sz="1800" i="0">
                <a:latin typeface="Times New Roman" pitchFamily="18" charset="0"/>
                <a:cs typeface="Times New Roman" pitchFamily="18" charset="0"/>
              </a:rPr>
              <a:t>While (p!=NULL)</a:t>
            </a:r>
          </a:p>
          <a:p>
            <a:r>
              <a:rPr lang="en-US" sz="1800" i="0">
                <a:latin typeface="Times New Roman" pitchFamily="18" charset="0"/>
                <a:cs typeface="Times New Roman" pitchFamily="18" charset="0"/>
              </a:rPr>
              <a:t>{</a:t>
            </a:r>
          </a:p>
          <a:p>
            <a:r>
              <a:rPr lang="en-US" sz="1800" i="0">
                <a:latin typeface="Times New Roman" pitchFamily="18" charset="0"/>
                <a:cs typeface="Times New Roman" pitchFamily="18" charset="0"/>
              </a:rPr>
              <a:t>P=p-&gt;link;</a:t>
            </a:r>
          </a:p>
          <a:p>
            <a:r>
              <a:rPr lang="en-US" sz="1800" i="0">
                <a:latin typeface="Times New Roman" pitchFamily="18" charset="0"/>
                <a:cs typeface="Times New Roman" pitchFamily="18" charset="0"/>
              </a:rPr>
              <a:t>Cnt++;</a:t>
            </a:r>
          </a:p>
          <a:p>
            <a:r>
              <a:rPr lang="en-US" sz="1800" i="0">
                <a:latin typeface="Times New Roman" pitchFamily="18" charset="0"/>
                <a:cs typeface="Times New Roman" pitchFamily="18" charset="0"/>
              </a:rPr>
              <a:t>}</a:t>
            </a:r>
          </a:p>
          <a:p>
            <a:r>
              <a:rPr lang="en-US" sz="1800" i="0">
                <a:latin typeface="Times New Roman" pitchFamily="18" charset="0"/>
                <a:cs typeface="Times New Roman" pitchFamily="18" charset="0"/>
              </a:rPr>
              <a:t>Printf(“\n number of elements are %d”,cnt);</a:t>
            </a:r>
          </a:p>
          <a:p>
            <a:r>
              <a:rPr lang="en-US" sz="1800" i="0">
                <a:latin typeface="Times New Roman" pitchFamily="18" charset="0"/>
                <a:cs typeface="Times New Roman" pitchFamily="18" charset="0"/>
              </a:rPr>
              <a:t>}/* END OF COUNT()*/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txBox="1">
            <a:spLocks noChangeArrowheads="1"/>
          </p:cNvSpPr>
          <p:nvPr/>
        </p:nvSpPr>
        <p:spPr>
          <a:xfrm>
            <a:off x="1066800" y="395288"/>
            <a:ext cx="7772400" cy="1143000"/>
          </a:xfrm>
          <a:prstGeom prst="rect">
            <a:avLst/>
          </a:prstGeom>
        </p:spPr>
        <p:txBody>
          <a:bodyPr vert="horz" lIns="91440" tIns="45720" rIns="91440" bIns="45720" rtlCol="0" anchor="ctr">
            <a:normAutofit/>
          </a:bodyPr>
          <a:lstStyle/>
          <a:p>
            <a:pPr lvl="0" algn="ctr">
              <a:spcBef>
                <a:spcPct val="0"/>
              </a:spcBef>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3"/>
          <p:cNvSpPr txBox="1">
            <a:spLocks noChangeArrowheads="1"/>
          </p:cNvSpPr>
          <p:nvPr/>
        </p:nvSpPr>
        <p:spPr>
          <a:xfrm>
            <a:off x="1066800" y="1717675"/>
            <a:ext cx="7772400" cy="5140325"/>
          </a:xfrm>
          <a:prstGeom prst="rect">
            <a:avLst/>
          </a:prstGeom>
        </p:spPr>
        <p:txBody>
          <a:bodyPr vert="horz" lIns="91440" tIns="45720" rIns="91440" bIns="45720" rtlCol="0">
            <a:noAutofit/>
          </a:bodyPr>
          <a:lstStyle/>
          <a:p>
            <a:pPr marL="1600200" marR="0" lvl="3" indent="-228600" algn="l" defTabSz="914400" rtl="0" eaLnBrk="1" fontAlgn="auto" latinLnBrk="0" hangingPunct="1">
              <a:lnSpc>
                <a:spcPct val="80000"/>
              </a:lnSpc>
              <a:spcBef>
                <a:spcPct val="20000"/>
              </a:spcBef>
              <a:spcAft>
                <a:spcPts val="0"/>
              </a:spcAft>
              <a:buClrTx/>
              <a:buSzTx/>
              <a:tabLst/>
              <a:defRPr/>
            </a:pPr>
            <a:endParaRPr kumimoji="0" lang="en-US" sz="2800" b="1"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7" name="Rectangle 2"/>
          <p:cNvSpPr>
            <a:spLocks noGrp="1" noChangeArrowheads="1"/>
          </p:cNvSpPr>
          <p:nvPr>
            <p:ph type="title"/>
          </p:nvPr>
        </p:nvSpPr>
        <p:spPr>
          <a:xfrm>
            <a:off x="881063" y="381000"/>
            <a:ext cx="8015287" cy="914400"/>
          </a:xfrm>
        </p:spPr>
        <p:txBody>
          <a:bodyPr/>
          <a:lstStyle/>
          <a:p>
            <a:pPr eaLnBrk="1" hangingPunct="1"/>
            <a:r>
              <a:rPr lang="en-US" sz="3800" smtClean="0"/>
              <a:t>2.SEARCHING IN A LINKED LIST</a:t>
            </a:r>
          </a:p>
        </p:txBody>
      </p:sp>
      <p:sp>
        <p:nvSpPr>
          <p:cNvPr id="8" name="Rectangle 3"/>
          <p:cNvSpPr txBox="1">
            <a:spLocks noChangeArrowheads="1"/>
          </p:cNvSpPr>
          <p:nvPr/>
        </p:nvSpPr>
        <p:spPr>
          <a:xfrm>
            <a:off x="838200" y="1752600"/>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For searching an elements , we traverse the linked list and while traversing we compare the info part to each elements with the given elements to be searched.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txBox="1">
            <a:spLocks noChangeArrowheads="1"/>
          </p:cNvSpPr>
          <p:nvPr/>
        </p:nvSpPr>
        <p:spPr>
          <a:xfrm>
            <a:off x="1066800" y="395288"/>
            <a:ext cx="7772400" cy="1143000"/>
          </a:xfrm>
          <a:prstGeom prst="rect">
            <a:avLst/>
          </a:prstGeom>
        </p:spPr>
        <p:txBody>
          <a:bodyPr vert="horz" lIns="91440" tIns="45720" rIns="91440" bIns="45720" rtlCol="0" anchor="ctr">
            <a:normAutofit/>
          </a:bodyPr>
          <a:lstStyle/>
          <a:p>
            <a:pPr lvl="0" algn="ctr">
              <a:spcBef>
                <a:spcPct val="0"/>
              </a:spcBef>
            </a:pPr>
            <a:endParaRPr kumimoji="0" lang="en-US" sz="3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3"/>
          <p:cNvSpPr txBox="1">
            <a:spLocks noChangeArrowheads="1"/>
          </p:cNvSpPr>
          <p:nvPr/>
        </p:nvSpPr>
        <p:spPr>
          <a:xfrm>
            <a:off x="304800" y="1600200"/>
            <a:ext cx="8534400" cy="4876799"/>
          </a:xfrm>
          <a:prstGeom prst="rect">
            <a:avLst/>
          </a:prstGeom>
        </p:spPr>
        <p:txBody>
          <a:bodyPr vert="horz" lIns="91440" tIns="45720" rIns="91440" bIns="45720" rtlCol="0">
            <a:normAutofit/>
          </a:bodyPr>
          <a:lstStyle/>
          <a:p>
            <a:pPr>
              <a:buFont typeface="Wingdings" pitchFamily="2" charset="2"/>
              <a:buNone/>
            </a:pPr>
            <a:endParaRPr lang="en-US" sz="2800" dirty="0">
              <a:latin typeface="Times New Roman" pitchFamily="18" charset="0"/>
              <a:cs typeface="Times New Roman" pitchFamily="18" charset="0"/>
            </a:endParaRPr>
          </a:p>
        </p:txBody>
      </p:sp>
      <p:sp>
        <p:nvSpPr>
          <p:cNvPr id="7" name="Rectangle 2"/>
          <p:cNvSpPr>
            <a:spLocks noGrp="1" noChangeArrowheads="1"/>
          </p:cNvSpPr>
          <p:nvPr>
            <p:ph type="title"/>
          </p:nvPr>
        </p:nvSpPr>
        <p:spPr>
          <a:xfrm>
            <a:off x="652463" y="381000"/>
            <a:ext cx="8015287" cy="914400"/>
          </a:xfrm>
        </p:spPr>
        <p:txBody>
          <a:bodyPr/>
          <a:lstStyle/>
          <a:p>
            <a:pPr eaLnBrk="1" hangingPunct="1"/>
            <a:r>
              <a:rPr lang="en-US" smtClean="0">
                <a:latin typeface="Times New Roman" pitchFamily="18" charset="0"/>
                <a:cs typeface="Times New Roman" pitchFamily="18" charset="0"/>
              </a:rPr>
              <a:t>FUNCTION SEARCH()</a:t>
            </a:r>
          </a:p>
        </p:txBody>
      </p:sp>
      <p:sp>
        <p:nvSpPr>
          <p:cNvPr id="8" name="Rectangle 3"/>
          <p:cNvSpPr txBox="1">
            <a:spLocks noChangeArrowheads="1"/>
          </p:cNvSpPr>
          <p:nvPr/>
        </p:nvSpPr>
        <p:spPr>
          <a:xfrm>
            <a:off x="1066800" y="1752600"/>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Void search(struct node * start , int item)</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a:t>
            </a:r>
            <a:b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b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struct node * p= strat;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int pos =1;</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While(p!=NULL)</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if (p-&gt;info==item)</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a:t>
            </a:r>
            <a:b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b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printf(“item %d found at postion %d\n”,item,pos);</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p = p-&gt;link;</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pos ++;</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printf(“item %d not found in lidt\n”,item);</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End of search ()*/</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en-US" sz="18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
        <p:nvSpPr>
          <p:cNvPr id="6" name="Rectangle 2"/>
          <p:cNvSpPr>
            <a:spLocks noGrp="1" noChangeArrowheads="1"/>
          </p:cNvSpPr>
          <p:nvPr>
            <p:ph type="title"/>
          </p:nvPr>
        </p:nvSpPr>
        <p:spPr>
          <a:xfrm>
            <a:off x="1143000" y="228600"/>
            <a:ext cx="8015288" cy="914400"/>
          </a:xfrm>
        </p:spPr>
        <p:txBody>
          <a:bodyPr/>
          <a:lstStyle/>
          <a:p>
            <a:pPr eaLnBrk="1" hangingPunct="1"/>
            <a:r>
              <a:rPr lang="en-US" sz="3800" smtClean="0"/>
              <a:t> 3.INSERTION IN A SINGLE LINKED LIST</a:t>
            </a:r>
          </a:p>
        </p:txBody>
      </p:sp>
      <p:sp>
        <p:nvSpPr>
          <p:cNvPr id="7" name="Rectangle 3"/>
          <p:cNvSpPr txBox="1">
            <a:spLocks noChangeArrowheads="1"/>
          </p:cNvSpPr>
          <p:nvPr/>
        </p:nvSpPr>
        <p:spPr>
          <a:xfrm>
            <a:off x="762000" y="1600200"/>
            <a:ext cx="7924800" cy="4419600"/>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There  can be four cases while inserting a node in a linked list.</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AutoNum type="arabicPeriod"/>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Insertion at  the beginning </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AutoNum type="arabicPeriod"/>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Insertion at an empty list 	 </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AutoNum type="arabicPeriod"/>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Insertion at the end </a:t>
            </a:r>
          </a:p>
          <a:p>
            <a:pPr marL="609600" marR="0" lvl="0" indent="-609600" algn="l" defTabSz="914400" rtl="0" eaLnBrk="1" fontAlgn="auto" latinLnBrk="0" hangingPunct="1">
              <a:lnSpc>
                <a:spcPct val="100000"/>
              </a:lnSpc>
              <a:spcBef>
                <a:spcPct val="20000"/>
              </a:spcBef>
              <a:spcAft>
                <a:spcPts val="0"/>
              </a:spcAft>
              <a:buClrTx/>
              <a:buSzTx/>
              <a:buFont typeface="Wingdings" pitchFamily="2" charset="2"/>
              <a:buAutoNum type="arabicPeriod"/>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Insertion at b/w the list node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7" name="Rectangle 2"/>
          <p:cNvSpPr>
            <a:spLocks noGrp="1" noChangeArrowheads="1"/>
          </p:cNvSpPr>
          <p:nvPr>
            <p:ph type="title" idx="4294967295"/>
          </p:nvPr>
        </p:nvSpPr>
        <p:spPr>
          <a:xfrm>
            <a:off x="0" y="274638"/>
            <a:ext cx="8229600" cy="1143000"/>
          </a:xfrm>
        </p:spPr>
        <p:txBody>
          <a:bodyPr/>
          <a:lstStyle/>
          <a:p>
            <a:pPr eaLnBrk="1" hangingPunct="1"/>
            <a:r>
              <a:rPr lang="en-US" dirty="0" smtClean="0"/>
              <a:t>LINKED  LIST</a:t>
            </a:r>
          </a:p>
        </p:txBody>
      </p:sp>
      <p:sp>
        <p:nvSpPr>
          <p:cNvPr id="8" name="Rectangle 3"/>
          <p:cNvSpPr txBox="1">
            <a:spLocks noChangeArrowheads="1"/>
          </p:cNvSpPr>
          <p:nvPr/>
        </p:nvSpPr>
        <p:spPr>
          <a:xfrm>
            <a:off x="685800" y="14478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Link is collection of similar type of elements.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There are two ways of maintaining a list in memory.</a:t>
            </a:r>
          </a:p>
          <a:p>
            <a:pPr marL="800100" lvl="1"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first way is store the elements of the list in an array</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but array have some limitation  and disadvantages .</a:t>
            </a:r>
          </a:p>
          <a:p>
            <a:pPr marL="800100" lvl="1"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second way of maintaining a list in memory is through linked list.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txBox="1">
            <a:spLocks noChangeArrowheads="1"/>
          </p:cNvSpPr>
          <p:nvPr/>
        </p:nvSpPr>
        <p:spPr>
          <a:xfrm>
            <a:off x="1371600" y="381000"/>
            <a:ext cx="8015287"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TYPE OF LINKED LIST</a:t>
            </a:r>
          </a:p>
        </p:txBody>
      </p:sp>
      <p:sp>
        <p:nvSpPr>
          <p:cNvPr id="6" name="Rectangle 3"/>
          <p:cNvSpPr txBox="1">
            <a:spLocks noChangeArrowheads="1"/>
          </p:cNvSpPr>
          <p:nvPr/>
        </p:nvSpPr>
        <p:spPr>
          <a:xfrm>
            <a:off x="609600" y="2099604"/>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SINGLE LINKED LIST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DOUBLY LINKED LIST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CIRCULAR LINKED LIST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0" y="273050"/>
            <a:ext cx="7158038" cy="1062038"/>
          </a:xfrm>
        </p:spPr>
        <p:txBody>
          <a:bodyPr/>
          <a:lstStyle/>
          <a:p>
            <a:endParaRPr lang="en-US" altLang="zh-TW" sz="4000" dirty="0"/>
          </a:p>
        </p:txBody>
      </p:sp>
      <p:sp>
        <p:nvSpPr>
          <p:cNvPr id="5" name="Rectangle 3"/>
          <p:cNvSpPr txBox="1">
            <a:spLocks noChangeArrowheads="1"/>
          </p:cNvSpPr>
          <p:nvPr/>
        </p:nvSpPr>
        <p:spPr>
          <a:xfrm>
            <a:off x="455613" y="1598613"/>
            <a:ext cx="8226425" cy="2873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logo123"/>
          <p:cNvPicPr>
            <a:picLocks noChangeAspect="1" noChangeArrowheads="1"/>
          </p:cNvPicPr>
          <p:nvPr/>
        </p:nvPicPr>
        <p:blipFill>
          <a:blip r:embed="rId2"/>
          <a:srcRect/>
          <a:stretch>
            <a:fillRect/>
          </a:stretch>
        </p:blipFill>
        <p:spPr bwMode="auto">
          <a:xfrm>
            <a:off x="0" y="0"/>
            <a:ext cx="1524000" cy="12192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5613" y="273050"/>
            <a:ext cx="8226425" cy="1143000"/>
          </a:xfrm>
        </p:spPr>
        <p:txBody>
          <a:bodyPr/>
          <a:lstStyle/>
          <a:p>
            <a:endParaRPr lang="en-US" altLang="zh-TW" dirty="0"/>
          </a:p>
        </p:txBody>
      </p:sp>
      <p:sp>
        <p:nvSpPr>
          <p:cNvPr id="8" name="Rectangle 3"/>
          <p:cNvSpPr txBox="1">
            <a:spLocks noChangeArrowheads="1"/>
          </p:cNvSpPr>
          <p:nvPr/>
        </p:nvSpPr>
        <p:spPr>
          <a:xfrm>
            <a:off x="455613" y="1598613"/>
            <a:ext cx="8226425" cy="449738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TW" alt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a:spLocks noGrp="1" noChangeArrowheads="1"/>
          </p:cNvSpPr>
          <p:nvPr>
            <p:ph type="title"/>
          </p:nvPr>
        </p:nvSpPr>
        <p:spPr>
          <a:xfrm>
            <a:off x="381000" y="457200"/>
            <a:ext cx="8015288" cy="914400"/>
          </a:xfrm>
        </p:spPr>
        <p:txBody>
          <a:bodyPr>
            <a:normAutofit fontScale="90000"/>
          </a:bodyPr>
          <a:lstStyle/>
          <a:p>
            <a:pPr eaLnBrk="1" hangingPunct="1"/>
            <a:r>
              <a:rPr lang="en-US" sz="3800" dirty="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1.SINGLE </a:t>
            </a:r>
            <a:r>
              <a:rPr lang="en-US" sz="3800" dirty="0" smtClean="0">
                <a:latin typeface="Times New Roman" pitchFamily="18" charset="0"/>
                <a:cs typeface="Times New Roman" pitchFamily="18" charset="0"/>
              </a:rPr>
              <a:t>LINKED LIST</a:t>
            </a:r>
            <a:br>
              <a:rPr lang="en-US" sz="3800" dirty="0" smtClean="0">
                <a:latin typeface="Times New Roman" pitchFamily="18" charset="0"/>
                <a:cs typeface="Times New Roman" pitchFamily="18" charset="0"/>
              </a:rPr>
            </a:br>
            <a:endParaRPr lang="en-US" sz="3800" dirty="0" smtClean="0">
              <a:latin typeface="Times New Roman" pitchFamily="18" charset="0"/>
              <a:cs typeface="Times New Roman" pitchFamily="18" charset="0"/>
            </a:endParaRPr>
          </a:p>
        </p:txBody>
      </p:sp>
      <p:sp>
        <p:nvSpPr>
          <p:cNvPr id="6" name="Rectangle 3"/>
          <p:cNvSpPr txBox="1">
            <a:spLocks noChangeArrowheads="1"/>
          </p:cNvSpPr>
          <p:nvPr/>
        </p:nvSpPr>
        <p:spPr>
          <a:xfrm>
            <a:off x="762000" y="1828800"/>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 single Link list is made up of nodes where each node has two parts , The first one is the info part that contains the actual data of list and second one of link part that points to next node of the list .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p>
        </p:txBody>
      </p:sp>
      <p:sp>
        <p:nvSpPr>
          <p:cNvPr id="7" name="AutoShape 4"/>
          <p:cNvSpPr>
            <a:spLocks noChangeArrowheads="1"/>
          </p:cNvSpPr>
          <p:nvPr/>
        </p:nvSpPr>
        <p:spPr bwMode="auto">
          <a:xfrm>
            <a:off x="3200400" y="4800600"/>
            <a:ext cx="1447800" cy="762000"/>
          </a:xfrm>
          <a:prstGeom prst="flowChartProcess">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INFO PART</a:t>
            </a:r>
          </a:p>
        </p:txBody>
      </p:sp>
      <p:sp>
        <p:nvSpPr>
          <p:cNvPr id="8" name="AutoShape 5"/>
          <p:cNvSpPr>
            <a:spLocks noChangeArrowheads="1"/>
          </p:cNvSpPr>
          <p:nvPr/>
        </p:nvSpPr>
        <p:spPr bwMode="auto">
          <a:xfrm>
            <a:off x="4648200" y="4800600"/>
            <a:ext cx="1447800" cy="762000"/>
          </a:xfrm>
          <a:prstGeom prst="flowChartProcess">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LINK</a:t>
            </a:r>
          </a:p>
        </p:txBody>
      </p:sp>
      <p:sp>
        <p:nvSpPr>
          <p:cNvPr id="9" name="Line 8"/>
          <p:cNvSpPr>
            <a:spLocks noChangeShapeType="1"/>
          </p:cNvSpPr>
          <p:nvPr/>
        </p:nvSpPr>
        <p:spPr bwMode="auto">
          <a:xfrm>
            <a:off x="6172200" y="5181600"/>
            <a:ext cx="0" cy="0"/>
          </a:xfrm>
          <a:prstGeom prst="line">
            <a:avLst/>
          </a:prstGeom>
          <a:noFill/>
          <a:ln w="9525">
            <a:solidFill>
              <a:schemeClr val="tx1"/>
            </a:solidFill>
            <a:round/>
            <a:headEnd/>
            <a:tailEnd type="triangle" w="med" len="med"/>
          </a:ln>
        </p:spPr>
        <p:txBody>
          <a:bodyPr/>
          <a:lstStyle/>
          <a:p>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a:spLocks noGrp="1" noChangeArrowheads="1"/>
          </p:cNvSpPr>
          <p:nvPr>
            <p:ph type="title"/>
          </p:nvPr>
        </p:nvSpPr>
        <p:spPr>
          <a:xfrm>
            <a:off x="652463" y="457200"/>
            <a:ext cx="8015287" cy="914400"/>
          </a:xfrm>
        </p:spPr>
        <p:txBody>
          <a:bodyPr>
            <a:normAutofit fontScale="90000"/>
          </a:bodyPr>
          <a:lstStyle/>
          <a:p>
            <a:pPr eaLnBrk="1" hangingPunct="1"/>
            <a:r>
              <a:rPr lang="en-US" sz="3800" smtClean="0">
                <a:latin typeface="Times New Roman" pitchFamily="18" charset="0"/>
                <a:cs typeface="Times New Roman" pitchFamily="18" charset="0"/>
              </a:rPr>
              <a:t/>
            </a:r>
            <a:br>
              <a:rPr lang="en-US" sz="3800" smtClean="0">
                <a:latin typeface="Times New Roman" pitchFamily="18" charset="0"/>
                <a:cs typeface="Times New Roman" pitchFamily="18" charset="0"/>
              </a:rPr>
            </a:br>
            <a:r>
              <a:rPr lang="en-US" sz="3800" smtClean="0">
                <a:latin typeface="Times New Roman" pitchFamily="18" charset="0"/>
                <a:cs typeface="Times New Roman" pitchFamily="18" charset="0"/>
              </a:rPr>
              <a:t/>
            </a:r>
            <a:br>
              <a:rPr lang="en-US" sz="3800" smtClean="0">
                <a:latin typeface="Times New Roman" pitchFamily="18" charset="0"/>
                <a:cs typeface="Times New Roman" pitchFamily="18" charset="0"/>
              </a:rPr>
            </a:br>
            <a:r>
              <a:rPr lang="en-US" sz="3800" smtClean="0">
                <a:latin typeface="Times New Roman" pitchFamily="18" charset="0"/>
                <a:cs typeface="Times New Roman" pitchFamily="18" charset="0"/>
              </a:rPr>
              <a:t>SINGLE LINKED LIST</a:t>
            </a:r>
            <a:br>
              <a:rPr lang="en-US" sz="3800" smtClean="0">
                <a:latin typeface="Times New Roman" pitchFamily="18" charset="0"/>
                <a:cs typeface="Times New Roman" pitchFamily="18" charset="0"/>
              </a:rPr>
            </a:br>
            <a:r>
              <a:rPr lang="en-US" sz="3800" smtClean="0">
                <a:latin typeface="Times New Roman" pitchFamily="18" charset="0"/>
                <a:cs typeface="Times New Roman" pitchFamily="18" charset="0"/>
              </a:rPr>
              <a:t/>
            </a:r>
            <a:br>
              <a:rPr lang="en-US" sz="3800" smtClean="0">
                <a:latin typeface="Times New Roman" pitchFamily="18" charset="0"/>
                <a:cs typeface="Times New Roman" pitchFamily="18" charset="0"/>
              </a:rPr>
            </a:br>
            <a:endParaRPr lang="en-US" sz="3800" smtClean="0">
              <a:latin typeface="Times New Roman" pitchFamily="18" charset="0"/>
              <a:cs typeface="Times New Roman" pitchFamily="18" charset="0"/>
            </a:endParaRPr>
          </a:p>
        </p:txBody>
      </p:sp>
      <p:sp>
        <p:nvSpPr>
          <p:cNvPr id="6" name="Rectangle 3"/>
          <p:cNvSpPr txBox="1">
            <a:spLocks noChangeArrowheads="1"/>
          </p:cNvSpPr>
          <p:nvPr/>
        </p:nvSpPr>
        <p:spPr>
          <a:xfrm>
            <a:off x="1066800" y="1828800"/>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The beginning of the list is made by a special pointer named START.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This pointer points to the first node of the list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The link part of each node points to the next node in the list but the link part of last node has no next node to point to, so it is made NULL.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6" name="Rectangle 2"/>
          <p:cNvSpPr>
            <a:spLocks noGrp="1" noChangeArrowheads="1"/>
          </p:cNvSpPr>
          <p:nvPr>
            <p:ph type="title"/>
          </p:nvPr>
        </p:nvSpPr>
        <p:spPr>
          <a:xfrm>
            <a:off x="685800" y="457200"/>
            <a:ext cx="8015288" cy="914400"/>
          </a:xfrm>
        </p:spPr>
        <p:txBody>
          <a:bodyPr/>
          <a:lstStyle/>
          <a:p>
            <a:pPr eaLnBrk="1" hangingPunct="1"/>
            <a:r>
              <a:rPr lang="en-US" smtClean="0">
                <a:latin typeface="Times New Roman" pitchFamily="18" charset="0"/>
                <a:cs typeface="Times New Roman" pitchFamily="18" charset="0"/>
              </a:rPr>
              <a:t>SINGLE LINKED LIST</a:t>
            </a:r>
          </a:p>
        </p:txBody>
      </p:sp>
      <p:sp>
        <p:nvSpPr>
          <p:cNvPr id="8" name="Rectangle 3"/>
          <p:cNvSpPr txBox="1">
            <a:spLocks noChangeArrowheads="1"/>
          </p:cNvSpPr>
          <p:nvPr/>
        </p:nvSpPr>
        <p:spPr>
          <a:xfrm>
            <a:off x="1066800" y="1828800"/>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0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START 																									NODE A	NODE B	NODE C	NODE D																																	 350		900		150		700	</a:t>
            </a:r>
          </a:p>
        </p:txBody>
      </p:sp>
      <p:sp>
        <p:nvSpPr>
          <p:cNvPr id="9" name="Rectangle 4"/>
          <p:cNvSpPr>
            <a:spLocks noChangeArrowheads="1"/>
          </p:cNvSpPr>
          <p:nvPr/>
        </p:nvSpPr>
        <p:spPr bwMode="auto">
          <a:xfrm>
            <a:off x="1828800" y="33528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33</a:t>
            </a:r>
          </a:p>
        </p:txBody>
      </p:sp>
      <p:sp>
        <p:nvSpPr>
          <p:cNvPr id="10" name="Rectangle 5"/>
          <p:cNvSpPr>
            <a:spLocks noChangeArrowheads="1"/>
          </p:cNvSpPr>
          <p:nvPr/>
        </p:nvSpPr>
        <p:spPr bwMode="auto">
          <a:xfrm>
            <a:off x="2514600" y="33528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900</a:t>
            </a:r>
          </a:p>
        </p:txBody>
      </p:sp>
      <p:sp>
        <p:nvSpPr>
          <p:cNvPr id="11" name="Rectangle 6"/>
          <p:cNvSpPr>
            <a:spLocks noChangeArrowheads="1"/>
          </p:cNvSpPr>
          <p:nvPr/>
        </p:nvSpPr>
        <p:spPr bwMode="auto">
          <a:xfrm>
            <a:off x="7620000" y="33528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66</a:t>
            </a:r>
          </a:p>
        </p:txBody>
      </p:sp>
      <p:sp>
        <p:nvSpPr>
          <p:cNvPr id="12" name="Rectangle 7"/>
          <p:cNvSpPr>
            <a:spLocks noChangeArrowheads="1"/>
          </p:cNvSpPr>
          <p:nvPr/>
        </p:nvSpPr>
        <p:spPr bwMode="auto">
          <a:xfrm>
            <a:off x="3733800" y="33528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44</a:t>
            </a:r>
          </a:p>
        </p:txBody>
      </p:sp>
      <p:sp>
        <p:nvSpPr>
          <p:cNvPr id="13" name="Rectangle 8"/>
          <p:cNvSpPr>
            <a:spLocks noChangeArrowheads="1"/>
          </p:cNvSpPr>
          <p:nvPr/>
        </p:nvSpPr>
        <p:spPr bwMode="auto">
          <a:xfrm>
            <a:off x="4419600" y="33528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150</a:t>
            </a:r>
          </a:p>
        </p:txBody>
      </p:sp>
      <p:sp>
        <p:nvSpPr>
          <p:cNvPr id="14" name="Rectangle 9"/>
          <p:cNvSpPr>
            <a:spLocks noChangeArrowheads="1"/>
          </p:cNvSpPr>
          <p:nvPr/>
        </p:nvSpPr>
        <p:spPr bwMode="auto">
          <a:xfrm>
            <a:off x="5638800" y="33528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55</a:t>
            </a:r>
          </a:p>
        </p:txBody>
      </p:sp>
      <p:sp>
        <p:nvSpPr>
          <p:cNvPr id="15" name="Rectangle 10"/>
          <p:cNvSpPr>
            <a:spLocks noChangeArrowheads="1"/>
          </p:cNvSpPr>
          <p:nvPr/>
        </p:nvSpPr>
        <p:spPr bwMode="auto">
          <a:xfrm>
            <a:off x="6324600" y="33528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700</a:t>
            </a:r>
          </a:p>
        </p:txBody>
      </p:sp>
      <p:sp>
        <p:nvSpPr>
          <p:cNvPr id="16" name="Rectangle 11"/>
          <p:cNvSpPr>
            <a:spLocks noChangeArrowheads="1"/>
          </p:cNvSpPr>
          <p:nvPr/>
        </p:nvSpPr>
        <p:spPr bwMode="auto">
          <a:xfrm>
            <a:off x="8305800" y="33528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NULL</a:t>
            </a:r>
          </a:p>
        </p:txBody>
      </p:sp>
      <p:sp>
        <p:nvSpPr>
          <p:cNvPr id="17" name="Rectangle 12"/>
          <p:cNvSpPr>
            <a:spLocks noChangeArrowheads="1"/>
          </p:cNvSpPr>
          <p:nvPr/>
        </p:nvSpPr>
        <p:spPr bwMode="auto">
          <a:xfrm>
            <a:off x="1066800" y="2209800"/>
            <a:ext cx="685800" cy="838200"/>
          </a:xfrm>
          <a:prstGeom prst="rect">
            <a:avLst/>
          </a:prstGeom>
          <a:solidFill>
            <a:schemeClr val="accent1"/>
          </a:solidFill>
          <a:ln w="9525">
            <a:solidFill>
              <a:schemeClr val="tx1"/>
            </a:solidFill>
            <a:miter lim="800000"/>
            <a:headEnd/>
            <a:tailEnd/>
          </a:ln>
        </p:spPr>
        <p:txBody>
          <a:bodyPr wrap="none" anchor="ctr"/>
          <a:lstStyle/>
          <a:p>
            <a:pPr algn="ctr"/>
            <a:r>
              <a:rPr lang="en-US" sz="1800" i="0">
                <a:latin typeface="Times New Roman" pitchFamily="18" charset="0"/>
                <a:cs typeface="Times New Roman" pitchFamily="18" charset="0"/>
              </a:rPr>
              <a:t>350</a:t>
            </a:r>
          </a:p>
        </p:txBody>
      </p:sp>
      <p:sp>
        <p:nvSpPr>
          <p:cNvPr id="18" name="Line 13"/>
          <p:cNvSpPr>
            <a:spLocks noChangeShapeType="1"/>
          </p:cNvSpPr>
          <p:nvPr/>
        </p:nvSpPr>
        <p:spPr bwMode="auto">
          <a:xfrm>
            <a:off x="1371600" y="3048000"/>
            <a:ext cx="457200" cy="685800"/>
          </a:xfrm>
          <a:prstGeom prst="line">
            <a:avLst/>
          </a:prstGeom>
          <a:noFill/>
          <a:ln w="9525">
            <a:solidFill>
              <a:schemeClr val="tx1"/>
            </a:solidFill>
            <a:round/>
            <a:headEnd/>
            <a:tailEnd type="triangle" w="med" len="med"/>
          </a:ln>
        </p:spPr>
        <p:txBody>
          <a:bodyPr/>
          <a:lstStyle/>
          <a:p>
            <a:endParaRPr lang="en-US">
              <a:latin typeface="Times New Roman" pitchFamily="18" charset="0"/>
              <a:cs typeface="Times New Roman" pitchFamily="18" charset="0"/>
            </a:endParaRPr>
          </a:p>
        </p:txBody>
      </p:sp>
      <p:sp>
        <p:nvSpPr>
          <p:cNvPr id="19" name="Line 14"/>
          <p:cNvSpPr>
            <a:spLocks noChangeShapeType="1"/>
          </p:cNvSpPr>
          <p:nvPr/>
        </p:nvSpPr>
        <p:spPr bwMode="auto">
          <a:xfrm>
            <a:off x="3200400" y="3810000"/>
            <a:ext cx="533400" cy="0"/>
          </a:xfrm>
          <a:prstGeom prst="line">
            <a:avLst/>
          </a:prstGeom>
          <a:noFill/>
          <a:ln w="9525">
            <a:solidFill>
              <a:schemeClr val="tx1"/>
            </a:solidFill>
            <a:round/>
            <a:headEnd/>
            <a:tailEnd type="triangle" w="med" len="med"/>
          </a:ln>
        </p:spPr>
        <p:txBody>
          <a:bodyPr/>
          <a:lstStyle/>
          <a:p>
            <a:endParaRPr lang="en-US">
              <a:latin typeface="Times New Roman" pitchFamily="18" charset="0"/>
              <a:cs typeface="Times New Roman" pitchFamily="18" charset="0"/>
            </a:endParaRPr>
          </a:p>
        </p:txBody>
      </p:sp>
      <p:sp>
        <p:nvSpPr>
          <p:cNvPr id="20" name="Line 15"/>
          <p:cNvSpPr>
            <a:spLocks noChangeShapeType="1"/>
          </p:cNvSpPr>
          <p:nvPr/>
        </p:nvSpPr>
        <p:spPr bwMode="auto">
          <a:xfrm>
            <a:off x="5105400" y="3810000"/>
            <a:ext cx="533400" cy="0"/>
          </a:xfrm>
          <a:prstGeom prst="line">
            <a:avLst/>
          </a:prstGeom>
          <a:noFill/>
          <a:ln w="9525">
            <a:solidFill>
              <a:schemeClr val="tx1"/>
            </a:solidFill>
            <a:round/>
            <a:headEnd/>
            <a:tailEnd type="triangle" w="med" len="med"/>
          </a:ln>
        </p:spPr>
        <p:txBody>
          <a:bodyPr/>
          <a:lstStyle/>
          <a:p>
            <a:endParaRPr lang="en-US">
              <a:latin typeface="Times New Roman" pitchFamily="18" charset="0"/>
              <a:cs typeface="Times New Roman" pitchFamily="18" charset="0"/>
            </a:endParaRPr>
          </a:p>
        </p:txBody>
      </p:sp>
      <p:sp>
        <p:nvSpPr>
          <p:cNvPr id="21" name="Line 16"/>
          <p:cNvSpPr>
            <a:spLocks noChangeShapeType="1"/>
          </p:cNvSpPr>
          <p:nvPr/>
        </p:nvSpPr>
        <p:spPr bwMode="auto">
          <a:xfrm>
            <a:off x="7010400" y="3810000"/>
            <a:ext cx="533400" cy="0"/>
          </a:xfrm>
          <a:prstGeom prst="line">
            <a:avLst/>
          </a:prstGeom>
          <a:noFill/>
          <a:ln w="9525">
            <a:solidFill>
              <a:schemeClr val="tx1"/>
            </a:solidFill>
            <a:round/>
            <a:headEnd/>
            <a:tailEnd type="triangle" w="med" len="med"/>
          </a:ln>
        </p:spPr>
        <p:txBody>
          <a:bodyPr/>
          <a:lstStyle/>
          <a:p>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a:spLocks noGrp="1" noChangeArrowheads="1"/>
          </p:cNvSpPr>
          <p:nvPr>
            <p:ph type="title"/>
          </p:nvPr>
        </p:nvSpPr>
        <p:spPr>
          <a:xfrm>
            <a:off x="762000" y="228600"/>
            <a:ext cx="8015287" cy="914400"/>
          </a:xfrm>
        </p:spPr>
        <p:txBody>
          <a:bodyPr>
            <a:normAutofit fontScale="90000"/>
          </a:bodyPr>
          <a:lstStyle/>
          <a:p>
            <a:pPr eaLnBrk="1" hangingPunct="1"/>
            <a:r>
              <a:rPr lang="en-US" sz="3200" smtClean="0">
                <a:latin typeface="Times New Roman" pitchFamily="18" charset="0"/>
                <a:cs typeface="Times New Roman" pitchFamily="18" charset="0"/>
              </a:rPr>
              <a:t> </a:t>
            </a:r>
            <a:br>
              <a:rPr lang="en-US" sz="3200" smtClean="0">
                <a:latin typeface="Times New Roman" pitchFamily="18" charset="0"/>
                <a:cs typeface="Times New Roman" pitchFamily="18" charset="0"/>
              </a:rPr>
            </a:br>
            <a:r>
              <a:rPr lang="en-US" sz="3200" b="1" smtClean="0">
                <a:solidFill>
                  <a:schemeClr val="tx1"/>
                </a:solidFill>
                <a:latin typeface="Times New Roman" pitchFamily="18" charset="0"/>
                <a:cs typeface="Times New Roman" pitchFamily="18" charset="0"/>
              </a:rPr>
              <a:t>ADVANTAGES AND DISADVANTAGES</a:t>
            </a:r>
            <a:br>
              <a:rPr lang="en-US" sz="3200" b="1" smtClean="0">
                <a:solidFill>
                  <a:schemeClr val="tx1"/>
                </a:solidFill>
                <a:latin typeface="Times New Roman" pitchFamily="18" charset="0"/>
                <a:cs typeface="Times New Roman" pitchFamily="18" charset="0"/>
              </a:rPr>
            </a:br>
            <a:endParaRPr lang="en-US" sz="3200" smtClean="0">
              <a:latin typeface="Times New Roman" pitchFamily="18" charset="0"/>
              <a:cs typeface="Times New Roman" pitchFamily="18" charset="0"/>
            </a:endParaRPr>
          </a:p>
        </p:txBody>
      </p:sp>
      <p:sp>
        <p:nvSpPr>
          <p:cNvPr id="8" name="Rectangle 3"/>
          <p:cNvSpPr txBox="1">
            <a:spLocks noChangeArrowheads="1"/>
          </p:cNvSpPr>
          <p:nvPr/>
        </p:nvSpPr>
        <p:spPr>
          <a:xfrm>
            <a:off x="1176337" y="1371600"/>
            <a:ext cx="7924800" cy="480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Linked list have many advantages and some of them are: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1. Linked list are dynamic data structure. That is, they can grow or shrink during the execution of a program.</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2. Efficient memory utilization: In linked list (or dynamic) representation, memory is not pre-allocated. Memory is allocated whenever it is required. And it is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deallocated</a:t>
            </a: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(or removed) when it is not needed.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6" name="Rectangle 2"/>
          <p:cNvSpPr>
            <a:spLocks noGrp="1" noChangeArrowheads="1"/>
          </p:cNvSpPr>
          <p:nvPr>
            <p:ph type="title"/>
          </p:nvPr>
        </p:nvSpPr>
        <p:spPr>
          <a:xfrm>
            <a:off x="914400" y="228600"/>
            <a:ext cx="8015287" cy="914400"/>
          </a:xfrm>
        </p:spPr>
        <p:txBody>
          <a:bodyPr>
            <a:normAutofit fontScale="90000"/>
          </a:bodyPr>
          <a:lstStyle/>
          <a:p>
            <a:pPr eaLnBrk="1" hangingPunct="1"/>
            <a:r>
              <a:rPr lang="en-US" sz="3200" smtClean="0">
                <a:latin typeface="Times New Roman" pitchFamily="18" charset="0"/>
                <a:cs typeface="Times New Roman" pitchFamily="18" charset="0"/>
              </a:rPr>
              <a:t> </a:t>
            </a:r>
            <a:br>
              <a:rPr lang="en-US" sz="3200" smtClean="0">
                <a:latin typeface="Times New Roman" pitchFamily="18" charset="0"/>
                <a:cs typeface="Times New Roman" pitchFamily="18" charset="0"/>
              </a:rPr>
            </a:br>
            <a:r>
              <a:rPr lang="en-US" sz="3200" b="1" smtClean="0">
                <a:solidFill>
                  <a:schemeClr val="tx1"/>
                </a:solidFill>
                <a:latin typeface="Times New Roman" pitchFamily="18" charset="0"/>
                <a:cs typeface="Times New Roman" pitchFamily="18" charset="0"/>
              </a:rPr>
              <a:t>ADVANTAGES AND DISADVANTAGES</a:t>
            </a:r>
            <a:br>
              <a:rPr lang="en-US" sz="3200" b="1" smtClean="0">
                <a:solidFill>
                  <a:schemeClr val="tx1"/>
                </a:solidFill>
                <a:latin typeface="Times New Roman" pitchFamily="18" charset="0"/>
                <a:cs typeface="Times New Roman" pitchFamily="18" charset="0"/>
              </a:rPr>
            </a:br>
            <a:endParaRPr lang="en-US" sz="3200" smtClean="0">
              <a:latin typeface="Times New Roman" pitchFamily="18" charset="0"/>
              <a:cs typeface="Times New Roman" pitchFamily="18" charset="0"/>
            </a:endParaRPr>
          </a:p>
        </p:txBody>
      </p:sp>
      <p:sp>
        <p:nvSpPr>
          <p:cNvPr id="8" name="Rectangle 3"/>
          <p:cNvSpPr txBox="1">
            <a:spLocks noChangeArrowheads="1"/>
          </p:cNvSpPr>
          <p:nvPr/>
        </p:nvSpPr>
        <p:spPr>
          <a:xfrm>
            <a:off x="685800" y="1676400"/>
            <a:ext cx="7924800" cy="480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3. Insertion and deletion are easier and efficient. Linked list provides flexibility in inserting a data item at a specified position and deletion of a data item from the given position.</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4. Many complex applications can be easily carried out with linked list.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Linked list has following disadvantages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1. More memory: to store an integer number, a node with integer data and address field is allocated. That is more memory space is needed.</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2. Access to an arbitrary data item is little bit cumbersome and also time consuming.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logo123"/>
          <p:cNvPicPr>
            <a:picLocks noChangeAspect="1" noChangeArrowheads="1"/>
          </p:cNvPicPr>
          <p:nvPr/>
        </p:nvPicPr>
        <p:blipFill>
          <a:blip r:embed="rId2"/>
          <a:srcRect/>
          <a:stretch>
            <a:fillRect/>
          </a:stretch>
        </p:blipFill>
        <p:spPr bwMode="auto">
          <a:xfrm>
            <a:off x="304800" y="304800"/>
            <a:ext cx="1524000" cy="1219200"/>
          </a:xfrm>
          <a:prstGeom prst="rect">
            <a:avLst/>
          </a:prstGeom>
          <a:noFill/>
          <a:ln w="9525">
            <a:noFill/>
            <a:miter lim="800000"/>
            <a:headEnd/>
            <a:tailEnd/>
          </a:ln>
        </p:spPr>
      </p:pic>
      <p:sp>
        <p:nvSpPr>
          <p:cNvPr id="5" name="Rectangle 2"/>
          <p:cNvSpPr>
            <a:spLocks noGrp="1" noChangeArrowheads="1"/>
          </p:cNvSpPr>
          <p:nvPr>
            <p:ph type="title"/>
          </p:nvPr>
        </p:nvSpPr>
        <p:spPr>
          <a:xfrm>
            <a:off x="1338263" y="228600"/>
            <a:ext cx="7424737" cy="914400"/>
          </a:xfrm>
        </p:spPr>
        <p:txBody>
          <a:bodyPr>
            <a:normAutofit fontScale="90000"/>
          </a:bodyPr>
          <a:lstStyle/>
          <a:p>
            <a:pPr eaLnBrk="1" hangingPunct="1"/>
            <a:r>
              <a:rPr lang="en-US" sz="3800" dirty="0" smtClean="0"/>
              <a:t> </a:t>
            </a:r>
            <a:br>
              <a:rPr lang="en-US" sz="3800" dirty="0" smtClean="0"/>
            </a:br>
            <a:r>
              <a:rPr lang="en-US" sz="3800" dirty="0" smtClean="0"/>
              <a:t>OPERATION ON A SINGLE    LINKED LIST</a:t>
            </a:r>
            <a:br>
              <a:rPr lang="en-US" sz="3800" dirty="0" smtClean="0"/>
            </a:br>
            <a:endParaRPr lang="en-US" sz="3800" dirty="0" smtClean="0"/>
          </a:p>
        </p:txBody>
      </p:sp>
      <p:sp>
        <p:nvSpPr>
          <p:cNvPr id="8" name="Rectangle 3"/>
          <p:cNvSpPr txBox="1">
            <a:spLocks noChangeArrowheads="1"/>
          </p:cNvSpPr>
          <p:nvPr/>
        </p:nvSpPr>
        <p:spPr>
          <a:xfrm>
            <a:off x="838200" y="2057400"/>
            <a:ext cx="7924800" cy="441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1.TRAVERSAL OF LINKED LIST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2.SEARCHING AN ELEMENTS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3.INSERATION OF AN ELEMENT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4.DELETION OF AN ELEMENT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5.CREATION OF A LINKED LIST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6.REVERSAL OF A LINKED LIST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720</Words>
  <Application>Microsoft Office PowerPoint</Application>
  <PresentationFormat>On-screen Show (4:3)</PresentationFormat>
  <Paragraphs>152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Linked List</vt:lpstr>
      <vt:lpstr>LINKED  LIST</vt:lpstr>
      <vt:lpstr>Slide 3</vt:lpstr>
      <vt:lpstr> 1.SINGLE LINKED LIST </vt:lpstr>
      <vt:lpstr>  SINGLE LINKED LIST  </vt:lpstr>
      <vt:lpstr>SINGLE LINKED LIST</vt:lpstr>
      <vt:lpstr>  ADVANTAGES AND DISADVANTAGES </vt:lpstr>
      <vt:lpstr>  ADVANTAGES AND DISADVANTAGES </vt:lpstr>
      <vt:lpstr>  OPERATION ON A SINGLE    LINKED LIST </vt:lpstr>
      <vt:lpstr>1.TRAVERSING A SINGLE LINKED LIST</vt:lpstr>
      <vt:lpstr>Slide 11</vt:lpstr>
      <vt:lpstr>FUNCTION DISPLAY ()  </vt:lpstr>
      <vt:lpstr>FUNCTION  COUNT() </vt:lpstr>
      <vt:lpstr>2.SEARCHING IN A LINKED LIST</vt:lpstr>
      <vt:lpstr>FUNCTION SEARCH()</vt:lpstr>
      <vt:lpstr> 3.INSERTION IN A SINGLE LINKED LIST</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Pointers</dc:title>
  <dc:creator>gu</dc:creator>
  <cp:lastModifiedBy>abc</cp:lastModifiedBy>
  <cp:revision>17</cp:revision>
  <dcterms:created xsi:type="dcterms:W3CDTF">2012-02-29T08:33:51Z</dcterms:created>
  <dcterms:modified xsi:type="dcterms:W3CDTF">2012-04-13T00:33:41Z</dcterms:modified>
</cp:coreProperties>
</file>