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7" r:id="rId2"/>
    <p:sldId id="258" r:id="rId3"/>
    <p:sldId id="270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993300"/>
    <a:srgbClr val="003366"/>
    <a:srgbClr val="0033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028DB-CD1D-48BB-BB5F-686B9B013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E0DC4-B519-43F5-8C7A-FF1F0268B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421F7-F47C-44B9-A27C-E0A0E611E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2E4B4-F967-4876-89A9-840CA6C69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85C8A-43B2-4103-8C86-13AC5F283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C117D-D136-47DB-909F-045807347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46B1A-F9D3-450B-A6C0-67B37B318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A8845-A2C1-4A71-9FC0-0D32BC6A3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A818C-C3CA-4B71-9A6C-C74EBC88E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B7985-009E-4590-83B4-0F0AC7BDF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F9406-8C65-46DD-A533-37C685CC1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C14F3715-D1A0-41EE-BD5C-3CD4C74AF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685800" y="685800"/>
            <a:ext cx="77724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600" b="1">
                <a:solidFill>
                  <a:srgbClr val="FF00FF"/>
                </a:solidFill>
              </a:rPr>
              <a:t>Marine Pollution</a:t>
            </a:r>
          </a:p>
          <a:p>
            <a:pPr algn="ctr" eaLnBrk="0" hangingPunct="0"/>
            <a:endParaRPr lang="en-US" b="1"/>
          </a:p>
          <a:p>
            <a:pPr algn="ctr" eaLnBrk="0" hangingPunct="0"/>
            <a:endParaRPr lang="en-US" b="1"/>
          </a:p>
          <a:p>
            <a:pPr algn="just" eaLnBrk="0" hangingPunct="0"/>
            <a:r>
              <a:rPr lang="en-US" sz="2400" b="1">
                <a:solidFill>
                  <a:srgbClr val="003399"/>
                </a:solidFill>
              </a:rPr>
              <a:t>The introduction by man, directly, or indirectly, of substances or energy to the marine environment resulting in deleterious effects such as: hazards to human health, hindrance to marine activities, impairment of the quality of seawater for various uses and reduction of amenities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533400" y="990600"/>
            <a:ext cx="80772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600" b="1">
                <a:solidFill>
                  <a:srgbClr val="FF00FF"/>
                </a:solidFill>
              </a:rPr>
              <a:t>Impacts of Marine Pollution</a:t>
            </a:r>
          </a:p>
          <a:p>
            <a:pPr algn="ctr" eaLnBrk="0" hangingPunct="0"/>
            <a:endParaRPr lang="en-US" sz="2800" b="1">
              <a:solidFill>
                <a:srgbClr val="003399"/>
              </a:solidFill>
            </a:endParaRPr>
          </a:p>
          <a:p>
            <a:pPr eaLnBrk="0" hangingPunct="0"/>
            <a:r>
              <a:rPr lang="en-US" sz="2400" b="1">
                <a:solidFill>
                  <a:srgbClr val="002060"/>
                </a:solidFill>
              </a:rPr>
              <a:t>Generally marine pollution affects ecosystem</a:t>
            </a:r>
          </a:p>
          <a:p>
            <a:pPr eaLnBrk="0" hangingPunct="0"/>
            <a:r>
              <a:rPr lang="en-US" sz="2400" b="1">
                <a:solidFill>
                  <a:srgbClr val="002060"/>
                </a:solidFill>
              </a:rPr>
              <a:t>health, public health, recreational water quality and</a:t>
            </a:r>
          </a:p>
          <a:p>
            <a:pPr eaLnBrk="0" hangingPunct="0"/>
            <a:r>
              <a:rPr lang="en-US" sz="2400" b="1">
                <a:solidFill>
                  <a:srgbClr val="002060"/>
                </a:solidFill>
              </a:rPr>
              <a:t>economic viability in the following ways:</a:t>
            </a:r>
          </a:p>
          <a:p>
            <a:pPr eaLnBrk="0" hangingPunct="0"/>
            <a:endParaRPr lang="en-US" sz="2400" b="1">
              <a:solidFill>
                <a:srgbClr val="002060"/>
              </a:solidFill>
            </a:endParaRPr>
          </a:p>
          <a:p>
            <a:pPr eaLnBrk="0" hangingPunct="0"/>
            <a:r>
              <a:rPr lang="en-US" sz="2400" b="1">
                <a:solidFill>
                  <a:srgbClr val="002060"/>
                </a:solidFill>
              </a:rPr>
              <a:t>• Eutrophication</a:t>
            </a:r>
          </a:p>
          <a:p>
            <a:pPr eaLnBrk="0" hangingPunct="0"/>
            <a:endParaRPr lang="en-US" sz="2400" b="1">
              <a:solidFill>
                <a:srgbClr val="002060"/>
              </a:solidFill>
            </a:endParaRPr>
          </a:p>
          <a:p>
            <a:pPr eaLnBrk="0" hangingPunct="0"/>
            <a:r>
              <a:rPr lang="en-US" sz="2400" b="1">
                <a:solidFill>
                  <a:srgbClr val="002060"/>
                </a:solidFill>
              </a:rPr>
              <a:t>• Toxicity</a:t>
            </a:r>
          </a:p>
          <a:p>
            <a:pPr eaLnBrk="0" hangingPunct="0"/>
            <a:endParaRPr lang="en-US" sz="2400" b="1">
              <a:solidFill>
                <a:srgbClr val="002060"/>
              </a:solidFill>
            </a:endParaRPr>
          </a:p>
          <a:p>
            <a:pPr eaLnBrk="0" hangingPunct="0"/>
            <a:r>
              <a:rPr lang="en-US" sz="2400" b="1">
                <a:solidFill>
                  <a:srgbClr val="002060"/>
                </a:solidFill>
              </a:rPr>
              <a:t>• Carcinogenic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295400" y="609600"/>
            <a:ext cx="6477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00FF"/>
                </a:solidFill>
              </a:rPr>
              <a:t>Control Of Marine Pollution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143000" y="1600200"/>
            <a:ext cx="7620000" cy="353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en-US" cap="small" dirty="0">
                <a:solidFill>
                  <a:srgbClr val="002060"/>
                </a:solidFill>
                <a:latin typeface="Arial" pitchFamily="34" charset="0"/>
              </a:rPr>
              <a:t>LOCAL COMMUNITIES NEAR SEA MUST PROTECT SEA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en-US" cap="small" dirty="0">
                <a:solidFill>
                  <a:srgbClr val="002060"/>
                </a:solidFill>
                <a:latin typeface="Arial" pitchFamily="34" charset="0"/>
              </a:rPr>
              <a:t>MANAGEMENT BY GOVERNMENT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en-US" cap="small" dirty="0">
                <a:solidFill>
                  <a:srgbClr val="002060"/>
                </a:solidFill>
                <a:latin typeface="Arial" pitchFamily="34" charset="0"/>
              </a:rPr>
              <a:t>INCENTIVES MUST BE OFFERED FOR CONSERVATION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en-US" cap="small" dirty="0">
                <a:solidFill>
                  <a:srgbClr val="002060"/>
                </a:solidFill>
                <a:latin typeface="Arial" pitchFamily="34" charset="0"/>
              </a:rPr>
              <a:t>INDUSTRIAL UNITS SHOULD BE EQUIPPED WITH POLLUTION CONTROL INSTRUMENTS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en-US" cap="small" dirty="0">
                <a:solidFill>
                  <a:srgbClr val="002060"/>
                </a:solidFill>
                <a:latin typeface="Arial" pitchFamily="34" charset="0"/>
              </a:rPr>
              <a:t>OIL FLOATING ON THE SEA CAN BE REMOVED BY USING </a:t>
            </a:r>
          </a:p>
          <a:p>
            <a:pPr marL="342900" indent="-342900"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n-US" cap="small" dirty="0">
                <a:solidFill>
                  <a:srgbClr val="002060"/>
                </a:solidFill>
                <a:latin typeface="Arial" pitchFamily="34" charset="0"/>
              </a:rPr>
              <a:t>SKIMMERS</a:t>
            </a:r>
          </a:p>
          <a:p>
            <a:pPr marL="342900" indent="-342900"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n-US" cap="small" dirty="0">
                <a:solidFill>
                  <a:srgbClr val="002060"/>
                </a:solidFill>
                <a:latin typeface="Arial" pitchFamily="34" charset="0"/>
              </a:rPr>
              <a:t>ABSORBENTS</a:t>
            </a:r>
          </a:p>
          <a:p>
            <a:pPr marL="342900" indent="-342900"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n-US" cap="small" dirty="0">
                <a:solidFill>
                  <a:srgbClr val="002060"/>
                </a:solidFill>
                <a:latin typeface="Arial" pitchFamily="34" charset="0"/>
              </a:rPr>
              <a:t>COAGULANTS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828800" y="381000"/>
            <a:ext cx="487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00FF"/>
                </a:solidFill>
              </a:rPr>
              <a:t>Protective Measures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" y="2133600"/>
            <a:ext cx="86106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400">
                <a:solidFill>
                  <a:srgbClr val="003399"/>
                </a:solidFill>
              </a:rPr>
              <a:t>  MUNICIPAL AND INDUSTRIAL WASTES SHOULD   BE    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>
                <a:solidFill>
                  <a:srgbClr val="003399"/>
                </a:solidFill>
              </a:rPr>
              <a:t>     TREATED WELL AND DISPOSED TO SEA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400">
                <a:solidFill>
                  <a:srgbClr val="003399"/>
                </a:solidFill>
              </a:rPr>
              <a:t>  POLLUTION LEVELS SHOULD BE DETECTED  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>
                <a:solidFill>
                  <a:srgbClr val="003399"/>
                </a:solidFill>
              </a:rPr>
              <a:t>     PERIODICALLY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400">
                <a:solidFill>
                  <a:srgbClr val="003399"/>
                </a:solidFill>
              </a:rPr>
              <a:t> SOIL EROSION IN THE COAST  HAS TO BE  ARRESTED 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400">
                <a:solidFill>
                  <a:srgbClr val="003399"/>
                </a:solidFill>
              </a:rPr>
              <a:t> RECREATIONAL BEACHES SHOULD BE MAINTAINED  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>
                <a:solidFill>
                  <a:srgbClr val="003399"/>
                </a:solidFill>
              </a:rPr>
              <a:t>    TO MEET HYGIENIC STANDARD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524000" y="609600"/>
            <a:ext cx="685800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600" b="1">
                <a:solidFill>
                  <a:srgbClr val="FF00FF"/>
                </a:solidFill>
              </a:rPr>
              <a:t>Types of Marine Pollution</a:t>
            </a:r>
          </a:p>
          <a:p>
            <a:pPr algn="ctr" eaLnBrk="0" hangingPunct="0"/>
            <a:endParaRPr lang="en-US" sz="3200" b="1">
              <a:solidFill>
                <a:srgbClr val="003399"/>
              </a:solidFill>
            </a:endParaRPr>
          </a:p>
          <a:p>
            <a:pPr eaLnBrk="0" hangingPunct="0"/>
            <a:r>
              <a:rPr lang="en-US" sz="2400"/>
              <a:t> </a:t>
            </a:r>
            <a:r>
              <a:rPr lang="en-US" sz="2400" b="1"/>
              <a:t>•</a:t>
            </a:r>
            <a:r>
              <a:rPr lang="en-US" sz="2400"/>
              <a:t> </a:t>
            </a:r>
            <a:r>
              <a:rPr lang="en-US" sz="2800" b="1"/>
              <a:t>Sedimentation</a:t>
            </a:r>
          </a:p>
          <a:p>
            <a:pPr eaLnBrk="0" hangingPunct="0"/>
            <a:r>
              <a:rPr lang="en-US" sz="2800" b="1"/>
              <a:t>• Agricultural runoff (herbicides, pesticides and nutrients)</a:t>
            </a:r>
          </a:p>
          <a:p>
            <a:pPr eaLnBrk="0" hangingPunct="0"/>
            <a:r>
              <a:rPr lang="en-US" sz="2800" b="1"/>
              <a:t>• Energy (thermal and light)</a:t>
            </a:r>
          </a:p>
          <a:p>
            <a:pPr eaLnBrk="0" hangingPunct="0"/>
            <a:r>
              <a:rPr lang="en-US" sz="2800" b="1"/>
              <a:t>• Sewage (Faecal form and nutrients)</a:t>
            </a:r>
          </a:p>
          <a:p>
            <a:pPr eaLnBrk="0" hangingPunct="0"/>
            <a:r>
              <a:rPr lang="en-US" sz="2800" b="1"/>
              <a:t>• Solid Waste</a:t>
            </a:r>
          </a:p>
          <a:p>
            <a:pPr eaLnBrk="0" hangingPunct="0"/>
            <a:r>
              <a:rPr lang="en-US" sz="2800" b="1"/>
              <a:t>• Chemicals, Metals and Radioactive    </a:t>
            </a:r>
          </a:p>
          <a:p>
            <a:pPr eaLnBrk="0" hangingPunct="0"/>
            <a:r>
              <a:rPr lang="en-US" sz="2800" b="1"/>
              <a:t>  Substances</a:t>
            </a:r>
          </a:p>
          <a:p>
            <a:pPr eaLnBrk="0" hangingPunct="0"/>
            <a:r>
              <a:rPr lang="en-US" sz="2800" b="1"/>
              <a:t>• Oil</a:t>
            </a:r>
          </a:p>
          <a:p>
            <a:pPr eaLnBrk="0" hangingPunct="0"/>
            <a:r>
              <a:rPr lang="en-US" sz="2800" b="1"/>
              <a:t>• Biological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   </a:t>
            </a:r>
            <a:r>
              <a:rPr lang="en-US" sz="3600" b="1" smtClean="0">
                <a:solidFill>
                  <a:srgbClr val="FF00FF"/>
                </a:solidFill>
              </a:rPr>
              <a:t>Sources of Pollution</a:t>
            </a:r>
            <a:r>
              <a:rPr lang="en-US" smtClean="0"/>
              <a:t>	</a:t>
            </a:r>
          </a:p>
          <a:p>
            <a:pPr eaLnBrk="1" hangingPunct="1"/>
            <a:r>
              <a:rPr lang="en-US" b="1" smtClean="0">
                <a:solidFill>
                  <a:srgbClr val="003366"/>
                </a:solidFill>
              </a:rPr>
              <a:t>Oil Pollution</a:t>
            </a:r>
          </a:p>
          <a:p>
            <a:pPr eaLnBrk="1" hangingPunct="1"/>
            <a:r>
              <a:rPr lang="en-US" b="1" smtClean="0">
                <a:solidFill>
                  <a:srgbClr val="003366"/>
                </a:solidFill>
              </a:rPr>
              <a:t>Heavy Metals</a:t>
            </a:r>
          </a:p>
          <a:p>
            <a:pPr eaLnBrk="1" hangingPunct="1"/>
            <a:r>
              <a:rPr lang="en-US" b="1" smtClean="0">
                <a:solidFill>
                  <a:srgbClr val="003366"/>
                </a:solidFill>
              </a:rPr>
              <a:t>DDT - Bioaccumulation</a:t>
            </a:r>
          </a:p>
          <a:p>
            <a:pPr eaLnBrk="1" hangingPunct="1"/>
            <a:r>
              <a:rPr lang="en-US" b="1" smtClean="0">
                <a:solidFill>
                  <a:srgbClr val="003366"/>
                </a:solidFill>
              </a:rPr>
              <a:t>Radioactive Waste Disposal</a:t>
            </a:r>
          </a:p>
          <a:p>
            <a:pPr eaLnBrk="1" hangingPunct="1"/>
            <a:r>
              <a:rPr lang="en-US" b="1" smtClean="0">
                <a:solidFill>
                  <a:srgbClr val="003366"/>
                </a:solidFill>
              </a:rPr>
              <a:t>Disposal of Sewage</a:t>
            </a:r>
          </a:p>
          <a:p>
            <a:pPr eaLnBrk="1" hangingPunct="1"/>
            <a:r>
              <a:rPr lang="en-US" b="1" smtClean="0">
                <a:solidFill>
                  <a:srgbClr val="003366"/>
                </a:solidFill>
              </a:rPr>
              <a:t>Harmful Algal Blooms</a:t>
            </a:r>
          </a:p>
          <a:p>
            <a:pPr eaLnBrk="1" hangingPunct="1"/>
            <a:endParaRPr lang="en-US" b="1" smtClean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301625"/>
            <a:ext cx="815340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600" b="1">
                <a:solidFill>
                  <a:srgbClr val="FF00FF"/>
                </a:solidFill>
              </a:rPr>
              <a:t>Major Marine Pollutants – Metals</a:t>
            </a:r>
          </a:p>
          <a:p>
            <a:pPr algn="ctr" eaLnBrk="0" hangingPunct="0"/>
            <a:endParaRPr lang="en-US" sz="2400">
              <a:solidFill>
                <a:srgbClr val="003399"/>
              </a:solidFill>
            </a:endParaRPr>
          </a:p>
          <a:p>
            <a:pPr eaLnBrk="0" hangingPunct="0"/>
            <a:r>
              <a:rPr lang="en-US"/>
              <a:t>• </a:t>
            </a:r>
            <a:r>
              <a:rPr lang="en-US" sz="2000"/>
              <a:t>Introduced dangerous metals include </a:t>
            </a:r>
            <a:r>
              <a:rPr lang="en-US" sz="2000" b="1"/>
              <a:t>mercury, lead, and copper</a:t>
            </a:r>
          </a:p>
          <a:p>
            <a:pPr eaLnBrk="0" hangingPunct="0"/>
            <a:endParaRPr lang="en-US" sz="2000" b="1"/>
          </a:p>
          <a:p>
            <a:pPr eaLnBrk="0" hangingPunct="0"/>
            <a:r>
              <a:rPr lang="en-US" sz="2000"/>
              <a:t>• Heavy Metals are a great concern because they enter the food chain</a:t>
            </a:r>
          </a:p>
          <a:p>
            <a:pPr eaLnBrk="0" hangingPunct="0"/>
            <a:endParaRPr lang="en-US" sz="2000"/>
          </a:p>
          <a:p>
            <a:pPr eaLnBrk="0" hangingPunct="0"/>
            <a:r>
              <a:rPr lang="en-US" sz="2000"/>
              <a:t>• </a:t>
            </a:r>
            <a:r>
              <a:rPr lang="en-US" sz="2000" b="1"/>
              <a:t>Fuel combustion, electric utilities, steel and iron manufacturing</a:t>
            </a:r>
            <a:r>
              <a:rPr lang="en-US" sz="2000"/>
              <a:t>,    </a:t>
            </a:r>
          </a:p>
          <a:p>
            <a:pPr eaLnBrk="0" hangingPunct="0"/>
            <a:r>
              <a:rPr lang="en-US" sz="2000"/>
              <a:t>  fuel oils, fuel additives and incineration of urban refuse are the major</a:t>
            </a:r>
          </a:p>
          <a:p>
            <a:pPr eaLnBrk="0" hangingPunct="0"/>
            <a:r>
              <a:rPr lang="en-US" sz="2000"/>
              <a:t>  sources of oceanic and atmospheric contamination by heavy metals</a:t>
            </a:r>
          </a:p>
          <a:p>
            <a:pPr eaLnBrk="0" hangingPunct="0"/>
            <a:endParaRPr lang="en-US" sz="2000"/>
          </a:p>
          <a:p>
            <a:pPr eaLnBrk="0" hangingPunct="0"/>
            <a:r>
              <a:rPr lang="en-US" sz="2000"/>
              <a:t>• Copper is dangerous to marine organisms and has been used in</a:t>
            </a:r>
          </a:p>
          <a:p>
            <a:pPr eaLnBrk="0" hangingPunct="0"/>
            <a:r>
              <a:rPr lang="en-US" sz="2000"/>
              <a:t>  </a:t>
            </a:r>
            <a:r>
              <a:rPr lang="en-US" sz="2000" b="1"/>
              <a:t>marine anti-fouling paints</a:t>
            </a:r>
          </a:p>
          <a:p>
            <a:pPr eaLnBrk="0" hangingPunct="0"/>
            <a:endParaRPr lang="en-US" sz="2000" b="1"/>
          </a:p>
          <a:p>
            <a:pPr eaLnBrk="0" hangingPunct="0"/>
            <a:r>
              <a:rPr lang="en-US" sz="2000"/>
              <a:t>• Mercury and lead poisoning cause brain damage and behavioral</a:t>
            </a:r>
          </a:p>
          <a:p>
            <a:pPr eaLnBrk="0" hangingPunct="0"/>
            <a:r>
              <a:rPr lang="en-US" sz="2000"/>
              <a:t>  disturbances in children</a:t>
            </a:r>
          </a:p>
          <a:p>
            <a:pPr eaLnBrk="0" hangingPunct="0"/>
            <a:endParaRPr lang="en-US" sz="2000"/>
          </a:p>
          <a:p>
            <a:pPr eaLnBrk="0" hangingPunct="0"/>
            <a:r>
              <a:rPr lang="en-US" sz="2000"/>
              <a:t>• </a:t>
            </a:r>
            <a:r>
              <a:rPr lang="en-US" sz="2000" b="1"/>
              <a:t>Contaminated land runoff</a:t>
            </a:r>
            <a:r>
              <a:rPr lang="en-US" sz="2000"/>
              <a:t>, rain of pollutants from the air, and fallout    </a:t>
            </a:r>
          </a:p>
          <a:p>
            <a:pPr eaLnBrk="0" hangingPunct="0"/>
            <a:r>
              <a:rPr lang="en-US" sz="2000"/>
              <a:t>  from shipwrecks pollute the ocean with dangerous metals</a:t>
            </a:r>
          </a:p>
          <a:p>
            <a:pPr eaLnBrk="0" hangingPunct="0"/>
            <a:endParaRPr lang="en-US" sz="2000"/>
          </a:p>
          <a:p>
            <a:pPr eaLnBrk="0" hangingPunct="0"/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663" y="574675"/>
            <a:ext cx="8216900" cy="5956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52400" y="609600"/>
            <a:ext cx="8763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600" b="1">
                <a:solidFill>
                  <a:srgbClr val="FF00FF"/>
                </a:solidFill>
              </a:rPr>
              <a:t>Sources of Pollution</a:t>
            </a:r>
          </a:p>
          <a:p>
            <a:pPr eaLnBrk="0" hangingPunct="0"/>
            <a:r>
              <a:rPr lang="en-US" sz="3200">
                <a:solidFill>
                  <a:srgbClr val="003399"/>
                </a:solidFill>
              </a:rPr>
              <a:t>From Land</a:t>
            </a:r>
          </a:p>
          <a:p>
            <a:pPr eaLnBrk="0" hangingPunct="0"/>
            <a:r>
              <a:rPr lang="en-US"/>
              <a:t>• </a:t>
            </a:r>
            <a:r>
              <a:rPr lang="en-US" sz="2400" b="1"/>
              <a:t>80% of non-biological marine pollution    </a:t>
            </a:r>
          </a:p>
          <a:p>
            <a:pPr eaLnBrk="0" hangingPunct="0"/>
            <a:r>
              <a:rPr lang="en-US" sz="2400" b="1"/>
              <a:t>  comes from land based activities</a:t>
            </a:r>
          </a:p>
          <a:p>
            <a:pPr eaLnBrk="0" hangingPunct="0"/>
            <a:endParaRPr lang="en-US" sz="2400" b="1"/>
          </a:p>
          <a:p>
            <a:pPr algn="just" eaLnBrk="0" hangingPunct="0"/>
            <a:r>
              <a:rPr lang="en-US" sz="2400" b="1"/>
              <a:t>• Most obvious inputs via pipes discharging directly into  </a:t>
            </a:r>
          </a:p>
          <a:p>
            <a:pPr algn="just" eaLnBrk="0" hangingPunct="0"/>
            <a:r>
              <a:rPr lang="en-US" sz="2400" b="1"/>
              <a:t>  marine waters (</a:t>
            </a:r>
            <a:r>
              <a:rPr lang="en-US" sz="2400" b="1">
                <a:solidFill>
                  <a:srgbClr val="FF00FF"/>
                </a:solidFill>
              </a:rPr>
              <a:t>sewage, industrial, chemical and food    </a:t>
            </a:r>
          </a:p>
          <a:p>
            <a:pPr algn="just" eaLnBrk="0" hangingPunct="0"/>
            <a:r>
              <a:rPr lang="en-US" sz="2400" b="1">
                <a:solidFill>
                  <a:srgbClr val="FF00FF"/>
                </a:solidFill>
              </a:rPr>
              <a:t>  processing wastes)</a:t>
            </a:r>
          </a:p>
          <a:p>
            <a:pPr eaLnBrk="0" hangingPunct="0"/>
            <a:endParaRPr lang="en-US" sz="2400" b="1">
              <a:solidFill>
                <a:srgbClr val="FF00FF"/>
              </a:solidFill>
            </a:endParaRPr>
          </a:p>
          <a:p>
            <a:pPr eaLnBrk="0" hangingPunct="0"/>
            <a:r>
              <a:rPr lang="en-US" sz="2400" b="1"/>
              <a:t>• </a:t>
            </a:r>
            <a:r>
              <a:rPr lang="en-US" sz="2400" b="1">
                <a:solidFill>
                  <a:srgbClr val="FF00FF"/>
                </a:solidFill>
              </a:rPr>
              <a:t>River</a:t>
            </a:r>
            <a:r>
              <a:rPr lang="en-US" sz="2400" b="1"/>
              <a:t> flows into the sea carry pollutants from the entire  </a:t>
            </a:r>
          </a:p>
          <a:p>
            <a:pPr eaLnBrk="0" hangingPunct="0"/>
            <a:r>
              <a:rPr lang="en-US" sz="2400" b="1"/>
              <a:t>  catchments area.</a:t>
            </a:r>
          </a:p>
          <a:p>
            <a:pPr eaLnBrk="0" hangingPunct="0"/>
            <a:endParaRPr lang="en-US" sz="2400" b="1"/>
          </a:p>
          <a:p>
            <a:pPr eaLnBrk="0" hangingPunct="0"/>
            <a:r>
              <a:rPr lang="en-US" sz="2800">
                <a:solidFill>
                  <a:srgbClr val="003399"/>
                </a:solidFill>
              </a:rPr>
              <a:t>From Air</a:t>
            </a:r>
          </a:p>
          <a:p>
            <a:pPr eaLnBrk="0" hangingPunct="0"/>
            <a:r>
              <a:rPr lang="en-US" sz="2400"/>
              <a:t>• </a:t>
            </a:r>
            <a:r>
              <a:rPr lang="en-US" sz="2400" b="1"/>
              <a:t>Global atmospheric inputs to the sea from air discharges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11_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-20638"/>
            <a:ext cx="8293100" cy="687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11_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9688"/>
            <a:ext cx="8839200" cy="681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04800" y="533400"/>
            <a:ext cx="853440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600" b="1">
                <a:solidFill>
                  <a:srgbClr val="FF00FF"/>
                </a:solidFill>
              </a:rPr>
              <a:t>Major Marine Pollutants – Solid Waste</a:t>
            </a:r>
          </a:p>
          <a:p>
            <a:pPr algn="ctr" eaLnBrk="0" hangingPunct="0"/>
            <a:endParaRPr lang="en-US" sz="2400" u="sng">
              <a:solidFill>
                <a:srgbClr val="993300"/>
              </a:solidFill>
            </a:endParaRPr>
          </a:p>
          <a:p>
            <a:pPr algn="ctr" eaLnBrk="0" hangingPunct="0"/>
            <a:endParaRPr lang="en-US" sz="2400" u="sng">
              <a:solidFill>
                <a:srgbClr val="993300"/>
              </a:solidFill>
            </a:endParaRPr>
          </a:p>
          <a:p>
            <a:pPr eaLnBrk="0" hangingPunct="0"/>
            <a:r>
              <a:rPr lang="en-US"/>
              <a:t>• </a:t>
            </a:r>
            <a:r>
              <a:rPr lang="en-US" sz="2400"/>
              <a:t>A large portion and great danger is non biodegradable </a:t>
            </a:r>
            <a:r>
              <a:rPr lang="en-US" sz="2400">
                <a:solidFill>
                  <a:srgbClr val="FF00FF"/>
                </a:solidFill>
              </a:rPr>
              <a:t>plastic</a:t>
            </a:r>
          </a:p>
          <a:p>
            <a:pPr eaLnBrk="0" hangingPunct="0"/>
            <a:endParaRPr lang="en-US" sz="2400">
              <a:solidFill>
                <a:srgbClr val="FF00FF"/>
              </a:solidFill>
            </a:endParaRPr>
          </a:p>
          <a:p>
            <a:pPr eaLnBrk="0" hangingPunct="0"/>
            <a:r>
              <a:rPr lang="en-US" sz="2400"/>
              <a:t>• </a:t>
            </a:r>
            <a:r>
              <a:rPr lang="en-US" sz="2400">
                <a:solidFill>
                  <a:srgbClr val="FF00FF"/>
                </a:solidFill>
              </a:rPr>
              <a:t>Sea turtles</a:t>
            </a:r>
            <a:r>
              <a:rPr lang="en-US" sz="2400"/>
              <a:t> mistake </a:t>
            </a:r>
            <a:r>
              <a:rPr lang="en-US" sz="2400">
                <a:solidFill>
                  <a:srgbClr val="FF00FF"/>
                </a:solidFill>
              </a:rPr>
              <a:t>plastic bags for jellyfish</a:t>
            </a:r>
            <a:r>
              <a:rPr lang="en-US" sz="2400"/>
              <a:t> and die from internal blockages.</a:t>
            </a:r>
          </a:p>
          <a:p>
            <a:pPr eaLnBrk="0" hangingPunct="0"/>
            <a:endParaRPr lang="en-US" sz="2400"/>
          </a:p>
          <a:p>
            <a:pPr eaLnBrk="0" hangingPunct="0"/>
            <a:r>
              <a:rPr lang="en-US" sz="2400"/>
              <a:t>• Seals and sea lions starve after being entangle by nets or muzzled by six-pack rings (decomposition time 400 years).</a:t>
            </a:r>
          </a:p>
          <a:p>
            <a:pPr eaLnBrk="0" hangingPunct="0"/>
            <a:endParaRPr lang="en-US" sz="2400"/>
          </a:p>
          <a:p>
            <a:pPr eaLnBrk="0" hangingPunct="0"/>
            <a:r>
              <a:rPr lang="en-US" sz="2400"/>
              <a:t>• </a:t>
            </a:r>
            <a:r>
              <a:rPr lang="en-US" sz="2400">
                <a:solidFill>
                  <a:srgbClr val="FF00FF"/>
                </a:solidFill>
              </a:rPr>
              <a:t>Plastic debris</a:t>
            </a:r>
            <a:r>
              <a:rPr lang="en-US" sz="2400"/>
              <a:t> kills 100,000 </a:t>
            </a:r>
            <a:r>
              <a:rPr lang="en-US" sz="2400">
                <a:solidFill>
                  <a:srgbClr val="FF00FF"/>
                </a:solidFill>
              </a:rPr>
              <a:t>marine mammals</a:t>
            </a:r>
            <a:r>
              <a:rPr lang="en-US" sz="2400"/>
              <a:t> and 2 million </a:t>
            </a:r>
            <a:r>
              <a:rPr lang="en-US" sz="2400">
                <a:solidFill>
                  <a:srgbClr val="FF00FF"/>
                </a:solidFill>
              </a:rPr>
              <a:t>sea birds</a:t>
            </a:r>
            <a:r>
              <a:rPr lang="en-US" sz="2400"/>
              <a:t> die annually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473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29</cp:revision>
  <cp:lastPrinted>1601-01-01T00:00:00Z</cp:lastPrinted>
  <dcterms:created xsi:type="dcterms:W3CDTF">1601-01-01T00:00:00Z</dcterms:created>
  <dcterms:modified xsi:type="dcterms:W3CDTF">2011-11-03T07:49:25Z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