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0" r:id="rId1"/>
  </p:sldMasterIdLst>
  <p:notesMasterIdLst>
    <p:notesMasterId r:id="rId42"/>
  </p:notesMasterIdLst>
  <p:sldIdLst>
    <p:sldId id="257" r:id="rId2"/>
    <p:sldId id="260" r:id="rId3"/>
    <p:sldId id="262" r:id="rId4"/>
    <p:sldId id="326" r:id="rId5"/>
    <p:sldId id="340" r:id="rId6"/>
    <p:sldId id="341" r:id="rId7"/>
    <p:sldId id="342" r:id="rId8"/>
    <p:sldId id="327" r:id="rId9"/>
    <p:sldId id="300" r:id="rId10"/>
    <p:sldId id="349" r:id="rId11"/>
    <p:sldId id="263" r:id="rId12"/>
    <p:sldId id="328" r:id="rId13"/>
    <p:sldId id="301" r:id="rId14"/>
    <p:sldId id="302" r:id="rId15"/>
    <p:sldId id="303" r:id="rId16"/>
    <p:sldId id="329" r:id="rId17"/>
    <p:sldId id="343" r:id="rId18"/>
    <p:sldId id="344" r:id="rId19"/>
    <p:sldId id="345" r:id="rId20"/>
    <p:sldId id="346" r:id="rId21"/>
    <p:sldId id="330" r:id="rId22"/>
    <p:sldId id="331" r:id="rId23"/>
    <p:sldId id="332" r:id="rId24"/>
    <p:sldId id="333" r:id="rId25"/>
    <p:sldId id="268" r:id="rId26"/>
    <p:sldId id="266" r:id="rId27"/>
    <p:sldId id="267" r:id="rId28"/>
    <p:sldId id="269" r:id="rId29"/>
    <p:sldId id="270" r:id="rId30"/>
    <p:sldId id="272" r:id="rId31"/>
    <p:sldId id="274" r:id="rId32"/>
    <p:sldId id="275" r:id="rId33"/>
    <p:sldId id="306" r:id="rId34"/>
    <p:sldId id="348" r:id="rId35"/>
    <p:sldId id="278" r:id="rId36"/>
    <p:sldId id="323" r:id="rId37"/>
    <p:sldId id="347" r:id="rId38"/>
    <p:sldId id="322" r:id="rId39"/>
    <p:sldId id="325" r:id="rId40"/>
    <p:sldId id="350"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4A0"/>
    <a:srgbClr val="003366"/>
    <a:srgbClr val="C4884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7" autoAdjust="0"/>
    <p:restoredTop sz="75986" autoAdjust="0"/>
  </p:normalViewPr>
  <p:slideViewPr>
    <p:cSldViewPr>
      <p:cViewPr>
        <p:scale>
          <a:sx n="50" d="100"/>
          <a:sy n="50" d="100"/>
        </p:scale>
        <p:origin x="-2406" y="-6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3F79C9A-69D1-4585-B1EE-EECFB683BEC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9AB01E89-20FE-45A2-80F7-82B8044A7376}" type="slidenum">
              <a:rPr lang="en-US" smtClean="0"/>
              <a:pPr/>
              <a:t>3</a:t>
            </a:fld>
            <a:endParaRPr lang="en-US" smtClean="0"/>
          </a:p>
        </p:txBody>
      </p:sp>
      <p:sp>
        <p:nvSpPr>
          <p:cNvPr id="5325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3252"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36200D67-B45F-4687-B96F-5410C8473D63}" type="slidenum">
              <a:rPr lang="en-US" smtClean="0"/>
              <a:pPr/>
              <a:t>30</a:t>
            </a:fld>
            <a:endParaRPr lang="en-US" smtClean="0"/>
          </a:p>
        </p:txBody>
      </p:sp>
      <p:sp>
        <p:nvSpPr>
          <p:cNvPr id="6246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2468"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AB844FA9-07CF-4796-81E9-16F5C9BACC0A}" type="slidenum">
              <a:rPr lang="en-US" smtClean="0"/>
              <a:pPr/>
              <a:t>31</a:t>
            </a:fld>
            <a:endParaRPr lang="en-US" smtClean="0"/>
          </a:p>
        </p:txBody>
      </p:sp>
      <p:sp>
        <p:nvSpPr>
          <p:cNvPr id="634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3492" name="Rectangle 3"/>
          <p:cNvSpPr>
            <a:spLocks noGrp="1" noChangeArrowheads="1"/>
          </p:cNvSpPr>
          <p:nvPr>
            <p:ph type="body" idx="1"/>
          </p:nvPr>
        </p:nvSpPr>
        <p:spPr>
          <a:xfrm>
            <a:off x="914400" y="4343400"/>
            <a:ext cx="5029200" cy="4114800"/>
          </a:xfrm>
          <a:noFill/>
        </p:spPr>
        <p:txBody>
          <a:bodyPr lIns="90488" tIns="44450" rIns="90488" bIns="44450"/>
          <a:lstStyle/>
          <a:p>
            <a:pPr lvl="1" eaLnBrk="1" hangingPunct="1"/>
            <a:r>
              <a:rPr lang="en-US" smtClean="0"/>
              <a:t>Corporate and business-level goals and strategies require long- and intermediate-term plans.</a:t>
            </a:r>
          </a:p>
          <a:p>
            <a:pPr lvl="1" eaLnBrk="1" hangingPunct="1"/>
            <a:r>
              <a:rPr lang="en-US" smtClean="0"/>
              <a:t>Functional plans focus on short-to intermediate-term plans</a:t>
            </a:r>
          </a:p>
          <a:p>
            <a:pPr lvl="1" eaLnBrk="1" hangingPunct="1"/>
            <a:r>
              <a:rPr lang="en-US" smtClean="0"/>
              <a:t>Most organizations have a rolling planning cycle to amend plans constantly.</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miter lim="800000"/>
            <a:headEnd/>
            <a:tailEnd/>
          </a:ln>
        </p:spPr>
        <p:txBody>
          <a:bodyPr/>
          <a:lstStyle/>
          <a:p>
            <a:fld id="{0ADA5255-F262-47A1-A5DB-92B5D72A557C}" type="slidenum">
              <a:rPr lang="en-US" smtClean="0"/>
              <a:pPr/>
              <a:t>32</a:t>
            </a:fld>
            <a:endParaRPr lang="en-US" smtClean="0"/>
          </a:p>
        </p:txBody>
      </p:sp>
      <p:sp>
        <p:nvSpPr>
          <p:cNvPr id="645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4516"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37EEC0EC-F097-4A58-8DB6-02269956C7F4}" type="slidenum">
              <a:rPr lang="en-US" smtClean="0"/>
              <a:pPr/>
              <a:t>35</a:t>
            </a:fld>
            <a:endParaRPr lang="en-US" smtClean="0"/>
          </a:p>
        </p:txBody>
      </p:sp>
      <p:sp>
        <p:nvSpPr>
          <p:cNvPr id="6553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5540" name="Rectangle 3"/>
          <p:cNvSpPr>
            <a:spLocks noGrp="1" noChangeArrowheads="1"/>
          </p:cNvSpPr>
          <p:nvPr>
            <p:ph type="body" idx="1"/>
          </p:nvPr>
        </p:nvSpPr>
        <p:spPr>
          <a:xfrm>
            <a:off x="914400" y="4343400"/>
            <a:ext cx="5029200" cy="4114800"/>
          </a:xfrm>
          <a:noFill/>
        </p:spPr>
        <p:txBody>
          <a:bodyPr lIns="90488" tIns="44450" rIns="90488" bIns="44450"/>
          <a:lstStyle/>
          <a:p>
            <a:pPr lvl="1" eaLnBrk="1" hangingPunct="1"/>
            <a:r>
              <a:rPr lang="en-US" smtClean="0"/>
              <a:t>Planning seeks predict the future, but the future is unpredictable.</a:t>
            </a:r>
          </a:p>
          <a:p>
            <a:pPr lvl="2" eaLnBrk="1" hangingPunct="1"/>
            <a:r>
              <a:rPr lang="en-US" smtClean="0"/>
              <a:t>By generating multiple possible “futures,” a firm can see how its plans might work in each and prepare for the possible outcomes.</a:t>
            </a:r>
          </a:p>
          <a:p>
            <a:pPr lvl="1" eaLnBrk="1" hangingPunct="1"/>
            <a:r>
              <a:rPr lang="en-US" smtClean="0"/>
              <a:t>Scenario planning is a learning tool to improve strategic planning results.</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miter lim="800000"/>
            <a:headEnd/>
            <a:tailEnd/>
          </a:ln>
        </p:spPr>
        <p:txBody>
          <a:bodyPr/>
          <a:lstStyle/>
          <a:p>
            <a:fld id="{E6A823D5-B615-401E-9D1F-1B3ACB328B82}" type="slidenum">
              <a:rPr lang="en-US" smtClean="0"/>
              <a:pPr/>
              <a:t>38</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smtClean="0"/>
              <a:t>MBO, a goal setting process, is illustrated in this exhibit, found in the text on page 291. The slide is animated to present point-by-point discussion if you wish. You should play this slide before class if you are presenting in the “View Show” mode.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AE54A7D8-D713-427D-B8D4-327BFC347021}" type="slidenum">
              <a:rPr lang="en-US" smtClean="0"/>
              <a:pPr/>
              <a:t>11</a:t>
            </a:fld>
            <a:endParaRPr lang="en-US" smtClean="0"/>
          </a:p>
        </p:txBody>
      </p:sp>
      <p:sp>
        <p:nvSpPr>
          <p:cNvPr id="5427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4276"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61B73B44-1447-46A3-BC2C-9AE313BFB173}" type="slidenum">
              <a:rPr lang="en-US" smtClean="0"/>
              <a:pPr/>
              <a:t>18</a:t>
            </a:fld>
            <a:endParaRPr lang="en-US" smtClean="0"/>
          </a:p>
        </p:txBody>
      </p:sp>
      <p:sp>
        <p:nvSpPr>
          <p:cNvPr id="5529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5300"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7F85217B-81B8-4A2B-964D-A725BA3000FE}" type="slidenum">
              <a:rPr lang="en-US" smtClean="0"/>
              <a:pPr/>
              <a:t>21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smtClean="0"/>
              <a:t>There is no one best answer. Students should discuss instances when one part would be more important than another.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6B0AEAC1-356B-498C-8EAC-A17D9BAD5175}" type="slidenum">
              <a:rPr lang="en-US" smtClean="0"/>
              <a:pPr/>
              <a:t>22</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smtClean="0"/>
              <a:t>There is no one best answer. Students should discuss instances when one part would be more important than another.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3C95EAC5-276F-424C-9B1D-05F7841F11BB}" type="slidenum">
              <a:rPr lang="en-US" smtClean="0"/>
              <a:pPr/>
              <a:t>23</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smtClean="0"/>
              <a:t>There is no one best answer. Students should discuss instances when one part would be more important than another.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FEFC9643-7CE6-4413-B1AC-4B4083ECC419}" type="slidenum">
              <a:rPr lang="en-US" smtClean="0"/>
              <a:pPr/>
              <a:t>24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smtClean="0"/>
              <a:t>There is no one best answer. Students should discuss instances when one part would be more important than another.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EAFADB62-6E18-489C-8E87-2B1E2721165C}" type="slidenum">
              <a:rPr lang="en-US" smtClean="0"/>
              <a:pPr/>
              <a:t>28</a:t>
            </a:fld>
            <a:endParaRPr lang="en-US" smtClean="0"/>
          </a:p>
        </p:txBody>
      </p:sp>
      <p:sp>
        <p:nvSpPr>
          <p:cNvPr id="6041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0420"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E6F74152-6F0B-403D-9D27-C2D1C5504AF9}" type="slidenum">
              <a:rPr lang="en-US" smtClean="0"/>
              <a:pPr/>
              <a:t>29</a:t>
            </a:fld>
            <a:endParaRPr lang="en-US" smtClean="0"/>
          </a:p>
        </p:txBody>
      </p:sp>
      <p:sp>
        <p:nvSpPr>
          <p:cNvPr id="6144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1444"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r>
              <a:rPr lang="en-US" smtClean="0"/>
              <a:t>8-</a:t>
            </a:r>
            <a:fld id="{A9611E71-BAD7-4A8C-8E59-B29D42F08EAB}" type="slidenum">
              <a:rPr lang="en-US" smtClean="0"/>
              <a:pPr>
                <a:defRPr/>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smtClean="0"/>
              <a:t>8-</a:t>
            </a:r>
            <a:fld id="{DA25CA98-42B4-447E-8906-E05D1027D68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smtClean="0"/>
              <a:t>8-</a:t>
            </a:r>
            <a:fld id="{F5016A07-9BAC-4B55-BF29-903D42536DE5}"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Pr>
        <a:solidFill>
          <a:srgbClr val="00A4A0"/>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smtClean="0"/>
              <a:t>8-</a:t>
            </a:r>
            <a:fld id="{E9D24842-B721-4763-992A-775EDBF05B6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smtClean="0"/>
              <a:t>8-</a:t>
            </a:r>
            <a:fld id="{F86207CC-12EB-432C-8273-5857881C4C65}"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r>
              <a:rPr lang="en-US" smtClean="0"/>
              <a:t>8-</a:t>
            </a:r>
            <a:fld id="{BF9C65EA-9382-46D4-8102-C244EFF0034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endParaRPr lang="en-US"/>
          </a:p>
        </p:txBody>
      </p:sp>
      <p:sp>
        <p:nvSpPr>
          <p:cNvPr id="27" name="Slide Number Placeholder 26"/>
          <p:cNvSpPr>
            <a:spLocks noGrp="1"/>
          </p:cNvSpPr>
          <p:nvPr>
            <p:ph type="sldNum" sz="quarter" idx="11"/>
          </p:nvPr>
        </p:nvSpPr>
        <p:spPr/>
        <p:txBody>
          <a:bodyPr rtlCol="0"/>
          <a:lstStyle/>
          <a:p>
            <a:pPr>
              <a:defRPr/>
            </a:pPr>
            <a:r>
              <a:rPr lang="en-US" smtClean="0"/>
              <a:t>8-</a:t>
            </a:r>
            <a:fld id="{F3DE7917-CF30-4BB3-93CC-C4FC0B575EBD}" type="slidenum">
              <a:rPr lang="en-US" smtClean="0"/>
              <a:pPr>
                <a:defRPr/>
              </a:pPr>
              <a:t>‹#›</a:t>
            </a:fld>
            <a:endParaRPr lang="en-US"/>
          </a:p>
        </p:txBody>
      </p:sp>
      <p:sp>
        <p:nvSpPr>
          <p:cNvPr id="28" name="Footer Placeholder 2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endParaRPr lang="en-US"/>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p>
        </p:txBody>
      </p:sp>
      <p:sp>
        <p:nvSpPr>
          <p:cNvPr id="5" name="Slide Number Placeholder 4"/>
          <p:cNvSpPr>
            <a:spLocks noGrp="1"/>
          </p:cNvSpPr>
          <p:nvPr>
            <p:ph type="sldNum" sz="quarter" idx="12"/>
          </p:nvPr>
        </p:nvSpPr>
        <p:spPr>
          <a:xfrm>
            <a:off x="8174736" y="2272"/>
            <a:ext cx="762000" cy="365760"/>
          </a:xfrm>
        </p:spPr>
        <p:txBody>
          <a:bodyPr/>
          <a:lstStyle/>
          <a:p>
            <a:pPr>
              <a:defRPr/>
            </a:pPr>
            <a:r>
              <a:rPr lang="en-US" smtClean="0"/>
              <a:t>8-</a:t>
            </a:r>
            <a:fld id="{7885380F-32EE-402B-B175-50DF39D7ADA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r>
              <a:rPr lang="en-US" smtClean="0"/>
              <a:t>8-</a:t>
            </a:r>
            <a:fld id="{694141F0-7B9E-4F4E-A9A3-6256931ADE9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r>
              <a:rPr lang="en-US" smtClean="0"/>
              <a:t>8-</a:t>
            </a:r>
            <a:fld id="{1319D109-377A-431C-BEC4-8A919CA626E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r>
              <a:rPr lang="en-US" smtClean="0"/>
              <a:t>8-</a:t>
            </a:r>
            <a:fld id="{4CA08123-5C74-4E92-83CD-9A2DDAF3674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r>
              <a:rPr lang="en-US" smtClean="0"/>
              <a:t>8-</a:t>
            </a:r>
            <a:fld id="{A9611E71-BAD7-4A8C-8E59-B29D42F08EAB}" type="slidenum">
              <a:rPr lang="en-US" smtClean="0"/>
              <a:pPr>
                <a:defRPr/>
              </a:pPr>
              <a:t>‹#›</a:t>
            </a:fld>
            <a:endParaRPr lang="en-US"/>
          </a:p>
        </p:txBody>
      </p:sp>
      <p:sp>
        <p:nvSpPr>
          <p:cNvPr id="20" name="Rectangle 13"/>
          <p:cNvSpPr>
            <a:spLocks noChangeArrowheads="1"/>
          </p:cNvSpPr>
          <p:nvPr userDrawn="1"/>
        </p:nvSpPr>
        <p:spPr bwMode="auto">
          <a:xfrm>
            <a:off x="609600" y="1371600"/>
            <a:ext cx="8534400" cy="5486400"/>
          </a:xfrm>
          <a:prstGeom prst="rect">
            <a:avLst/>
          </a:prstGeom>
          <a:solidFill>
            <a:schemeClr val="bg1"/>
          </a:solidFill>
          <a:ln w="38100">
            <a:noFill/>
            <a:miter lim="800000"/>
            <a:headEnd/>
            <a:tailEnd/>
          </a:ln>
          <a:effectLst/>
        </p:spPr>
        <p:txBody>
          <a:bodyPr wrap="none" anchor="ctr"/>
          <a:lstStyle/>
          <a:p>
            <a:pPr algn="ctr">
              <a:defRPr/>
            </a:pPr>
            <a:endParaRPr lang="en-US" sz="3800">
              <a:solidFill>
                <a:schemeClr val="bg1"/>
              </a:solidFill>
              <a:latin typeface="Times New Roman" pitchFamily="18" charset="0"/>
            </a:endParaRPr>
          </a:p>
        </p:txBody>
      </p:sp>
      <p:sp>
        <p:nvSpPr>
          <p:cNvPr id="21" name="Rectangle 7"/>
          <p:cNvSpPr>
            <a:spLocks noChangeArrowheads="1"/>
          </p:cNvSpPr>
          <p:nvPr userDrawn="1"/>
        </p:nvSpPr>
        <p:spPr bwMode="auto">
          <a:xfrm>
            <a:off x="0" y="0"/>
            <a:ext cx="9144000" cy="1371600"/>
          </a:xfrm>
          <a:prstGeom prst="rect">
            <a:avLst/>
          </a:prstGeom>
          <a:solidFill>
            <a:srgbClr val="6C0000">
              <a:alpha val="78038"/>
            </a:srgbClr>
          </a:solidFill>
          <a:ln w="38100">
            <a:noFill/>
            <a:miter lim="800000"/>
            <a:headEnd/>
            <a:tailEnd/>
          </a:ln>
          <a:effectLst/>
        </p:spPr>
        <p:txBody>
          <a:bodyPr wrap="none" anchor="ctr"/>
          <a:lstStyle/>
          <a:p>
            <a:pPr algn="ctr">
              <a:defRPr/>
            </a:pPr>
            <a:endParaRPr lang="en-US" sz="3800" b="1">
              <a:solidFill>
                <a:schemeClr val="bg1"/>
              </a:solidFill>
              <a:latin typeface="Times New Roman" pitchFamily="18" charset="0"/>
            </a:endParaRPr>
          </a:p>
        </p:txBody>
      </p:sp>
      <p:sp>
        <p:nvSpPr>
          <p:cNvPr id="24" name="Rectangle 8"/>
          <p:cNvSpPr>
            <a:spLocks noChangeArrowheads="1"/>
          </p:cNvSpPr>
          <p:nvPr userDrawn="1"/>
        </p:nvSpPr>
        <p:spPr bwMode="auto">
          <a:xfrm>
            <a:off x="0" y="1371600"/>
            <a:ext cx="609600" cy="2057400"/>
          </a:xfrm>
          <a:prstGeom prst="rect">
            <a:avLst/>
          </a:prstGeom>
          <a:solidFill>
            <a:srgbClr val="D67F00"/>
          </a:solidFill>
          <a:ln w="9525" algn="ctr">
            <a:noFill/>
            <a:miter lim="800000"/>
            <a:headEnd/>
            <a:tailEnd/>
          </a:ln>
          <a:effectLst/>
        </p:spPr>
        <p:txBody>
          <a:bodyPr wrap="none" anchor="ctr"/>
          <a:lstStyle/>
          <a:p>
            <a:pPr>
              <a:defRPr/>
            </a:pPr>
            <a:endParaRPr lang="en-US"/>
          </a:p>
        </p:txBody>
      </p:sp>
      <p:sp>
        <p:nvSpPr>
          <p:cNvPr id="25" name="Rectangle 9"/>
          <p:cNvSpPr>
            <a:spLocks noChangeArrowheads="1"/>
          </p:cNvSpPr>
          <p:nvPr userDrawn="1"/>
        </p:nvSpPr>
        <p:spPr bwMode="auto">
          <a:xfrm>
            <a:off x="0" y="3429000"/>
            <a:ext cx="609600" cy="3429000"/>
          </a:xfrm>
          <a:prstGeom prst="rect">
            <a:avLst/>
          </a:prstGeom>
          <a:solidFill>
            <a:srgbClr val="00A4A0"/>
          </a:solidFill>
          <a:ln w="9525" algn="ctr">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A4A0"/>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762000"/>
            <a:ext cx="9144000" cy="1066800"/>
          </a:xfrm>
          <a:prstGeom prst="rect">
            <a:avLst/>
          </a:prstGeom>
          <a:solidFill>
            <a:srgbClr val="FFC000"/>
          </a:solidFill>
          <a:ln w="9525" algn="ctr">
            <a:noFill/>
            <a:miter lim="800000"/>
            <a:headEnd/>
            <a:tailEnd/>
          </a:ln>
        </p:spPr>
        <p:txBody>
          <a:bodyPr wrap="none" anchor="ctr"/>
          <a:lstStyle/>
          <a:p>
            <a:pPr algn="ctr"/>
            <a:r>
              <a:rPr lang="en-US" sz="4400" b="1" dirty="0" smtClean="0"/>
              <a:t>UNIT II</a:t>
            </a:r>
            <a:endParaRPr lang="en-US" sz="4400" b="1" dirty="0"/>
          </a:p>
        </p:txBody>
      </p:sp>
      <p:sp>
        <p:nvSpPr>
          <p:cNvPr id="3075" name="Rectangle 3"/>
          <p:cNvSpPr>
            <a:spLocks noGrp="1" noChangeArrowheads="1"/>
          </p:cNvSpPr>
          <p:nvPr>
            <p:ph type="ctrTitle" idx="4294967295"/>
          </p:nvPr>
        </p:nvSpPr>
        <p:spPr>
          <a:xfrm>
            <a:off x="1981200" y="2971800"/>
            <a:ext cx="5791200" cy="1752600"/>
          </a:xfrm>
          <a:solidFill>
            <a:schemeClr val="accent2">
              <a:lumMod val="60000"/>
              <a:lumOff val="40000"/>
            </a:schemeClr>
          </a:solidFill>
        </p:spPr>
        <p:txBody>
          <a:bodyPr>
            <a:normAutofit/>
          </a:bodyPr>
          <a:lstStyle/>
          <a:p>
            <a:pPr algn="ctr" eaLnBrk="1" hangingPunct="1"/>
            <a:r>
              <a:rPr lang="en-US" sz="5400" b="1" dirty="0" smtClean="0">
                <a:solidFill>
                  <a:srgbClr val="C00000"/>
                </a:solidFill>
              </a:rPr>
              <a:t>Planning</a:t>
            </a:r>
          </a:p>
        </p:txBody>
      </p:sp>
      <p:sp>
        <p:nvSpPr>
          <p:cNvPr id="3078" name="Rectangle 6"/>
          <p:cNvSpPr>
            <a:spLocks noChangeArrowheads="1"/>
          </p:cNvSpPr>
          <p:nvPr/>
        </p:nvSpPr>
        <p:spPr bwMode="auto">
          <a:xfrm>
            <a:off x="1905000" y="762000"/>
            <a:ext cx="5562600" cy="1066800"/>
          </a:xfrm>
          <a:prstGeom prst="rect">
            <a:avLst/>
          </a:prstGeom>
          <a:noFill/>
          <a:ln w="9525" algn="ctr">
            <a:noFill/>
            <a:miter lim="800000"/>
            <a:headEnd/>
            <a:tailEnd/>
          </a:ln>
        </p:spPr>
        <p:txBody>
          <a:bodyPr wrap="none" anchor="ctr"/>
          <a:lstStyle/>
          <a:p>
            <a:pPr algn="ctr"/>
            <a:endParaRPr lang="en-US" sz="6600" b="1" dirty="0">
              <a:solidFill>
                <a:schemeClr val="bg1"/>
              </a:solidFill>
              <a:latin typeface="Times New Roman" pitchFamily="18" charset="0"/>
            </a:endParaRPr>
          </a:p>
        </p:txBody>
      </p:sp>
      <p:sp>
        <p:nvSpPr>
          <p:cNvPr id="3079" name="Line 7"/>
          <p:cNvSpPr>
            <a:spLocks noChangeShapeType="1"/>
          </p:cNvSpPr>
          <p:nvPr/>
        </p:nvSpPr>
        <p:spPr bwMode="auto">
          <a:xfrm>
            <a:off x="0" y="5486400"/>
            <a:ext cx="9144000" cy="0"/>
          </a:xfrm>
          <a:prstGeom prst="line">
            <a:avLst/>
          </a:prstGeom>
          <a:noFill/>
          <a:ln w="19050">
            <a:solidFill>
              <a:srgbClr val="990000"/>
            </a:solidFill>
            <a:round/>
            <a:headEnd/>
            <a:tailEnd/>
          </a:ln>
        </p:spPr>
        <p:txBody>
          <a:bodyPr wrap="none" anchor="ctr"/>
          <a:lstStyle/>
          <a:p>
            <a:endParaRPr lang="en-US"/>
          </a:p>
        </p:txBody>
      </p:sp>
      <p:sp>
        <p:nvSpPr>
          <p:cNvPr id="3080" name="AutoShape 8"/>
          <p:cNvSpPr>
            <a:spLocks noChangeArrowheads="1"/>
          </p:cNvSpPr>
          <p:nvPr/>
        </p:nvSpPr>
        <p:spPr bwMode="auto">
          <a:xfrm>
            <a:off x="4267200" y="5486400"/>
            <a:ext cx="914400" cy="457200"/>
          </a:xfrm>
          <a:prstGeom prst="flowChartMerge">
            <a:avLst/>
          </a:prstGeom>
          <a:solidFill>
            <a:srgbClr val="800000">
              <a:alpha val="98038"/>
            </a:srgbClr>
          </a:solidFill>
          <a:ln w="9525" algn="ctr">
            <a:noFill/>
            <a:miter lim="800000"/>
            <a:headEnd/>
            <a:tailEnd/>
          </a:ln>
        </p:spPr>
        <p:txBody>
          <a:bodyPr wrap="none" anchor="ctr"/>
          <a:lstStyle/>
          <a:p>
            <a:endParaRPr lang="en-US"/>
          </a:p>
        </p:txBody>
      </p:sp>
      <p:sp>
        <p:nvSpPr>
          <p:cNvPr id="3081" name="Oval 9"/>
          <p:cNvSpPr>
            <a:spLocks noChangeArrowheads="1"/>
          </p:cNvSpPr>
          <p:nvPr/>
        </p:nvSpPr>
        <p:spPr bwMode="auto">
          <a:xfrm>
            <a:off x="304800" y="304800"/>
            <a:ext cx="1752600" cy="1905000"/>
          </a:xfrm>
          <a:prstGeom prst="ellipse">
            <a:avLst/>
          </a:prstGeom>
          <a:solidFill>
            <a:srgbClr val="33CCCC">
              <a:alpha val="45097"/>
            </a:srgbClr>
          </a:solidFill>
          <a:ln w="9525" algn="ctr">
            <a:noFill/>
            <a:round/>
            <a:headEnd/>
            <a:tailEnd/>
          </a:ln>
        </p:spPr>
        <p:txBody>
          <a:bodyPr wrap="none" anchor="ctr"/>
          <a:lstStyle/>
          <a:p>
            <a:endParaRPr lang="en-US"/>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pPr algn="ctr"/>
            <a:r>
              <a:rPr lang="en-US" b="1" dirty="0" smtClean="0">
                <a:solidFill>
                  <a:srgbClr val="FFFF00"/>
                </a:solidFill>
              </a:rPr>
              <a:t>Strategy and Policy</a:t>
            </a:r>
            <a:endParaRPr lang="en-US" b="1" dirty="0">
              <a:solidFill>
                <a:srgbClr val="FFFF00"/>
              </a:solidFill>
            </a:endParaRPr>
          </a:p>
        </p:txBody>
      </p:sp>
      <p:sp>
        <p:nvSpPr>
          <p:cNvPr id="3" name="Content Placeholder 2"/>
          <p:cNvSpPr>
            <a:spLocks noGrp="1"/>
          </p:cNvSpPr>
          <p:nvPr>
            <p:ph idx="1"/>
          </p:nvPr>
        </p:nvSpPr>
        <p:spPr>
          <a:xfrm>
            <a:off x="838200" y="1600200"/>
            <a:ext cx="7848600" cy="4974336"/>
          </a:xfrm>
        </p:spPr>
        <p:txBody>
          <a:bodyPr>
            <a:normAutofit/>
          </a:bodyPr>
          <a:lstStyle/>
          <a:p>
            <a:pPr algn="just"/>
            <a:r>
              <a:rPr lang="en-US" sz="3000" b="1" dirty="0" smtClean="0">
                <a:solidFill>
                  <a:schemeClr val="tx1"/>
                </a:solidFill>
              </a:rPr>
              <a:t>Strategy</a:t>
            </a:r>
            <a:r>
              <a:rPr lang="en-US" sz="3000" dirty="0" smtClean="0">
                <a:solidFill>
                  <a:schemeClr val="tx1"/>
                </a:solidFill>
              </a:rPr>
              <a:t> is the determination of the mission (or the fundamental purpose) and the basic long-term objectives of an enterprise, and the adoption of courses of action and allocation of resources necessary to achieve these aims.</a:t>
            </a:r>
          </a:p>
          <a:p>
            <a:pPr algn="just"/>
            <a:r>
              <a:rPr lang="en-US" sz="3000" b="1" dirty="0" smtClean="0">
                <a:solidFill>
                  <a:schemeClr val="tx1"/>
                </a:solidFill>
              </a:rPr>
              <a:t>Policies</a:t>
            </a:r>
            <a:r>
              <a:rPr lang="en-US" sz="3000" dirty="0" smtClean="0">
                <a:solidFill>
                  <a:schemeClr val="tx1"/>
                </a:solidFill>
              </a:rPr>
              <a:t> are general statements or understandings that guide managers' thinking in decision making.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200" y="457200"/>
            <a:ext cx="8229600" cy="1066800"/>
          </a:xfrm>
        </p:spPr>
        <p:txBody>
          <a:bodyPr/>
          <a:lstStyle/>
          <a:p>
            <a:pPr algn="ctr" eaLnBrk="1" hangingPunct="1"/>
            <a:r>
              <a:rPr lang="en-US" b="1" dirty="0" smtClean="0">
                <a:solidFill>
                  <a:srgbClr val="FFFF00"/>
                </a:solidFill>
              </a:rPr>
              <a:t>Planning and Strategy</a:t>
            </a:r>
          </a:p>
        </p:txBody>
      </p:sp>
      <p:sp>
        <p:nvSpPr>
          <p:cNvPr id="12292" name="Rectangle 3"/>
          <p:cNvSpPr>
            <a:spLocks noGrp="1" noChangeArrowheads="1"/>
          </p:cNvSpPr>
          <p:nvPr>
            <p:ph idx="1"/>
          </p:nvPr>
        </p:nvSpPr>
        <p:spPr>
          <a:xfrm>
            <a:off x="762000" y="1600200"/>
            <a:ext cx="7924800" cy="4524375"/>
          </a:xfrm>
        </p:spPr>
        <p:txBody>
          <a:bodyPr/>
          <a:lstStyle/>
          <a:p>
            <a:pPr eaLnBrk="1" hangingPunct="1"/>
            <a:r>
              <a:rPr lang="en-US" b="1" dirty="0" smtClean="0"/>
              <a:t>Mission Statement</a:t>
            </a:r>
          </a:p>
          <a:p>
            <a:pPr lvl="1" algn="just" eaLnBrk="1" hangingPunct="1"/>
            <a:r>
              <a:rPr lang="en-US" sz="3200" dirty="0" smtClean="0">
                <a:solidFill>
                  <a:schemeClr val="tx1"/>
                </a:solidFill>
              </a:rPr>
              <a:t>A broad declaration of an organization’s overriding purpose </a:t>
            </a:r>
          </a:p>
          <a:p>
            <a:pPr lvl="1" algn="just" eaLnBrk="1" hangingPunct="1"/>
            <a:r>
              <a:rPr lang="en-US" sz="3200" dirty="0" smtClean="0">
                <a:solidFill>
                  <a:schemeClr val="tx1"/>
                </a:solidFill>
              </a:rPr>
              <a:t>Identifies what is unique or important about its products</a:t>
            </a:r>
          </a:p>
          <a:p>
            <a:pPr lvl="1" eaLnBrk="1" hangingPunct="1"/>
            <a:r>
              <a:rPr lang="en-US" sz="3200" dirty="0" smtClean="0">
                <a:solidFill>
                  <a:schemeClr val="tx1"/>
                </a:solidFill>
              </a:rPr>
              <a:t>Seeks to distinguish or differentiate the organization from its competitors</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381000"/>
            <a:ext cx="8229600" cy="1066800"/>
          </a:xfrm>
        </p:spPr>
        <p:txBody>
          <a:bodyPr/>
          <a:lstStyle/>
          <a:p>
            <a:pPr algn="ctr" eaLnBrk="1" hangingPunct="1"/>
            <a:r>
              <a:rPr lang="en-US" b="1" dirty="0" smtClean="0">
                <a:solidFill>
                  <a:srgbClr val="FFFF00"/>
                </a:solidFill>
              </a:rPr>
              <a:t>Types of Planning</a:t>
            </a:r>
          </a:p>
        </p:txBody>
      </p:sp>
      <p:sp>
        <p:nvSpPr>
          <p:cNvPr id="11268" name="Rectangle 3"/>
          <p:cNvSpPr>
            <a:spLocks noGrp="1" noChangeArrowheads="1"/>
          </p:cNvSpPr>
          <p:nvPr>
            <p:ph idx="1"/>
          </p:nvPr>
        </p:nvSpPr>
        <p:spPr>
          <a:xfrm>
            <a:off x="685800" y="1524000"/>
            <a:ext cx="8001000" cy="5050536"/>
          </a:xfrm>
        </p:spPr>
        <p:txBody>
          <a:bodyPr/>
          <a:lstStyle/>
          <a:p>
            <a:pPr marL="514350" indent="-514350" eaLnBrk="1" hangingPunct="1">
              <a:buFontTx/>
              <a:buAutoNum type="arabicPeriod"/>
            </a:pPr>
            <a:r>
              <a:rPr lang="en-US" sz="2800" dirty="0" smtClean="0"/>
              <a:t>Purpose / mission   task of an enterprise</a:t>
            </a:r>
          </a:p>
          <a:p>
            <a:pPr marL="514350" indent="-514350" eaLnBrk="1" hangingPunct="1">
              <a:buFontTx/>
              <a:buAutoNum type="arabicPeriod"/>
            </a:pPr>
            <a:r>
              <a:rPr lang="en-US" sz="2800" dirty="0" smtClean="0"/>
              <a:t>Objectives</a:t>
            </a:r>
          </a:p>
          <a:p>
            <a:pPr marL="514350" indent="-514350" eaLnBrk="1" hangingPunct="1">
              <a:buFontTx/>
              <a:buAutoNum type="arabicPeriod"/>
            </a:pPr>
            <a:r>
              <a:rPr lang="en-US" sz="2800" dirty="0" smtClean="0"/>
              <a:t>Strategies –Future action or plan</a:t>
            </a:r>
          </a:p>
          <a:p>
            <a:pPr marL="514350" indent="-514350" eaLnBrk="1" hangingPunct="1">
              <a:buFontTx/>
              <a:buAutoNum type="arabicPeriod"/>
            </a:pPr>
            <a:r>
              <a:rPr lang="en-US" sz="2800" dirty="0" smtClean="0"/>
              <a:t>Policies</a:t>
            </a:r>
          </a:p>
          <a:p>
            <a:pPr marL="514350" indent="-514350" eaLnBrk="1" hangingPunct="1">
              <a:buFontTx/>
              <a:buAutoNum type="arabicPeriod"/>
            </a:pPr>
            <a:r>
              <a:rPr lang="en-US" sz="2800" dirty="0" smtClean="0"/>
              <a:t>Procedures</a:t>
            </a:r>
          </a:p>
          <a:p>
            <a:pPr marL="514350" indent="-514350" eaLnBrk="1" hangingPunct="1">
              <a:buFontTx/>
              <a:buAutoNum type="arabicPeriod"/>
            </a:pPr>
            <a:r>
              <a:rPr lang="en-US" sz="2800" dirty="0" smtClean="0"/>
              <a:t>Rules</a:t>
            </a:r>
          </a:p>
          <a:p>
            <a:pPr marL="514350" indent="-514350" eaLnBrk="1" hangingPunct="1">
              <a:buFontTx/>
              <a:buAutoNum type="arabicPeriod"/>
            </a:pPr>
            <a:r>
              <a:rPr lang="en-US" sz="2800" dirty="0" smtClean="0"/>
              <a:t>Programs</a:t>
            </a:r>
          </a:p>
          <a:p>
            <a:pPr marL="514350" indent="-514350" eaLnBrk="1" hangingPunct="1">
              <a:buFontTx/>
              <a:buAutoNum type="arabicPeriod"/>
            </a:pPr>
            <a:r>
              <a:rPr lang="en-US" sz="2800" dirty="0" smtClean="0"/>
              <a:t>Budgets</a:t>
            </a:r>
          </a:p>
          <a:p>
            <a:pPr marL="514350" indent="-514350" eaLnBrk="1" hangingPunct="1">
              <a:buFontTx/>
              <a:buAutoNum type="arabicPeriod"/>
            </a:pPr>
            <a:endParaRPr lang="en-US" sz="2800" dirty="0" smtClean="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457200" y="304800"/>
            <a:ext cx="8229600" cy="1066800"/>
          </a:xfrm>
        </p:spPr>
        <p:txBody>
          <a:bodyPr>
            <a:normAutofit fontScale="90000"/>
          </a:bodyPr>
          <a:lstStyle/>
          <a:p>
            <a:pPr algn="ctr" eaLnBrk="1" hangingPunct="1"/>
            <a:r>
              <a:rPr lang="en-US" b="1" dirty="0" smtClean="0">
                <a:solidFill>
                  <a:srgbClr val="FFFF00"/>
                </a:solidFill>
              </a:rPr>
              <a:t>The Nature of the Planning Process</a:t>
            </a:r>
          </a:p>
        </p:txBody>
      </p:sp>
      <p:sp>
        <p:nvSpPr>
          <p:cNvPr id="15364" name="Rectangle 3"/>
          <p:cNvSpPr>
            <a:spLocks noGrp="1" noChangeArrowheads="1"/>
          </p:cNvSpPr>
          <p:nvPr>
            <p:ph idx="1"/>
          </p:nvPr>
        </p:nvSpPr>
        <p:spPr>
          <a:xfrm>
            <a:off x="762000" y="1752600"/>
            <a:ext cx="7924800" cy="4821936"/>
          </a:xfrm>
        </p:spPr>
        <p:txBody>
          <a:bodyPr/>
          <a:lstStyle/>
          <a:p>
            <a:pPr marL="609600" indent="-609600" eaLnBrk="1" hangingPunct="1">
              <a:buFontTx/>
              <a:buNone/>
            </a:pPr>
            <a:r>
              <a:rPr lang="en-US" dirty="0" smtClean="0"/>
              <a:t>To perform the planning task, managers:</a:t>
            </a:r>
          </a:p>
          <a:p>
            <a:pPr marL="609600" indent="-609600" eaLnBrk="1" hangingPunct="1">
              <a:buFontTx/>
              <a:buAutoNum type="arabicPeriod"/>
            </a:pPr>
            <a:r>
              <a:rPr lang="en-US" dirty="0" smtClean="0"/>
              <a:t>Establish where an organization is at the present time</a:t>
            </a:r>
          </a:p>
          <a:p>
            <a:pPr marL="609600" indent="-609600" eaLnBrk="1" hangingPunct="1">
              <a:buFontTx/>
              <a:buAutoNum type="arabicPeriod"/>
            </a:pPr>
            <a:r>
              <a:rPr lang="en-US" dirty="0" smtClean="0"/>
              <a:t>Determine its desired future state</a:t>
            </a:r>
          </a:p>
          <a:p>
            <a:pPr marL="609600" indent="-609600" eaLnBrk="1" hangingPunct="1">
              <a:buFontTx/>
              <a:buAutoNum type="arabicPeriod"/>
            </a:pPr>
            <a:r>
              <a:rPr lang="en-US" dirty="0" smtClean="0"/>
              <a:t>Decide how to move it forward to reach that future state</a:t>
            </a:r>
          </a:p>
          <a:p>
            <a:pPr marL="609600" indent="-609600" eaLnBrk="1" hangingPunct="1">
              <a:buFontTx/>
              <a:buAutoNum type="arabicPeriod"/>
            </a:pPr>
            <a:endParaRPr lang="en-US" dirty="0" smtClean="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7200" y="228600"/>
            <a:ext cx="8229600" cy="1066800"/>
          </a:xfrm>
        </p:spPr>
        <p:txBody>
          <a:bodyPr/>
          <a:lstStyle/>
          <a:p>
            <a:pPr algn="ctr" eaLnBrk="1" hangingPunct="1"/>
            <a:r>
              <a:rPr lang="en-US" b="1" dirty="0" smtClean="0">
                <a:solidFill>
                  <a:srgbClr val="FFFF00"/>
                </a:solidFill>
              </a:rPr>
              <a:t>Why Planning is Important</a:t>
            </a:r>
          </a:p>
        </p:txBody>
      </p:sp>
      <p:sp>
        <p:nvSpPr>
          <p:cNvPr id="16388" name="Rectangle 3"/>
          <p:cNvSpPr>
            <a:spLocks noGrp="1" noChangeArrowheads="1"/>
          </p:cNvSpPr>
          <p:nvPr>
            <p:ph idx="1"/>
          </p:nvPr>
        </p:nvSpPr>
        <p:spPr>
          <a:xfrm>
            <a:off x="533400" y="1371600"/>
            <a:ext cx="8382000" cy="5181600"/>
          </a:xfrm>
        </p:spPr>
        <p:txBody>
          <a:bodyPr>
            <a:noAutofit/>
          </a:bodyPr>
          <a:lstStyle/>
          <a:p>
            <a:pPr marL="609600" indent="-609600" algn="just" eaLnBrk="1" hangingPunct="1">
              <a:buFontTx/>
              <a:buAutoNum type="arabicPeriod"/>
            </a:pPr>
            <a:r>
              <a:rPr lang="en-US" sz="3000" b="1" dirty="0" smtClean="0">
                <a:latin typeface="Times New Roman" pitchFamily="18" charset="0"/>
                <a:cs typeface="Times New Roman" pitchFamily="18" charset="0"/>
              </a:rPr>
              <a:t>Planning provides direction :</a:t>
            </a:r>
            <a:r>
              <a:rPr lang="en-US" sz="3000" dirty="0" smtClean="0">
                <a:latin typeface="Times New Roman" pitchFamily="18" charset="0"/>
                <a:cs typeface="Times New Roman" pitchFamily="18" charset="0"/>
              </a:rPr>
              <a:t>Necessary to give the organization a sense of direction and purpose</a:t>
            </a:r>
          </a:p>
          <a:p>
            <a:pPr marL="609600" indent="-609600" algn="just" eaLnBrk="1" hangingPunct="1">
              <a:buFontTx/>
              <a:buAutoNum type="arabicPeriod"/>
            </a:pPr>
            <a:r>
              <a:rPr lang="en-US" sz="3000" b="1" dirty="0" smtClean="0">
                <a:latin typeface="Times New Roman" pitchFamily="18" charset="0"/>
                <a:cs typeface="Times New Roman" pitchFamily="18" charset="0"/>
              </a:rPr>
              <a:t>Planning provides a unifying framework</a:t>
            </a:r>
          </a:p>
          <a:p>
            <a:pPr marL="609600" indent="-609600" algn="just" eaLnBrk="1" hangingPunct="1">
              <a:buFontTx/>
              <a:buAutoNum type="arabicPeriod"/>
            </a:pPr>
            <a:r>
              <a:rPr lang="en-US" sz="3000" b="1" dirty="0" smtClean="0">
                <a:latin typeface="Times New Roman" pitchFamily="18" charset="0"/>
                <a:cs typeface="Times New Roman" pitchFamily="18" charset="0"/>
              </a:rPr>
              <a:t>Reduces the  risk of uncertainty</a:t>
            </a:r>
          </a:p>
          <a:p>
            <a:pPr marL="609600" indent="-609600" algn="just" eaLnBrk="1" hangingPunct="1">
              <a:buFontTx/>
              <a:buAutoNum type="arabicPeriod"/>
            </a:pPr>
            <a:r>
              <a:rPr lang="en-US" sz="3000" b="1" dirty="0" smtClean="0">
                <a:latin typeface="Times New Roman" pitchFamily="18" charset="0"/>
                <a:cs typeface="Times New Roman" pitchFamily="18" charset="0"/>
              </a:rPr>
              <a:t>Facilitates decision making:</a:t>
            </a:r>
            <a:r>
              <a:rPr lang="en-US" sz="3000" dirty="0" smtClean="0">
                <a:latin typeface="Times New Roman" pitchFamily="18" charset="0"/>
                <a:cs typeface="Times New Roman" pitchFamily="18" charset="0"/>
              </a:rPr>
              <a:t> Useful way of getting managers to participate in decision making</a:t>
            </a:r>
          </a:p>
          <a:p>
            <a:pPr marL="609600" indent="-609600" algn="just" eaLnBrk="1" hangingPunct="1">
              <a:buFontTx/>
              <a:buAutoNum type="arabicPeriod"/>
            </a:pPr>
            <a:r>
              <a:rPr lang="en-US" sz="3000" dirty="0" smtClean="0">
                <a:latin typeface="Times New Roman" pitchFamily="18" charset="0"/>
                <a:cs typeface="Times New Roman" pitchFamily="18" charset="0"/>
              </a:rPr>
              <a:t>Helps coordinate managers of the different functions and divisions of an organization</a:t>
            </a:r>
          </a:p>
          <a:p>
            <a:pPr marL="609600" indent="-609600" algn="just" eaLnBrk="1" hangingPunct="1">
              <a:buFontTx/>
              <a:buAutoNum type="arabicPeriod"/>
            </a:pPr>
            <a:r>
              <a:rPr lang="en-US" sz="3000" dirty="0" smtClean="0">
                <a:latin typeface="Times New Roman" pitchFamily="18" charset="0"/>
                <a:cs typeface="Times New Roman" pitchFamily="18" charset="0"/>
              </a:rPr>
              <a:t>Can be used as a device for controlling activities.</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idx="1"/>
          </p:nvPr>
        </p:nvSpPr>
        <p:spPr>
          <a:xfrm>
            <a:off x="685800" y="1447800"/>
            <a:ext cx="8001000" cy="5126736"/>
          </a:xfrm>
        </p:spPr>
        <p:txBody>
          <a:bodyPr>
            <a:normAutofit/>
          </a:bodyPr>
          <a:lstStyle/>
          <a:p>
            <a:pPr algn="just" eaLnBrk="1" hangingPunct="1"/>
            <a:r>
              <a:rPr lang="en-US" b="1" dirty="0" smtClean="0"/>
              <a:t>Unity </a:t>
            </a:r>
            <a:r>
              <a:rPr lang="en-US" dirty="0" smtClean="0"/>
              <a:t> - at any one time only one central, guiding plan is put into operation </a:t>
            </a:r>
            <a:endParaRPr lang="en-US" b="1" dirty="0" smtClean="0"/>
          </a:p>
          <a:p>
            <a:pPr algn="just" eaLnBrk="1" hangingPunct="1"/>
            <a:r>
              <a:rPr lang="en-US" b="1" dirty="0" smtClean="0"/>
              <a:t>Continuity</a:t>
            </a:r>
            <a:r>
              <a:rPr lang="en-US" dirty="0" smtClean="0"/>
              <a:t> – planning is an ongoing process in which managers build and refine previous plans and continually modify plans at all levels</a:t>
            </a:r>
          </a:p>
          <a:p>
            <a:pPr algn="just"/>
            <a:r>
              <a:rPr lang="en-US" b="1" dirty="0" smtClean="0"/>
              <a:t>Accuracy</a:t>
            </a:r>
            <a:r>
              <a:rPr lang="en-US" dirty="0" smtClean="0"/>
              <a:t> – managers need to make every attempt to collect and utilize all available information at their disposal</a:t>
            </a:r>
          </a:p>
          <a:p>
            <a:pPr algn="just"/>
            <a:r>
              <a:rPr lang="en-US" b="1" dirty="0" smtClean="0"/>
              <a:t>Flexibility</a:t>
            </a:r>
            <a:r>
              <a:rPr lang="en-US" dirty="0" smtClean="0"/>
              <a:t> – plans can be altered and changed if the situation changes</a:t>
            </a:r>
          </a:p>
          <a:p>
            <a:pPr algn="just" eaLnBrk="1" hangingPunct="1"/>
            <a:endParaRPr lang="en-US" dirty="0" smtClean="0"/>
          </a:p>
        </p:txBody>
      </p:sp>
      <p:sp>
        <p:nvSpPr>
          <p:cNvPr id="5" name="Rectangle 2"/>
          <p:cNvSpPr txBox="1">
            <a:spLocks noChangeArrowheads="1"/>
          </p:cNvSpPr>
          <p:nvPr/>
        </p:nvSpPr>
        <p:spPr>
          <a:xfrm>
            <a:off x="457200" y="228600"/>
            <a:ext cx="82296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rgbClr val="FFFF00"/>
                </a:solidFill>
                <a:effectLst/>
                <a:uLnTx/>
                <a:uFillTx/>
                <a:latin typeface="+mj-lt"/>
                <a:ea typeface="+mj-ea"/>
                <a:cs typeface="+mj-cs"/>
              </a:rPr>
              <a:t>Why Planning is Important</a:t>
            </a:r>
            <a:endParaRPr kumimoji="0" lang="en-US" sz="4000" b="1" i="0" u="none" strike="noStrike" kern="1200" cap="none" spc="0" normalizeH="0" baseline="0" noProof="0" dirty="0" smtClean="0">
              <a:ln>
                <a:noFill/>
              </a:ln>
              <a:solidFill>
                <a:srgbClr val="FFFF00"/>
              </a:solidFill>
              <a:effectLst/>
              <a:uLnTx/>
              <a:uFillTx/>
              <a:latin typeface="+mj-lt"/>
              <a:ea typeface="+mj-ea"/>
              <a:cs typeface="+mj-cs"/>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381000" y="0"/>
            <a:ext cx="8534400" cy="685800"/>
          </a:xfrm>
        </p:spPr>
        <p:txBody>
          <a:bodyPr>
            <a:normAutofit/>
          </a:bodyPr>
          <a:lstStyle/>
          <a:p>
            <a:pPr algn="ctr" eaLnBrk="1" hangingPunct="1"/>
            <a:r>
              <a:rPr lang="en-US" sz="3200" b="1" dirty="0" smtClean="0">
                <a:solidFill>
                  <a:srgbClr val="FFFF00"/>
                </a:solidFill>
              </a:rPr>
              <a:t>Steps in Planning</a:t>
            </a:r>
          </a:p>
        </p:txBody>
      </p:sp>
      <p:sp>
        <p:nvSpPr>
          <p:cNvPr id="19460" name="Rectangle 3"/>
          <p:cNvSpPr>
            <a:spLocks noGrp="1" noChangeArrowheads="1"/>
          </p:cNvSpPr>
          <p:nvPr>
            <p:ph idx="1"/>
          </p:nvPr>
        </p:nvSpPr>
        <p:spPr>
          <a:xfrm>
            <a:off x="0" y="533400"/>
            <a:ext cx="9144000" cy="6324600"/>
          </a:xfrm>
          <a:solidFill>
            <a:srgbClr val="92D050"/>
          </a:solidFill>
        </p:spPr>
        <p:txBody>
          <a:bodyPr/>
          <a:lstStyle/>
          <a:p>
            <a:pPr eaLnBrk="1" hangingPunct="1">
              <a:buNone/>
            </a:pPr>
            <a:endParaRPr lang="en-US" sz="2800" dirty="0" smtClean="0"/>
          </a:p>
        </p:txBody>
      </p:sp>
      <p:sp>
        <p:nvSpPr>
          <p:cNvPr id="19461" name="Rectangle 4"/>
          <p:cNvSpPr>
            <a:spLocks noChangeArrowheads="1"/>
          </p:cNvSpPr>
          <p:nvPr/>
        </p:nvSpPr>
        <p:spPr bwMode="auto">
          <a:xfrm>
            <a:off x="457200" y="1066800"/>
            <a:ext cx="3581400" cy="1981200"/>
          </a:xfrm>
          <a:prstGeom prst="rect">
            <a:avLst/>
          </a:prstGeom>
          <a:solidFill>
            <a:schemeClr val="accent1"/>
          </a:solidFill>
          <a:ln w="9525" algn="ctr">
            <a:solidFill>
              <a:schemeClr val="tx1"/>
            </a:solidFill>
            <a:round/>
            <a:headEnd/>
            <a:tailEnd/>
          </a:ln>
        </p:spPr>
        <p:txBody>
          <a:bodyPr/>
          <a:lstStyle/>
          <a:p>
            <a:r>
              <a:rPr lang="en-US" b="1" dirty="0"/>
              <a:t>Being aware of opportunity</a:t>
            </a:r>
          </a:p>
          <a:p>
            <a:r>
              <a:rPr lang="en-US" dirty="0"/>
              <a:t>In the light of :</a:t>
            </a:r>
          </a:p>
          <a:p>
            <a:pPr>
              <a:buFont typeface="Wingdings" pitchFamily="2" charset="2"/>
              <a:buChar char="§"/>
            </a:pPr>
            <a:r>
              <a:rPr lang="en-US" dirty="0"/>
              <a:t>The Market</a:t>
            </a:r>
          </a:p>
          <a:p>
            <a:pPr>
              <a:buFont typeface="Wingdings" pitchFamily="2" charset="2"/>
              <a:buChar char="§"/>
            </a:pPr>
            <a:r>
              <a:rPr lang="en-US" dirty="0"/>
              <a:t>Competition </a:t>
            </a:r>
          </a:p>
          <a:p>
            <a:pPr>
              <a:buFont typeface="Wingdings" pitchFamily="2" charset="2"/>
              <a:buChar char="§"/>
            </a:pPr>
            <a:r>
              <a:rPr lang="en-US" dirty="0"/>
              <a:t>What customers want</a:t>
            </a:r>
          </a:p>
          <a:p>
            <a:pPr>
              <a:buFont typeface="Wingdings" pitchFamily="2" charset="2"/>
              <a:buChar char="§"/>
            </a:pPr>
            <a:r>
              <a:rPr lang="en-US" dirty="0"/>
              <a:t>Our strength</a:t>
            </a:r>
          </a:p>
          <a:p>
            <a:pPr>
              <a:buFont typeface="Wingdings" pitchFamily="2" charset="2"/>
              <a:buChar char="§"/>
            </a:pPr>
            <a:r>
              <a:rPr lang="en-US" dirty="0"/>
              <a:t>Our weakness</a:t>
            </a:r>
          </a:p>
          <a:p>
            <a:endParaRPr lang="en-US" dirty="0"/>
          </a:p>
        </p:txBody>
      </p:sp>
      <p:sp>
        <p:nvSpPr>
          <p:cNvPr id="19462" name="Rectangle 5"/>
          <p:cNvSpPr>
            <a:spLocks noChangeArrowheads="1"/>
          </p:cNvSpPr>
          <p:nvPr/>
        </p:nvSpPr>
        <p:spPr bwMode="auto">
          <a:xfrm>
            <a:off x="533400" y="5791200"/>
            <a:ext cx="4038600" cy="838200"/>
          </a:xfrm>
          <a:prstGeom prst="rect">
            <a:avLst/>
          </a:prstGeom>
          <a:solidFill>
            <a:schemeClr val="accent1"/>
          </a:solidFill>
          <a:ln w="9525" algn="ctr">
            <a:solidFill>
              <a:schemeClr val="tx1"/>
            </a:solidFill>
            <a:round/>
            <a:headEnd/>
            <a:tailEnd/>
          </a:ln>
        </p:spPr>
        <p:txBody>
          <a:bodyPr/>
          <a:lstStyle/>
          <a:p>
            <a:r>
              <a:rPr lang="en-US" b="1"/>
              <a:t>Identifying alternatives</a:t>
            </a:r>
          </a:p>
          <a:p>
            <a:pPr algn="just"/>
            <a:r>
              <a:rPr lang="en-US"/>
              <a:t>What are most  promising alternatives to accomplishing our objectives</a:t>
            </a:r>
          </a:p>
        </p:txBody>
      </p:sp>
      <p:sp>
        <p:nvSpPr>
          <p:cNvPr id="19463" name="Rectangle 6"/>
          <p:cNvSpPr>
            <a:spLocks noChangeArrowheads="1"/>
          </p:cNvSpPr>
          <p:nvPr/>
        </p:nvSpPr>
        <p:spPr bwMode="auto">
          <a:xfrm>
            <a:off x="5638800" y="2590800"/>
            <a:ext cx="3048000" cy="838200"/>
          </a:xfrm>
          <a:prstGeom prst="rect">
            <a:avLst/>
          </a:prstGeom>
          <a:solidFill>
            <a:schemeClr val="accent1"/>
          </a:solidFill>
          <a:ln w="9525" algn="ctr">
            <a:solidFill>
              <a:schemeClr val="tx1"/>
            </a:solidFill>
            <a:round/>
            <a:headEnd/>
            <a:tailEnd/>
          </a:ln>
        </p:spPr>
        <p:txBody>
          <a:bodyPr/>
          <a:lstStyle/>
          <a:p>
            <a:pPr algn="just"/>
            <a:r>
              <a:rPr lang="en-US" b="1"/>
              <a:t>Choosing an Alternatives</a:t>
            </a:r>
          </a:p>
          <a:p>
            <a:pPr algn="just"/>
            <a:r>
              <a:rPr lang="en-US"/>
              <a:t>Selecting the course of action we will pursue</a:t>
            </a:r>
          </a:p>
        </p:txBody>
      </p:sp>
      <p:sp>
        <p:nvSpPr>
          <p:cNvPr id="19464" name="Rectangle 7"/>
          <p:cNvSpPr>
            <a:spLocks noChangeArrowheads="1"/>
          </p:cNvSpPr>
          <p:nvPr/>
        </p:nvSpPr>
        <p:spPr bwMode="auto">
          <a:xfrm>
            <a:off x="685800" y="3429000"/>
            <a:ext cx="3505200" cy="914400"/>
          </a:xfrm>
          <a:prstGeom prst="rect">
            <a:avLst/>
          </a:prstGeom>
          <a:solidFill>
            <a:schemeClr val="accent1"/>
          </a:solidFill>
          <a:ln w="9525" algn="ctr">
            <a:solidFill>
              <a:schemeClr val="tx1"/>
            </a:solidFill>
            <a:round/>
            <a:headEnd/>
            <a:tailEnd/>
          </a:ln>
        </p:spPr>
        <p:txBody>
          <a:bodyPr/>
          <a:lstStyle/>
          <a:p>
            <a:r>
              <a:rPr lang="en-US" b="1"/>
              <a:t>Setting objectives of Goals-</a:t>
            </a:r>
          </a:p>
          <a:p>
            <a:r>
              <a:rPr lang="en-US"/>
              <a:t>Where we want to be  &amp; what we want to accomplish &amp; when</a:t>
            </a:r>
          </a:p>
        </p:txBody>
      </p:sp>
      <p:sp>
        <p:nvSpPr>
          <p:cNvPr id="19465" name="Rectangle 8"/>
          <p:cNvSpPr>
            <a:spLocks noChangeArrowheads="1"/>
          </p:cNvSpPr>
          <p:nvPr/>
        </p:nvSpPr>
        <p:spPr bwMode="auto">
          <a:xfrm>
            <a:off x="685800" y="4572000"/>
            <a:ext cx="3733800" cy="914400"/>
          </a:xfrm>
          <a:prstGeom prst="rect">
            <a:avLst/>
          </a:prstGeom>
          <a:solidFill>
            <a:schemeClr val="accent1"/>
          </a:solidFill>
          <a:ln w="9525" algn="ctr">
            <a:solidFill>
              <a:schemeClr val="tx1"/>
            </a:solidFill>
            <a:round/>
            <a:headEnd/>
            <a:tailEnd/>
          </a:ln>
        </p:spPr>
        <p:txBody>
          <a:bodyPr/>
          <a:lstStyle/>
          <a:p>
            <a:r>
              <a:rPr lang="en-US" b="1"/>
              <a:t>Considering Planning Premises</a:t>
            </a:r>
          </a:p>
          <a:p>
            <a:r>
              <a:rPr lang="en-US"/>
              <a:t>In what environment- internal or external –will our plans operate</a:t>
            </a:r>
          </a:p>
        </p:txBody>
      </p:sp>
      <p:sp>
        <p:nvSpPr>
          <p:cNvPr id="19466" name="Rectangle 10"/>
          <p:cNvSpPr>
            <a:spLocks noChangeArrowheads="1"/>
          </p:cNvSpPr>
          <p:nvPr/>
        </p:nvSpPr>
        <p:spPr bwMode="auto">
          <a:xfrm>
            <a:off x="5410200" y="3581400"/>
            <a:ext cx="3505200" cy="1371600"/>
          </a:xfrm>
          <a:prstGeom prst="rect">
            <a:avLst/>
          </a:prstGeom>
          <a:solidFill>
            <a:schemeClr val="accent1"/>
          </a:solidFill>
          <a:ln w="9525" algn="ctr">
            <a:solidFill>
              <a:schemeClr val="tx1"/>
            </a:solidFill>
            <a:round/>
            <a:headEnd/>
            <a:tailEnd/>
          </a:ln>
        </p:spPr>
        <p:txBody>
          <a:bodyPr/>
          <a:lstStyle/>
          <a:p>
            <a:r>
              <a:rPr lang="en-US" b="1"/>
              <a:t>Formulating Supportive Plans</a:t>
            </a:r>
          </a:p>
          <a:p>
            <a:pPr algn="just"/>
            <a:r>
              <a:rPr lang="en-US"/>
              <a:t>Such  as plans to </a:t>
            </a:r>
            <a:r>
              <a:rPr lang="en-US" b="1"/>
              <a:t>:</a:t>
            </a:r>
          </a:p>
          <a:p>
            <a:pPr algn="just"/>
            <a:r>
              <a:rPr lang="en-US"/>
              <a:t>Buy equipment , Buy materials</a:t>
            </a:r>
          </a:p>
          <a:p>
            <a:pPr algn="just"/>
            <a:r>
              <a:rPr lang="en-US"/>
              <a:t>Hire &amp; train employees</a:t>
            </a:r>
          </a:p>
          <a:p>
            <a:pPr algn="just"/>
            <a:r>
              <a:rPr lang="en-US"/>
              <a:t>Develop a new product</a:t>
            </a:r>
          </a:p>
          <a:p>
            <a:endParaRPr lang="en-US" b="1"/>
          </a:p>
        </p:txBody>
      </p:sp>
      <p:sp>
        <p:nvSpPr>
          <p:cNvPr id="19467" name="Rectangle 11"/>
          <p:cNvSpPr>
            <a:spLocks noChangeArrowheads="1"/>
          </p:cNvSpPr>
          <p:nvPr/>
        </p:nvSpPr>
        <p:spPr bwMode="auto">
          <a:xfrm>
            <a:off x="5410200" y="5257800"/>
            <a:ext cx="3429000" cy="1600200"/>
          </a:xfrm>
          <a:prstGeom prst="rect">
            <a:avLst/>
          </a:prstGeom>
          <a:solidFill>
            <a:schemeClr val="accent1"/>
          </a:solidFill>
          <a:ln w="9525" algn="ctr">
            <a:solidFill>
              <a:schemeClr val="tx1"/>
            </a:solidFill>
            <a:round/>
            <a:headEnd/>
            <a:tailEnd/>
          </a:ln>
        </p:spPr>
        <p:txBody>
          <a:bodyPr/>
          <a:lstStyle/>
          <a:p>
            <a:r>
              <a:rPr lang="en-US" dirty="0" smtClean="0"/>
              <a:t>Numbering </a:t>
            </a:r>
            <a:r>
              <a:rPr lang="en-US" dirty="0"/>
              <a:t>plans by making Budgets</a:t>
            </a:r>
          </a:p>
          <a:p>
            <a:pPr algn="just"/>
            <a:r>
              <a:rPr lang="en-US" dirty="0"/>
              <a:t>Develop such budgets as:</a:t>
            </a:r>
          </a:p>
          <a:p>
            <a:pPr algn="just"/>
            <a:r>
              <a:rPr lang="en-US" dirty="0"/>
              <a:t>Volume &amp; price of sales , operating expenses necessary for plans</a:t>
            </a:r>
          </a:p>
          <a:p>
            <a:endParaRPr lang="en-US" dirty="0"/>
          </a:p>
          <a:p>
            <a:endParaRPr lang="en-US" dirty="0"/>
          </a:p>
        </p:txBody>
      </p:sp>
      <p:sp>
        <p:nvSpPr>
          <p:cNvPr id="19468" name="Rectangle 12"/>
          <p:cNvSpPr>
            <a:spLocks noChangeArrowheads="1"/>
          </p:cNvSpPr>
          <p:nvPr/>
        </p:nvSpPr>
        <p:spPr bwMode="auto">
          <a:xfrm>
            <a:off x="5943600" y="609600"/>
            <a:ext cx="3200400" cy="1752600"/>
          </a:xfrm>
          <a:prstGeom prst="rect">
            <a:avLst/>
          </a:prstGeom>
          <a:solidFill>
            <a:schemeClr val="accent1"/>
          </a:solidFill>
          <a:ln w="9525" algn="ctr">
            <a:solidFill>
              <a:schemeClr val="tx1"/>
            </a:solidFill>
            <a:round/>
            <a:headEnd/>
            <a:tailEnd/>
          </a:ln>
        </p:spPr>
        <p:txBody>
          <a:bodyPr/>
          <a:lstStyle/>
          <a:p>
            <a:r>
              <a:rPr lang="en-US" b="1"/>
              <a:t>Comparing Alternatives in Light of Goals Sought</a:t>
            </a:r>
          </a:p>
          <a:p>
            <a:pPr algn="just"/>
            <a:r>
              <a:rPr lang="en-US"/>
              <a:t>Which alternatives will give  us the best chances of meeting our goals at the lowest cost &amp; highest profit ?</a:t>
            </a:r>
          </a:p>
        </p:txBody>
      </p:sp>
      <p:sp>
        <p:nvSpPr>
          <p:cNvPr id="19469" name="Down Arrow 13"/>
          <p:cNvSpPr>
            <a:spLocks noChangeArrowheads="1"/>
          </p:cNvSpPr>
          <p:nvPr/>
        </p:nvSpPr>
        <p:spPr bwMode="auto">
          <a:xfrm>
            <a:off x="1752600" y="3048000"/>
            <a:ext cx="484188"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19470" name="Down Arrow 14"/>
          <p:cNvSpPr>
            <a:spLocks noChangeArrowheads="1"/>
          </p:cNvSpPr>
          <p:nvPr/>
        </p:nvSpPr>
        <p:spPr bwMode="auto">
          <a:xfrm>
            <a:off x="1905000" y="4343400"/>
            <a:ext cx="484188" cy="2921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19471" name="Down Arrow 15"/>
          <p:cNvSpPr>
            <a:spLocks noChangeArrowheads="1"/>
          </p:cNvSpPr>
          <p:nvPr/>
        </p:nvSpPr>
        <p:spPr bwMode="auto">
          <a:xfrm>
            <a:off x="1905000" y="5486400"/>
            <a:ext cx="484188"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19472" name="Down Arrow 16"/>
          <p:cNvSpPr>
            <a:spLocks noChangeArrowheads="1"/>
          </p:cNvSpPr>
          <p:nvPr/>
        </p:nvSpPr>
        <p:spPr bwMode="auto">
          <a:xfrm>
            <a:off x="6781800" y="2362200"/>
            <a:ext cx="484188" cy="3048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19473" name="Down Arrow 17"/>
          <p:cNvSpPr>
            <a:spLocks noChangeArrowheads="1"/>
          </p:cNvSpPr>
          <p:nvPr/>
        </p:nvSpPr>
        <p:spPr bwMode="auto">
          <a:xfrm>
            <a:off x="6705600" y="3352800"/>
            <a:ext cx="484188" cy="2286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19474" name="Down Arrow 18"/>
          <p:cNvSpPr>
            <a:spLocks noChangeArrowheads="1"/>
          </p:cNvSpPr>
          <p:nvPr/>
        </p:nvSpPr>
        <p:spPr bwMode="auto">
          <a:xfrm>
            <a:off x="6400800" y="4953000"/>
            <a:ext cx="484188" cy="3048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20" name="Bent Arrow 19"/>
          <p:cNvSpPr/>
          <p:nvPr/>
        </p:nvSpPr>
        <p:spPr bwMode="auto">
          <a:xfrm>
            <a:off x="4876800" y="1447800"/>
            <a:ext cx="1066800" cy="50292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9477" name="Left Arrow 21"/>
          <p:cNvSpPr>
            <a:spLocks noChangeArrowheads="1"/>
          </p:cNvSpPr>
          <p:nvPr/>
        </p:nvSpPr>
        <p:spPr bwMode="auto">
          <a:xfrm>
            <a:off x="4495800" y="6096000"/>
            <a:ext cx="685800" cy="484188"/>
          </a:xfrm>
          <a:prstGeom prst="leftArrow">
            <a:avLst>
              <a:gd name="adj1" fmla="val 50000"/>
              <a:gd name="adj2" fmla="val 50046"/>
            </a:avLst>
          </a:prstGeom>
          <a:solidFill>
            <a:schemeClr val="accent1"/>
          </a:solidFill>
          <a:ln w="9525" algn="ctr">
            <a:solidFill>
              <a:schemeClr val="tx1"/>
            </a:solidFill>
            <a:round/>
            <a:headEnd/>
            <a:tailEnd/>
          </a:ln>
        </p:spPr>
        <p:txBody>
          <a:bodyPr/>
          <a:lstStyle/>
          <a:p>
            <a:endParaRPr lang="en-US"/>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152400"/>
            <a:ext cx="8229600" cy="1069848"/>
          </a:xfrm>
        </p:spPr>
        <p:txBody>
          <a:bodyPr/>
          <a:lstStyle/>
          <a:p>
            <a:pPr algn="ctr" eaLnBrk="1" hangingPunct="1"/>
            <a:r>
              <a:rPr lang="en-US" sz="3200" b="1" dirty="0" smtClean="0">
                <a:solidFill>
                  <a:srgbClr val="FFFF00"/>
                </a:solidFill>
              </a:rPr>
              <a:t>Three Steps in Planning</a:t>
            </a:r>
          </a:p>
        </p:txBody>
      </p:sp>
      <p:pic>
        <p:nvPicPr>
          <p:cNvPr id="13317" name="Picture 4" descr="jon69447_0801"/>
          <p:cNvPicPr>
            <a:picLocks noChangeAspect="1" noChangeArrowheads="1"/>
          </p:cNvPicPr>
          <p:nvPr/>
        </p:nvPicPr>
        <p:blipFill>
          <a:blip r:embed="rId2" cstate="print"/>
          <a:srcRect/>
          <a:stretch>
            <a:fillRect/>
          </a:stretch>
        </p:blipFill>
        <p:spPr bwMode="auto">
          <a:xfrm>
            <a:off x="838200" y="1676400"/>
            <a:ext cx="7954963" cy="51816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57200" y="381000"/>
            <a:ext cx="8229600" cy="1066800"/>
          </a:xfrm>
        </p:spPr>
        <p:txBody>
          <a:bodyPr/>
          <a:lstStyle/>
          <a:p>
            <a:pPr algn="ctr" eaLnBrk="1" hangingPunct="1"/>
            <a:r>
              <a:rPr lang="en-US" b="1" dirty="0" smtClean="0">
                <a:solidFill>
                  <a:srgbClr val="FFFF00"/>
                </a:solidFill>
              </a:rPr>
              <a:t>Planning Process Stages</a:t>
            </a:r>
          </a:p>
        </p:txBody>
      </p:sp>
      <p:sp>
        <p:nvSpPr>
          <p:cNvPr id="14340" name="Rectangle 3"/>
          <p:cNvSpPr>
            <a:spLocks noGrp="1" noChangeArrowheads="1"/>
          </p:cNvSpPr>
          <p:nvPr>
            <p:ph idx="1"/>
          </p:nvPr>
        </p:nvSpPr>
        <p:spPr>
          <a:xfrm>
            <a:off x="762000" y="1600200"/>
            <a:ext cx="7924800" cy="5029200"/>
          </a:xfrm>
        </p:spPr>
        <p:txBody>
          <a:bodyPr>
            <a:normAutofit/>
          </a:bodyPr>
          <a:lstStyle/>
          <a:p>
            <a:pPr algn="just" eaLnBrk="1" hangingPunct="1">
              <a:lnSpc>
                <a:spcPct val="90000"/>
              </a:lnSpc>
            </a:pPr>
            <a:r>
              <a:rPr lang="en-US" b="1" dirty="0" smtClean="0"/>
              <a:t>Determining the Organization’s Mission and Goals</a:t>
            </a:r>
          </a:p>
          <a:p>
            <a:pPr lvl="1" algn="just" eaLnBrk="1" hangingPunct="1">
              <a:lnSpc>
                <a:spcPct val="90000"/>
              </a:lnSpc>
            </a:pPr>
            <a:r>
              <a:rPr lang="en-US" sz="2800" dirty="0" smtClean="0">
                <a:solidFill>
                  <a:schemeClr val="tx1"/>
                </a:solidFill>
              </a:rPr>
              <a:t>Defining the organization’s overriding purpose and its goals.</a:t>
            </a:r>
          </a:p>
          <a:p>
            <a:pPr algn="just" eaLnBrk="1" hangingPunct="1">
              <a:lnSpc>
                <a:spcPct val="90000"/>
              </a:lnSpc>
            </a:pPr>
            <a:r>
              <a:rPr lang="en-US" b="1" dirty="0" smtClean="0"/>
              <a:t>Formulating strategy</a:t>
            </a:r>
          </a:p>
          <a:p>
            <a:pPr lvl="1" algn="just" eaLnBrk="1" hangingPunct="1">
              <a:lnSpc>
                <a:spcPct val="90000"/>
              </a:lnSpc>
            </a:pPr>
            <a:r>
              <a:rPr lang="en-US" sz="2800" dirty="0" smtClean="0">
                <a:solidFill>
                  <a:schemeClr val="tx1"/>
                </a:solidFill>
              </a:rPr>
              <a:t>Managers analyze current situation and develop the strategies needed to achieve the mission.</a:t>
            </a:r>
          </a:p>
          <a:p>
            <a:pPr algn="just" eaLnBrk="1" hangingPunct="1">
              <a:lnSpc>
                <a:spcPct val="90000"/>
              </a:lnSpc>
            </a:pPr>
            <a:r>
              <a:rPr lang="en-US" b="1" dirty="0" smtClean="0"/>
              <a:t>Implementing strategy</a:t>
            </a:r>
          </a:p>
          <a:p>
            <a:pPr lvl="1" algn="just" eaLnBrk="1" hangingPunct="1">
              <a:lnSpc>
                <a:spcPct val="90000"/>
              </a:lnSpc>
            </a:pPr>
            <a:r>
              <a:rPr lang="en-US" sz="2800" dirty="0" smtClean="0">
                <a:solidFill>
                  <a:schemeClr val="tx1"/>
                </a:solidFill>
              </a:rPr>
              <a:t>Managers must decide how to allocate resources between groups to ensure the strategy is achieved.</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b="1" dirty="0" smtClean="0">
                <a:solidFill>
                  <a:srgbClr val="FFFF00"/>
                </a:solidFill>
              </a:rPr>
              <a:t>Steps in Planning Process</a:t>
            </a:r>
            <a:endParaRPr lang="en-US" b="1" dirty="0">
              <a:solidFill>
                <a:srgbClr val="FFFF00"/>
              </a:solidFill>
            </a:endParaRPr>
          </a:p>
        </p:txBody>
      </p:sp>
      <p:sp>
        <p:nvSpPr>
          <p:cNvPr id="3" name="Content Placeholder 2"/>
          <p:cNvSpPr>
            <a:spLocks noGrp="1"/>
          </p:cNvSpPr>
          <p:nvPr>
            <p:ph idx="1"/>
          </p:nvPr>
        </p:nvSpPr>
        <p:spPr>
          <a:xfrm>
            <a:off x="609600" y="1447800"/>
            <a:ext cx="8305800" cy="5181600"/>
          </a:xfrm>
        </p:spPr>
        <p:txBody>
          <a:bodyPr>
            <a:normAutofit/>
          </a:bodyPr>
          <a:lstStyle/>
          <a:p>
            <a:pPr marL="624078" indent="-514350">
              <a:buClrTx/>
              <a:buFont typeface="+mj-lt"/>
              <a:buAutoNum type="arabicPeriod"/>
            </a:pPr>
            <a:r>
              <a:rPr lang="en-US" b="1" dirty="0" smtClean="0">
                <a:latin typeface="Times New Roman" pitchFamily="18" charset="0"/>
                <a:cs typeface="Times New Roman" pitchFamily="18" charset="0"/>
              </a:rPr>
              <a:t>Establishing Objectives</a:t>
            </a:r>
          </a:p>
          <a:p>
            <a:pPr marL="916686" lvl="1" indent="-514350" algn="just">
              <a:buClrTx/>
            </a:pPr>
            <a:r>
              <a:rPr lang="en-US" dirty="0" smtClean="0">
                <a:solidFill>
                  <a:schemeClr val="tx1"/>
                </a:solidFill>
                <a:latin typeface="Times New Roman" pitchFamily="18" charset="0"/>
                <a:cs typeface="Times New Roman" pitchFamily="18" charset="0"/>
              </a:rPr>
              <a:t>The first step in the planning process is to identify the goals of the organization. The objectives are derived clearly indicating what is to be achieved, where action should take place, who is to perform it, how is to be undertaken and when is it to be accomplished. </a:t>
            </a:r>
          </a:p>
          <a:p>
            <a:pPr marL="624078" indent="-514350">
              <a:buClrTx/>
              <a:buFont typeface="+mj-lt"/>
              <a:buAutoNum type="arabicPeriod"/>
            </a:pPr>
            <a:r>
              <a:rPr lang="en-US" b="1" dirty="0" smtClean="0">
                <a:latin typeface="Times New Roman" pitchFamily="18" charset="0"/>
                <a:cs typeface="Times New Roman" pitchFamily="18" charset="0"/>
              </a:rPr>
              <a:t>Developing Premises</a:t>
            </a:r>
          </a:p>
          <a:p>
            <a:pPr marL="916686" lvl="1" indent="-514350" algn="just">
              <a:buClrTx/>
            </a:pPr>
            <a:r>
              <a:rPr lang="en-US" dirty="0" smtClean="0">
                <a:solidFill>
                  <a:schemeClr val="tx1"/>
                </a:solidFill>
                <a:latin typeface="Times New Roman" pitchFamily="18" charset="0"/>
                <a:cs typeface="Times New Roman" pitchFamily="18" charset="0"/>
              </a:rPr>
              <a:t>Outline planning premises. Premises are assumptions about the environment in which plans are made and implemented. </a:t>
            </a:r>
          </a:p>
          <a:p>
            <a:pPr marL="624078" indent="-514350">
              <a:buClrTx/>
              <a:buFont typeface="+mj-lt"/>
              <a:buAutoNum type="arabicPeriod"/>
            </a:pPr>
            <a:r>
              <a:rPr lang="en-US" b="1" dirty="0" smtClean="0">
                <a:latin typeface="Times New Roman" pitchFamily="18" charset="0"/>
                <a:cs typeface="Times New Roman" pitchFamily="18" charset="0"/>
              </a:rPr>
              <a:t>Evaluating alternatives and selection</a:t>
            </a:r>
          </a:p>
          <a:p>
            <a:pPr marL="624078" indent="-514350">
              <a:buClrTx/>
              <a:buNone/>
            </a:pP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28600" y="228600"/>
            <a:ext cx="8229600" cy="1066800"/>
          </a:xfrm>
        </p:spPr>
        <p:txBody>
          <a:bodyPr/>
          <a:lstStyle/>
          <a:p>
            <a:pPr eaLnBrk="1" hangingPunct="1"/>
            <a:r>
              <a:rPr lang="en-US" dirty="0" smtClean="0">
                <a:solidFill>
                  <a:srgbClr val="FFFF00"/>
                </a:solidFill>
              </a:rPr>
              <a:t>Learning Objectives</a:t>
            </a:r>
          </a:p>
        </p:txBody>
      </p:sp>
      <p:sp>
        <p:nvSpPr>
          <p:cNvPr id="4100" name="Rectangle 3"/>
          <p:cNvSpPr>
            <a:spLocks noGrp="1" noChangeArrowheads="1"/>
          </p:cNvSpPr>
          <p:nvPr>
            <p:ph idx="1"/>
          </p:nvPr>
        </p:nvSpPr>
        <p:spPr>
          <a:xfrm>
            <a:off x="762000" y="1600200"/>
            <a:ext cx="7924800" cy="4953000"/>
          </a:xfrm>
        </p:spPr>
        <p:txBody>
          <a:bodyPr>
            <a:normAutofit/>
          </a:bodyPr>
          <a:lstStyle/>
          <a:p>
            <a:pPr algn="just" eaLnBrk="1" hangingPunct="1">
              <a:buFontTx/>
              <a:buNone/>
            </a:pPr>
            <a:r>
              <a:rPr lang="en-US" b="1" dirty="0" smtClean="0"/>
              <a:t>After studying the chapter, you should be able to:</a:t>
            </a:r>
          </a:p>
          <a:p>
            <a:pPr algn="just" eaLnBrk="1" hangingPunct="1"/>
            <a:r>
              <a:rPr lang="en-US" sz="2800" dirty="0" smtClean="0"/>
              <a:t>Identify the three main steps of the planning process and the relationship between planning and strategy.</a:t>
            </a:r>
          </a:p>
          <a:p>
            <a:pPr algn="just" eaLnBrk="1" hangingPunct="1"/>
            <a:r>
              <a:rPr lang="en-US" sz="2800" dirty="0" smtClean="0"/>
              <a:t>Describe some techniques managers can use to improve the planning process so they can better predict the future and mobilize organizational resources to meet future contingencies.</a:t>
            </a:r>
          </a:p>
          <a:p>
            <a:pPr algn="just" eaLnBrk="1" hangingPunct="1"/>
            <a:endParaRPr lang="en-US" dirty="0" smtClean="0"/>
          </a:p>
          <a:p>
            <a:pPr lvl="1" algn="just" eaLnBrk="1" hangingPunct="1"/>
            <a:endParaRPr lang="en-US" dirty="0"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8001000" cy="5050536"/>
          </a:xfrm>
        </p:spPr>
        <p:txBody>
          <a:bodyPr>
            <a:normAutofit/>
          </a:bodyPr>
          <a:lstStyle/>
          <a:p>
            <a:pPr>
              <a:buNone/>
            </a:pPr>
            <a:r>
              <a:rPr lang="en-US" b="1" dirty="0" smtClean="0">
                <a:latin typeface="Times New Roman" pitchFamily="18" charset="0"/>
                <a:cs typeface="Times New Roman" pitchFamily="18" charset="0"/>
              </a:rPr>
              <a:t>4. Formulating Derivative Plans</a:t>
            </a:r>
          </a:p>
          <a:p>
            <a:pPr lvl="1" algn="just"/>
            <a:r>
              <a:rPr lang="en-US" b="1" dirty="0" smtClean="0">
                <a:solidFill>
                  <a:schemeClr val="tx1"/>
                </a:solidFill>
                <a:latin typeface="Times New Roman" pitchFamily="18" charset="0"/>
                <a:cs typeface="Times New Roman" pitchFamily="18" charset="0"/>
              </a:rPr>
              <a:t>Management has to formulate the secondary plans to support the basic plan. The plans derived for various departments, units, activities etc., in a detailed manner are known as ‘derivative plans’.</a:t>
            </a:r>
          </a:p>
          <a:p>
            <a:pPr algn="just">
              <a:buNone/>
            </a:pPr>
            <a:r>
              <a:rPr lang="en-US" b="1" dirty="0" smtClean="0">
                <a:latin typeface="Times New Roman" pitchFamily="18" charset="0"/>
                <a:cs typeface="Times New Roman" pitchFamily="18" charset="0"/>
              </a:rPr>
              <a:t>5. Securing Cooperation and Participation</a:t>
            </a:r>
          </a:p>
          <a:p>
            <a:pPr lvl="1" algn="just"/>
            <a:r>
              <a:rPr lang="en-US" b="1" dirty="0" smtClean="0">
                <a:solidFill>
                  <a:schemeClr val="tx1"/>
                </a:solidFill>
                <a:latin typeface="Times New Roman" pitchFamily="18" charset="0"/>
                <a:cs typeface="Times New Roman" pitchFamily="18" charset="0"/>
              </a:rPr>
              <a:t>“Plans have to be set in an atmosphere of close participation and a high degree of concurrence.”</a:t>
            </a:r>
          </a:p>
          <a:p>
            <a:pPr algn="just">
              <a:buNone/>
            </a:pPr>
            <a:r>
              <a:rPr lang="en-US" b="1" dirty="0" smtClean="0">
                <a:latin typeface="Times New Roman" pitchFamily="18" charset="0"/>
                <a:cs typeface="Times New Roman" pitchFamily="18" charset="0"/>
              </a:rPr>
              <a:t>6. Providing Follow-up</a:t>
            </a:r>
          </a:p>
          <a:p>
            <a:pPr lvl="1" algn="just"/>
            <a:r>
              <a:rPr lang="en-US" b="1" dirty="0" smtClean="0">
                <a:solidFill>
                  <a:schemeClr val="tx1"/>
                </a:solidFill>
                <a:latin typeface="Times New Roman" pitchFamily="18" charset="0"/>
                <a:cs typeface="Times New Roman" pitchFamily="18" charset="0"/>
              </a:rPr>
              <a:t>Plans have to be reviewed continually to ensure their relevance and effectiveness. </a:t>
            </a:r>
          </a:p>
        </p:txBody>
      </p:sp>
      <p:sp>
        <p:nvSpPr>
          <p:cNvPr id="5" name="Title 1"/>
          <p:cNvSpPr txBox="1">
            <a:spLocks/>
          </p:cNvSpPr>
          <p:nvPr/>
        </p:nvSpPr>
        <p:spPr>
          <a:xfrm>
            <a:off x="457200" y="228600"/>
            <a:ext cx="82296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rgbClr val="FFFF00"/>
                </a:solidFill>
                <a:effectLst/>
                <a:uLnTx/>
                <a:uFillTx/>
                <a:latin typeface="+mj-lt"/>
                <a:ea typeface="+mj-ea"/>
                <a:cs typeface="+mj-cs"/>
              </a:rPr>
              <a:t>Steps in Planning Process</a:t>
            </a:r>
            <a:endParaRPr kumimoji="0" lang="en-US" sz="4000" b="1" i="0" u="none" strike="noStrike" kern="1200" cap="none" spc="0" normalizeH="0" baseline="0" noProof="0" dirty="0">
              <a:ln>
                <a:noFill/>
              </a:ln>
              <a:solidFill>
                <a:srgbClr val="FFFF00"/>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457200" y="228600"/>
            <a:ext cx="8229600" cy="1066800"/>
          </a:xfrm>
        </p:spPr>
        <p:txBody>
          <a:bodyPr/>
          <a:lstStyle/>
          <a:p>
            <a:pPr algn="ctr"/>
            <a:r>
              <a:rPr lang="en-US" b="1" smtClean="0">
                <a:solidFill>
                  <a:srgbClr val="FFFF00"/>
                </a:solidFill>
              </a:rPr>
              <a:t>STEPS IN PLANNING</a:t>
            </a:r>
          </a:p>
        </p:txBody>
      </p:sp>
      <p:sp>
        <p:nvSpPr>
          <p:cNvPr id="20483" name="Rectangle 3"/>
          <p:cNvSpPr>
            <a:spLocks noGrp="1" noChangeArrowheads="1"/>
          </p:cNvSpPr>
          <p:nvPr>
            <p:ph idx="1"/>
          </p:nvPr>
        </p:nvSpPr>
        <p:spPr>
          <a:xfrm>
            <a:off x="762000" y="1600200"/>
            <a:ext cx="8153400" cy="4876800"/>
          </a:xfrm>
        </p:spPr>
        <p:txBody>
          <a:bodyPr/>
          <a:lstStyle/>
          <a:p>
            <a:pPr marL="609600" indent="-609600" eaLnBrk="1" hangingPunct="1">
              <a:spcBef>
                <a:spcPct val="0"/>
              </a:spcBef>
              <a:buFontTx/>
              <a:buAutoNum type="arabicPeriod"/>
            </a:pPr>
            <a:r>
              <a:rPr lang="en-US" b="1" dirty="0" smtClean="0"/>
              <a:t>Being Aware of opportunities</a:t>
            </a:r>
          </a:p>
          <a:p>
            <a:pPr marL="609600" indent="-609600" eaLnBrk="1" hangingPunct="1">
              <a:spcBef>
                <a:spcPct val="0"/>
              </a:spcBef>
              <a:buNone/>
            </a:pPr>
            <a:r>
              <a:rPr lang="en-US" b="1" dirty="0" smtClean="0"/>
              <a:t>Setting objectives of Goals</a:t>
            </a:r>
            <a:r>
              <a:rPr lang="en-US" dirty="0" smtClean="0"/>
              <a:t>:</a:t>
            </a:r>
          </a:p>
          <a:p>
            <a:pPr marL="609600" indent="-609600" algn="just" eaLnBrk="1" hangingPunct="1">
              <a:spcBef>
                <a:spcPct val="0"/>
              </a:spcBef>
              <a:buFont typeface="Wingdings" pitchFamily="2" charset="2"/>
              <a:buChar char="§"/>
            </a:pPr>
            <a:r>
              <a:rPr lang="en-US" dirty="0" smtClean="0"/>
              <a:t>Objectives for entire enterprise and then for each subordinate work unit</a:t>
            </a:r>
          </a:p>
          <a:p>
            <a:pPr marL="609600" indent="-609600" algn="just" eaLnBrk="1" hangingPunct="1">
              <a:spcBef>
                <a:spcPct val="0"/>
              </a:spcBef>
              <a:buFont typeface="Wingdings" pitchFamily="2" charset="2"/>
              <a:buChar char="§"/>
            </a:pPr>
            <a:r>
              <a:rPr lang="en-US" dirty="0" smtClean="0"/>
              <a:t>This is for long term as well for short term</a:t>
            </a:r>
          </a:p>
          <a:p>
            <a:pPr marL="609600" indent="-609600" algn="just" eaLnBrk="1" hangingPunct="1">
              <a:spcBef>
                <a:spcPct val="0"/>
              </a:spcBef>
              <a:buFont typeface="Wingdings" pitchFamily="2" charset="2"/>
              <a:buChar char="§"/>
            </a:pPr>
            <a:r>
              <a:rPr lang="en-US" dirty="0" smtClean="0"/>
              <a:t>Objectives indicate- what is to be done</a:t>
            </a:r>
          </a:p>
          <a:p>
            <a:pPr marL="609600" indent="-609600" algn="just" eaLnBrk="1" hangingPunct="1">
              <a:spcBef>
                <a:spcPct val="0"/>
              </a:spcBef>
              <a:buFont typeface="Wingdings" pitchFamily="2" charset="2"/>
              <a:buChar char="§"/>
            </a:pPr>
            <a:r>
              <a:rPr lang="en-US" dirty="0" smtClean="0"/>
              <a:t>Where   the primary emphasis is to be  placed ,</a:t>
            </a:r>
          </a:p>
          <a:p>
            <a:pPr marL="609600" indent="-609600" algn="just" eaLnBrk="1" hangingPunct="1">
              <a:spcBef>
                <a:spcPct val="0"/>
              </a:spcBef>
              <a:buFont typeface="Wingdings" pitchFamily="2" charset="2"/>
              <a:buChar char="§"/>
            </a:pPr>
            <a:r>
              <a:rPr lang="en-US" dirty="0" smtClean="0"/>
              <a:t>What is to be accomplished by the network of strategies, policies, procedures, rules, budget and programs</a:t>
            </a:r>
          </a:p>
          <a:p>
            <a:pPr marL="609600" indent="-609600" eaLnBrk="1" hangingPunct="1">
              <a:spcBef>
                <a:spcPct val="0"/>
              </a:spcBef>
              <a:buFont typeface="Wingdings" pitchFamily="2" charset="2"/>
              <a:buChar char="§"/>
            </a:pPr>
            <a:endParaRPr lang="en-US" dirty="0" smtClean="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3"/>
          <p:cNvSpPr>
            <a:spLocks noGrp="1"/>
          </p:cNvSpPr>
          <p:nvPr>
            <p:ph type="title"/>
          </p:nvPr>
        </p:nvSpPr>
        <p:spPr>
          <a:xfrm>
            <a:off x="457200" y="228600"/>
            <a:ext cx="8229600" cy="1066800"/>
          </a:xfrm>
        </p:spPr>
        <p:txBody>
          <a:bodyPr/>
          <a:lstStyle/>
          <a:p>
            <a:pPr algn="ctr"/>
            <a:r>
              <a:rPr lang="en-US" b="1" u="sng" dirty="0" smtClean="0">
                <a:solidFill>
                  <a:srgbClr val="FFFF00"/>
                </a:solidFill>
              </a:rPr>
              <a:t>STEPS IN PLANNING</a:t>
            </a:r>
          </a:p>
        </p:txBody>
      </p:sp>
      <p:sp>
        <p:nvSpPr>
          <p:cNvPr id="21507" name="Rectangle 3"/>
          <p:cNvSpPr>
            <a:spLocks noGrp="1" noChangeArrowheads="1"/>
          </p:cNvSpPr>
          <p:nvPr>
            <p:ph idx="1"/>
          </p:nvPr>
        </p:nvSpPr>
        <p:spPr>
          <a:xfrm>
            <a:off x="609600" y="1371600"/>
            <a:ext cx="8305800" cy="5410200"/>
          </a:xfrm>
        </p:spPr>
        <p:txBody>
          <a:bodyPr>
            <a:noAutofit/>
          </a:bodyPr>
          <a:lstStyle/>
          <a:p>
            <a:pPr marL="609600" indent="-609600" eaLnBrk="1" hangingPunct="1">
              <a:buFontTx/>
              <a:buNone/>
            </a:pPr>
            <a:r>
              <a:rPr lang="en-US" sz="2400" b="1" dirty="0" smtClean="0">
                <a:latin typeface="Times New Roman" pitchFamily="18" charset="0"/>
                <a:cs typeface="Times New Roman" pitchFamily="18" charset="0"/>
              </a:rPr>
              <a:t>2. </a:t>
            </a:r>
            <a:r>
              <a:rPr lang="en-US" sz="2400" b="1" u="sng" dirty="0" smtClean="0">
                <a:latin typeface="Times New Roman" pitchFamily="18" charset="0"/>
                <a:cs typeface="Times New Roman" pitchFamily="18" charset="0"/>
              </a:rPr>
              <a:t>Developing Premises</a:t>
            </a:r>
            <a:r>
              <a:rPr lang="en-US" sz="2400" dirty="0" smtClean="0">
                <a:latin typeface="Times New Roman" pitchFamily="18" charset="0"/>
                <a:cs typeface="Times New Roman" pitchFamily="18" charset="0"/>
              </a:rPr>
              <a:t>: Premises are assumptions about the environment in which plans are made and implemented.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What kinds of Market will  there be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 What volume of sales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What prices? What product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What Technical developments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What cost ? What wage rates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What tax rates and Policies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What new Plans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What Policies with respect to dividends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What political or Social environment ?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How will expansion be financed ?</a:t>
            </a:r>
          </a:p>
          <a:p>
            <a:pPr marL="609600" indent="-609600" eaLnBrk="1" hangingPunct="1">
              <a:buFont typeface="Wingdings" pitchFamily="2" charset="2"/>
              <a:buChar char="§"/>
            </a:pPr>
            <a:r>
              <a:rPr lang="en-US" sz="2400" dirty="0" smtClean="0">
                <a:latin typeface="Times New Roman" pitchFamily="18" charset="0"/>
                <a:cs typeface="Times New Roman" pitchFamily="18" charset="0"/>
              </a:rPr>
              <a:t>What are the long term goals</a:t>
            </a:r>
          </a:p>
          <a:p>
            <a:pPr marL="609600" indent="-609600" eaLnBrk="1" hangingPunct="1">
              <a:buFontTx/>
              <a:buAutoNum type="alphaUcPeriod"/>
            </a:pPr>
            <a:endParaRPr lang="en-US" sz="2400"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itle 3"/>
          <p:cNvSpPr>
            <a:spLocks noGrp="1"/>
          </p:cNvSpPr>
          <p:nvPr>
            <p:ph type="title"/>
          </p:nvPr>
        </p:nvSpPr>
        <p:spPr>
          <a:xfrm>
            <a:off x="457200" y="304800"/>
            <a:ext cx="8229600" cy="990600"/>
          </a:xfrm>
        </p:spPr>
        <p:txBody>
          <a:bodyPr/>
          <a:lstStyle/>
          <a:p>
            <a:pPr algn="ctr"/>
            <a:r>
              <a:rPr lang="en-US" b="1" u="sng" dirty="0" smtClean="0">
                <a:solidFill>
                  <a:srgbClr val="FFFF00"/>
                </a:solidFill>
              </a:rPr>
              <a:t>STEPS IN PLANNING</a:t>
            </a:r>
          </a:p>
        </p:txBody>
      </p:sp>
      <p:sp>
        <p:nvSpPr>
          <p:cNvPr id="22531" name="Rectangle 3"/>
          <p:cNvSpPr>
            <a:spLocks noGrp="1" noChangeArrowheads="1"/>
          </p:cNvSpPr>
          <p:nvPr>
            <p:ph idx="1"/>
          </p:nvPr>
        </p:nvSpPr>
        <p:spPr>
          <a:xfrm>
            <a:off x="762000" y="1600200"/>
            <a:ext cx="7924800" cy="4953000"/>
          </a:xfrm>
        </p:spPr>
        <p:txBody>
          <a:bodyPr/>
          <a:lstStyle/>
          <a:p>
            <a:pPr marL="609600" indent="-609600" eaLnBrk="1" hangingPunct="1">
              <a:buFontTx/>
              <a:buNone/>
            </a:pPr>
            <a:r>
              <a:rPr lang="en-US" b="1" dirty="0" smtClean="0"/>
              <a:t>3. </a:t>
            </a:r>
            <a:r>
              <a:rPr lang="en-US" b="1" u="sng" dirty="0" smtClean="0"/>
              <a:t>Identification Alternatives :</a:t>
            </a:r>
          </a:p>
          <a:p>
            <a:pPr marL="609600" indent="-609600" eaLnBrk="1" hangingPunct="1"/>
            <a:r>
              <a:rPr lang="en-US" sz="2800" dirty="0" smtClean="0"/>
              <a:t>Examine  alternatives courses of action</a:t>
            </a:r>
          </a:p>
          <a:p>
            <a:pPr marL="609600" indent="-609600" eaLnBrk="1" hangingPunct="1"/>
            <a:r>
              <a:rPr lang="en-US" sz="2800" dirty="0" smtClean="0"/>
              <a:t>Sometimes may be required mathematical techniques  and the computer</a:t>
            </a:r>
          </a:p>
          <a:p>
            <a:pPr marL="609600" indent="-609600" eaLnBrk="1" hangingPunct="1"/>
            <a:r>
              <a:rPr lang="en-US" sz="2800" dirty="0" smtClean="0"/>
              <a:t>There must be a limit to theses number of alternatives</a:t>
            </a:r>
          </a:p>
          <a:p>
            <a:pPr marL="609600" indent="-609600" eaLnBrk="1" hangingPunct="1"/>
            <a:r>
              <a:rPr lang="en-US" sz="2800" dirty="0" smtClean="0"/>
              <a:t>It is required thoroughly examined</a:t>
            </a:r>
          </a:p>
          <a:p>
            <a:pPr marL="609600" indent="-609600" eaLnBrk="1" hangingPunct="1"/>
            <a:r>
              <a:rPr lang="en-US" sz="2800" dirty="0" smtClean="0"/>
              <a:t>The planner must make a preliminary examination to discover the most fruitful possibilities</a:t>
            </a:r>
          </a:p>
          <a:p>
            <a:pPr marL="609600" indent="-609600" eaLnBrk="1" hangingPunct="1"/>
            <a:endParaRPr lang="en-US" sz="2000" dirty="0" smtClean="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609600" y="1447800"/>
            <a:ext cx="8229600" cy="5181600"/>
          </a:xfrm>
        </p:spPr>
        <p:txBody>
          <a:bodyPr/>
          <a:lstStyle/>
          <a:p>
            <a:pPr marL="609600" indent="-609600" eaLnBrk="1" hangingPunct="1">
              <a:buFontTx/>
              <a:buNone/>
            </a:pPr>
            <a:r>
              <a:rPr lang="en-US" b="1" dirty="0" smtClean="0"/>
              <a:t>4. </a:t>
            </a:r>
            <a:r>
              <a:rPr lang="en-US" b="1" u="sng" dirty="0" smtClean="0"/>
              <a:t>Evaluating alternatives :</a:t>
            </a:r>
          </a:p>
          <a:p>
            <a:pPr marL="609600" indent="-609600" eaLnBrk="1" hangingPunct="1">
              <a:buFont typeface="Wingdings" pitchFamily="2" charset="2"/>
              <a:buChar char="§"/>
            </a:pPr>
            <a:r>
              <a:rPr lang="en-US" sz="2200" dirty="0" smtClean="0"/>
              <a:t>Every alternatives must examine and check its strong and weak points</a:t>
            </a:r>
          </a:p>
          <a:p>
            <a:pPr marL="609600" indent="-609600" eaLnBrk="1" hangingPunct="1">
              <a:buFont typeface="Wingdings" pitchFamily="2" charset="2"/>
              <a:buChar char="§"/>
            </a:pPr>
            <a:r>
              <a:rPr lang="en-US" sz="2200" dirty="0" smtClean="0"/>
              <a:t>To evaluate the alternatives by weighting them in the premises and goals</a:t>
            </a:r>
          </a:p>
          <a:p>
            <a:pPr marL="609600" indent="-609600" eaLnBrk="1" hangingPunct="1">
              <a:buFont typeface="Wingdings" pitchFamily="2" charset="2"/>
              <a:buChar char="§"/>
            </a:pPr>
            <a:r>
              <a:rPr lang="en-US" sz="2200" dirty="0" smtClean="0"/>
              <a:t>One course may be most profitable and other may not be </a:t>
            </a:r>
          </a:p>
          <a:p>
            <a:pPr marL="609600" indent="-609600" eaLnBrk="1" hangingPunct="1">
              <a:buFont typeface="Wingdings" pitchFamily="2" charset="2"/>
              <a:buChar char="§"/>
            </a:pPr>
            <a:r>
              <a:rPr lang="en-US" sz="2200" dirty="0" smtClean="0"/>
              <a:t>Sometimes required risk</a:t>
            </a:r>
          </a:p>
          <a:p>
            <a:pPr marL="609600" indent="-609600" eaLnBrk="1" hangingPunct="1">
              <a:buFont typeface="Wingdings" pitchFamily="2" charset="2"/>
              <a:buChar char="§"/>
            </a:pPr>
            <a:r>
              <a:rPr lang="en-US" sz="2200" dirty="0" smtClean="0"/>
              <a:t>Some alternates may be suitable for the organization for long-term goals</a:t>
            </a:r>
          </a:p>
          <a:p>
            <a:pPr marL="609600" indent="-609600" eaLnBrk="1" hangingPunct="1">
              <a:buFont typeface="Wingdings" pitchFamily="2" charset="2"/>
              <a:buChar char="§"/>
            </a:pPr>
            <a:r>
              <a:rPr lang="en-US" sz="2200" dirty="0" smtClean="0"/>
              <a:t>There may be so many alternatives, so many variables and so many limitations</a:t>
            </a:r>
          </a:p>
          <a:p>
            <a:pPr marL="609600" indent="-609600" eaLnBrk="1" hangingPunct="1">
              <a:buFont typeface="Wingdings" pitchFamily="2" charset="2"/>
              <a:buChar char="§"/>
            </a:pPr>
            <a:r>
              <a:rPr lang="en-US" sz="2200" dirty="0" smtClean="0"/>
              <a:t>Some times new methodologies, new techniques and new analyze is required</a:t>
            </a:r>
          </a:p>
          <a:p>
            <a:pPr marL="609600" indent="-609600" eaLnBrk="1" hangingPunct="1">
              <a:buFontTx/>
              <a:buAutoNum type="alphaUcPeriod"/>
            </a:pPr>
            <a:endParaRPr lang="en-US" sz="2000" dirty="0" smtClean="0"/>
          </a:p>
        </p:txBody>
      </p:sp>
      <p:sp>
        <p:nvSpPr>
          <p:cNvPr id="5" name="Title 3"/>
          <p:cNvSpPr txBox="1">
            <a:spLocks/>
          </p:cNvSpPr>
          <p:nvPr/>
        </p:nvSpPr>
        <p:spPr>
          <a:xfrm>
            <a:off x="457200" y="304800"/>
            <a:ext cx="82296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sng" strike="noStrike" kern="1200" cap="none" spc="0" normalizeH="0" baseline="0" noProof="0" smtClean="0">
                <a:ln>
                  <a:noFill/>
                </a:ln>
                <a:solidFill>
                  <a:srgbClr val="FFFF00"/>
                </a:solidFill>
                <a:effectLst/>
                <a:uLnTx/>
                <a:uFillTx/>
                <a:latin typeface="+mj-lt"/>
                <a:ea typeface="+mj-ea"/>
                <a:cs typeface="+mj-cs"/>
              </a:rPr>
              <a:t>STEPS IN PLANNING</a:t>
            </a:r>
            <a:endParaRPr kumimoji="0" lang="en-US" sz="4000" b="1" i="0" u="sng" strike="noStrike" kern="1200" cap="none" spc="0" normalizeH="0" baseline="0" noProof="0" dirty="0" smtClean="0">
              <a:ln>
                <a:noFill/>
              </a:ln>
              <a:solidFill>
                <a:srgbClr val="FFFF00"/>
              </a:solidFill>
              <a:effectLst/>
              <a:uLnTx/>
              <a:uFillTx/>
              <a:latin typeface="+mj-lt"/>
              <a:ea typeface="+mj-ea"/>
              <a:cs typeface="+mj-cs"/>
            </a:endParaRP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228600" y="152400"/>
            <a:ext cx="8229600" cy="1069848"/>
          </a:xfrm>
        </p:spPr>
        <p:txBody>
          <a:bodyPr/>
          <a:lstStyle/>
          <a:p>
            <a:pPr algn="ctr" eaLnBrk="1" hangingPunct="1"/>
            <a:r>
              <a:rPr lang="en-US" sz="3200" dirty="0" smtClean="0">
                <a:solidFill>
                  <a:srgbClr val="FFFF00"/>
                </a:solidFill>
              </a:rPr>
              <a:t>Levels of Planning at General Electric</a:t>
            </a:r>
          </a:p>
        </p:txBody>
      </p:sp>
      <p:pic>
        <p:nvPicPr>
          <p:cNvPr id="24581" name="Picture 4" descr="jon69447_0803"/>
          <p:cNvPicPr>
            <a:picLocks noChangeAspect="1" noChangeArrowheads="1"/>
          </p:cNvPicPr>
          <p:nvPr/>
        </p:nvPicPr>
        <p:blipFill>
          <a:blip r:embed="rId2" cstate="print"/>
          <a:srcRect b="20299"/>
          <a:stretch>
            <a:fillRect/>
          </a:stretch>
        </p:blipFill>
        <p:spPr bwMode="auto">
          <a:xfrm>
            <a:off x="838200" y="1524000"/>
            <a:ext cx="7038975" cy="49530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sz="3200" smtClean="0"/>
              <a:t>Levels and Types of Planning</a:t>
            </a:r>
          </a:p>
        </p:txBody>
      </p:sp>
      <p:pic>
        <p:nvPicPr>
          <p:cNvPr id="25605" name="Picture 4" descr="jon69447_0802"/>
          <p:cNvPicPr>
            <a:picLocks noChangeAspect="1" noChangeArrowheads="1"/>
          </p:cNvPicPr>
          <p:nvPr/>
        </p:nvPicPr>
        <p:blipFill>
          <a:blip r:embed="rId2" cstate="print"/>
          <a:srcRect/>
          <a:stretch>
            <a:fillRect/>
          </a:stretch>
        </p:blipFill>
        <p:spPr bwMode="auto">
          <a:xfrm>
            <a:off x="762000" y="1447800"/>
            <a:ext cx="7848600" cy="4865688"/>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457200" y="304800"/>
            <a:ext cx="8229600" cy="1066800"/>
          </a:xfrm>
        </p:spPr>
        <p:txBody>
          <a:bodyPr/>
          <a:lstStyle/>
          <a:p>
            <a:pPr algn="ctr" eaLnBrk="1" hangingPunct="1"/>
            <a:r>
              <a:rPr lang="en-US" b="1" dirty="0" smtClean="0">
                <a:solidFill>
                  <a:srgbClr val="FFFF00"/>
                </a:solidFill>
              </a:rPr>
              <a:t>Levels of Planning</a:t>
            </a:r>
          </a:p>
        </p:txBody>
      </p:sp>
      <p:sp>
        <p:nvSpPr>
          <p:cNvPr id="26628" name="Rectangle 3"/>
          <p:cNvSpPr>
            <a:spLocks noGrp="1" noChangeArrowheads="1"/>
          </p:cNvSpPr>
          <p:nvPr>
            <p:ph idx="1"/>
          </p:nvPr>
        </p:nvSpPr>
        <p:spPr>
          <a:xfrm>
            <a:off x="377825" y="1512888"/>
            <a:ext cx="8482013" cy="4964112"/>
          </a:xfrm>
        </p:spPr>
        <p:txBody>
          <a:bodyPr/>
          <a:lstStyle/>
          <a:p>
            <a:pPr eaLnBrk="1" hangingPunct="1"/>
            <a:r>
              <a:rPr lang="en-US" b="1" dirty="0" smtClean="0"/>
              <a:t>Division</a:t>
            </a:r>
            <a:r>
              <a:rPr lang="en-US" dirty="0" smtClean="0"/>
              <a:t> – business unit that has its own set of managers and departments and competes in a distinct industry</a:t>
            </a:r>
          </a:p>
          <a:p>
            <a:pPr eaLnBrk="1" hangingPunct="1"/>
            <a:r>
              <a:rPr lang="en-US" b="1" dirty="0" smtClean="0"/>
              <a:t>Divisional managers</a:t>
            </a:r>
            <a:r>
              <a:rPr lang="en-US" dirty="0" smtClean="0"/>
              <a:t> – </a:t>
            </a:r>
            <a:br>
              <a:rPr lang="en-US" dirty="0" smtClean="0"/>
            </a:br>
            <a:r>
              <a:rPr lang="en-US" dirty="0" smtClean="0"/>
              <a:t>Managers who control </a:t>
            </a:r>
            <a:br>
              <a:rPr lang="en-US" dirty="0" smtClean="0"/>
            </a:br>
            <a:r>
              <a:rPr lang="en-US" dirty="0" smtClean="0"/>
              <a:t>the various </a:t>
            </a:r>
            <a:br>
              <a:rPr lang="en-US" dirty="0" smtClean="0"/>
            </a:br>
            <a:r>
              <a:rPr lang="en-US" dirty="0" smtClean="0"/>
              <a:t>divisions of an </a:t>
            </a:r>
            <a:br>
              <a:rPr lang="en-US" dirty="0" smtClean="0"/>
            </a:br>
            <a:r>
              <a:rPr lang="en-US" dirty="0" smtClean="0"/>
              <a:t>organization</a:t>
            </a:r>
          </a:p>
        </p:txBody>
      </p:sp>
      <p:pic>
        <p:nvPicPr>
          <p:cNvPr id="26629" name="Picture 6"/>
          <p:cNvPicPr>
            <a:picLocks noChangeAspect="1" noChangeArrowheads="1"/>
          </p:cNvPicPr>
          <p:nvPr/>
        </p:nvPicPr>
        <p:blipFill>
          <a:blip r:embed="rId2" cstate="print"/>
          <a:srcRect/>
          <a:stretch>
            <a:fillRect/>
          </a:stretch>
        </p:blipFill>
        <p:spPr bwMode="auto">
          <a:xfrm>
            <a:off x="6324600" y="2971800"/>
            <a:ext cx="2366963" cy="36766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57200" y="228600"/>
            <a:ext cx="8229600" cy="1066800"/>
          </a:xfrm>
        </p:spPr>
        <p:txBody>
          <a:bodyPr/>
          <a:lstStyle/>
          <a:p>
            <a:pPr algn="ctr" eaLnBrk="1" hangingPunct="1"/>
            <a:r>
              <a:rPr lang="en-US" b="1" dirty="0" smtClean="0">
                <a:solidFill>
                  <a:srgbClr val="FFFF00"/>
                </a:solidFill>
              </a:rPr>
              <a:t>Levels of Planning</a:t>
            </a:r>
          </a:p>
        </p:txBody>
      </p:sp>
      <p:sp>
        <p:nvSpPr>
          <p:cNvPr id="27652" name="Rectangle 3"/>
          <p:cNvSpPr>
            <a:spLocks noGrp="1" noChangeArrowheads="1"/>
          </p:cNvSpPr>
          <p:nvPr>
            <p:ph idx="1"/>
          </p:nvPr>
        </p:nvSpPr>
        <p:spPr>
          <a:xfrm>
            <a:off x="762000" y="1600200"/>
            <a:ext cx="7924800" cy="4524375"/>
          </a:xfrm>
        </p:spPr>
        <p:txBody>
          <a:bodyPr/>
          <a:lstStyle/>
          <a:p>
            <a:pPr eaLnBrk="1" hangingPunct="1">
              <a:lnSpc>
                <a:spcPct val="90000"/>
              </a:lnSpc>
            </a:pPr>
            <a:r>
              <a:rPr lang="en-US" b="1" dirty="0" smtClean="0"/>
              <a:t>Corporate-Level Plan</a:t>
            </a:r>
          </a:p>
          <a:p>
            <a:pPr lvl="1" eaLnBrk="1" hangingPunct="1">
              <a:lnSpc>
                <a:spcPct val="90000"/>
              </a:lnSpc>
            </a:pPr>
            <a:r>
              <a:rPr lang="en-US" dirty="0" smtClean="0">
                <a:solidFill>
                  <a:schemeClr val="tx1"/>
                </a:solidFill>
              </a:rPr>
              <a:t>Top management’s decisions pertaining to the organization’s mission, overall strategy, and structure.</a:t>
            </a:r>
          </a:p>
          <a:p>
            <a:pPr lvl="1" eaLnBrk="1" hangingPunct="1">
              <a:lnSpc>
                <a:spcPct val="90000"/>
              </a:lnSpc>
            </a:pPr>
            <a:r>
              <a:rPr lang="en-US" dirty="0" smtClean="0">
                <a:solidFill>
                  <a:schemeClr val="tx1"/>
                </a:solidFill>
              </a:rPr>
              <a:t>Provides a framework for all other planning.</a:t>
            </a:r>
          </a:p>
          <a:p>
            <a:pPr eaLnBrk="1" hangingPunct="1">
              <a:lnSpc>
                <a:spcPct val="90000"/>
              </a:lnSpc>
            </a:pPr>
            <a:r>
              <a:rPr lang="en-US" b="1" dirty="0" smtClean="0"/>
              <a:t>Corporate-Level Strategy</a:t>
            </a:r>
          </a:p>
          <a:p>
            <a:pPr lvl="1" eaLnBrk="1" hangingPunct="1">
              <a:lnSpc>
                <a:spcPct val="90000"/>
              </a:lnSpc>
            </a:pPr>
            <a:r>
              <a:rPr lang="en-US" dirty="0" smtClean="0">
                <a:solidFill>
                  <a:schemeClr val="tx1"/>
                </a:solidFill>
              </a:rPr>
              <a:t>A plan that indicates in which industries and national markets an organization intends to compete.</a:t>
            </a: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3"/>
          <p:cNvSpPr>
            <a:spLocks noGrp="1" noChangeArrowheads="1"/>
          </p:cNvSpPr>
          <p:nvPr>
            <p:ph idx="1"/>
          </p:nvPr>
        </p:nvSpPr>
        <p:spPr>
          <a:xfrm>
            <a:off x="762000" y="1600200"/>
            <a:ext cx="8077200" cy="5029200"/>
          </a:xfrm>
        </p:spPr>
        <p:txBody>
          <a:bodyPr/>
          <a:lstStyle/>
          <a:p>
            <a:pPr eaLnBrk="1" hangingPunct="1"/>
            <a:r>
              <a:rPr lang="en-US" b="1" dirty="0" smtClean="0"/>
              <a:t>Business-Level Plan:</a:t>
            </a:r>
          </a:p>
          <a:p>
            <a:pPr lvl="1" algn="just" eaLnBrk="1" hangingPunct="1"/>
            <a:r>
              <a:rPr lang="en-US" sz="2800" dirty="0" smtClean="0">
                <a:solidFill>
                  <a:schemeClr val="tx1"/>
                </a:solidFill>
              </a:rPr>
              <a:t>Long-term divisional goals that will allow the division to meet corporate goals</a:t>
            </a:r>
          </a:p>
          <a:p>
            <a:pPr lvl="1" algn="just" eaLnBrk="1" hangingPunct="1"/>
            <a:r>
              <a:rPr lang="en-US" sz="2800" dirty="0" smtClean="0">
                <a:solidFill>
                  <a:schemeClr val="tx1"/>
                </a:solidFill>
              </a:rPr>
              <a:t>Division’s business-level and structure to achieve divisional goals</a:t>
            </a:r>
          </a:p>
          <a:p>
            <a:r>
              <a:rPr lang="en-US" b="1" dirty="0" smtClean="0"/>
              <a:t>Business-Level Strategy</a:t>
            </a:r>
          </a:p>
          <a:p>
            <a:pPr lvl="1" algn="just"/>
            <a:r>
              <a:rPr lang="en-US" sz="2800" dirty="0" smtClean="0">
                <a:solidFill>
                  <a:schemeClr val="tx1"/>
                </a:solidFill>
              </a:rPr>
              <a:t>Outlines the specific methods a division, business unit, or organization will use to compete effectively against its rivals in an industry</a:t>
            </a:r>
          </a:p>
          <a:p>
            <a:pPr lvl="1" algn="just" eaLnBrk="1" hangingPunct="1"/>
            <a:endParaRPr lang="en-US" sz="2800" dirty="0" smtClean="0">
              <a:solidFill>
                <a:schemeClr val="tx1"/>
              </a:solidFill>
            </a:endParaRPr>
          </a:p>
        </p:txBody>
      </p:sp>
      <p:sp>
        <p:nvSpPr>
          <p:cNvPr id="5" name="Rectangle 2"/>
          <p:cNvSpPr txBox="1">
            <a:spLocks noChangeArrowheads="1"/>
          </p:cNvSpPr>
          <p:nvPr/>
        </p:nvSpPr>
        <p:spPr>
          <a:xfrm>
            <a:off x="457200" y="228600"/>
            <a:ext cx="82296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rgbClr val="FFFF00"/>
                </a:solidFill>
                <a:effectLst/>
                <a:uLnTx/>
                <a:uFillTx/>
                <a:latin typeface="+mj-lt"/>
                <a:ea typeface="+mj-ea"/>
                <a:cs typeface="+mj-cs"/>
              </a:rPr>
              <a:t>Levels of Planning</a:t>
            </a:r>
            <a:endParaRPr kumimoji="0" lang="en-US" sz="4000" b="1" i="0" u="none" strike="noStrike" kern="1200" cap="none" spc="0" normalizeH="0" baseline="0" noProof="0" dirty="0" smtClean="0">
              <a:ln>
                <a:noFill/>
              </a:ln>
              <a:solidFill>
                <a:srgbClr val="FFFF00"/>
              </a:solidFill>
              <a:effectLst/>
              <a:uLnTx/>
              <a:uFillTx/>
              <a:latin typeface="+mj-lt"/>
              <a:ea typeface="+mj-ea"/>
              <a:cs typeface="+mj-cs"/>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304800"/>
            <a:ext cx="8229600" cy="990600"/>
          </a:xfrm>
        </p:spPr>
        <p:txBody>
          <a:bodyPr/>
          <a:lstStyle/>
          <a:p>
            <a:pPr algn="ctr" eaLnBrk="1" hangingPunct="1"/>
            <a:r>
              <a:rPr lang="en-US" b="1" dirty="0" smtClean="0">
                <a:solidFill>
                  <a:srgbClr val="FFFF00"/>
                </a:solidFill>
              </a:rPr>
              <a:t>Planning and Strategy</a:t>
            </a:r>
          </a:p>
        </p:txBody>
      </p:sp>
      <p:sp>
        <p:nvSpPr>
          <p:cNvPr id="7172" name="Rectangle 3"/>
          <p:cNvSpPr>
            <a:spLocks noGrp="1" noChangeArrowheads="1"/>
          </p:cNvSpPr>
          <p:nvPr>
            <p:ph idx="1"/>
          </p:nvPr>
        </p:nvSpPr>
        <p:spPr>
          <a:xfrm>
            <a:off x="762000" y="1600200"/>
            <a:ext cx="7924800" cy="4876800"/>
          </a:xfrm>
        </p:spPr>
        <p:txBody>
          <a:bodyPr>
            <a:normAutofit/>
          </a:bodyPr>
          <a:lstStyle/>
          <a:p>
            <a:pPr eaLnBrk="1" hangingPunct="1"/>
            <a:r>
              <a:rPr lang="en-US" sz="3200" b="1" dirty="0" smtClean="0"/>
              <a:t>Planning</a:t>
            </a:r>
          </a:p>
          <a:p>
            <a:pPr lvl="1" eaLnBrk="1" hangingPunct="1"/>
            <a:r>
              <a:rPr lang="en-US" sz="3200" dirty="0" smtClean="0">
                <a:solidFill>
                  <a:schemeClr val="tx1"/>
                </a:solidFill>
              </a:rPr>
              <a:t>Identifying and selecting appropriate goals and courses of action for an organization.</a:t>
            </a:r>
          </a:p>
          <a:p>
            <a:pPr lvl="2" eaLnBrk="1" hangingPunct="1"/>
            <a:r>
              <a:rPr lang="en-US" sz="3200" dirty="0" smtClean="0">
                <a:solidFill>
                  <a:schemeClr val="tx1"/>
                </a:solidFill>
              </a:rPr>
              <a:t>The organizational plan that results from the planning process, details the goals and specifies how managers will attain those goals.</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457200" y="304800"/>
            <a:ext cx="8229600" cy="1066800"/>
          </a:xfrm>
        </p:spPr>
        <p:txBody>
          <a:bodyPr/>
          <a:lstStyle/>
          <a:p>
            <a:pPr algn="ctr" eaLnBrk="1" hangingPunct="1"/>
            <a:r>
              <a:rPr lang="en-US" b="1" dirty="0" smtClean="0">
                <a:solidFill>
                  <a:srgbClr val="FFFF00"/>
                </a:solidFill>
              </a:rPr>
              <a:t>Levels of Planning</a:t>
            </a:r>
          </a:p>
        </p:txBody>
      </p:sp>
      <p:sp>
        <p:nvSpPr>
          <p:cNvPr id="30724" name="Rectangle 3"/>
          <p:cNvSpPr>
            <a:spLocks noGrp="1" noChangeArrowheads="1"/>
          </p:cNvSpPr>
          <p:nvPr>
            <p:ph idx="1"/>
          </p:nvPr>
        </p:nvSpPr>
        <p:spPr>
          <a:xfrm>
            <a:off x="762000" y="1600200"/>
            <a:ext cx="7924800" cy="4524375"/>
          </a:xfrm>
        </p:spPr>
        <p:txBody>
          <a:bodyPr/>
          <a:lstStyle/>
          <a:p>
            <a:pPr eaLnBrk="1" hangingPunct="1"/>
            <a:r>
              <a:rPr lang="en-US" b="1" dirty="0" smtClean="0"/>
              <a:t>Functional-Level Plan</a:t>
            </a:r>
          </a:p>
          <a:p>
            <a:pPr lvl="1" eaLnBrk="1" hangingPunct="1"/>
            <a:r>
              <a:rPr lang="en-US" dirty="0" smtClean="0">
                <a:solidFill>
                  <a:schemeClr val="tx1"/>
                </a:solidFill>
              </a:rPr>
              <a:t>Goals that the managers of each function will pursue to help their division attain its business-level goals</a:t>
            </a:r>
          </a:p>
          <a:p>
            <a:pPr eaLnBrk="1" hangingPunct="1"/>
            <a:r>
              <a:rPr lang="en-US" b="1" dirty="0" smtClean="0"/>
              <a:t>Functional Strategy</a:t>
            </a:r>
          </a:p>
          <a:p>
            <a:pPr lvl="1" eaLnBrk="1" hangingPunct="1"/>
            <a:r>
              <a:rPr lang="en-US" dirty="0" smtClean="0">
                <a:solidFill>
                  <a:schemeClr val="tx1"/>
                </a:solidFill>
              </a:rPr>
              <a:t>A plan of action that managers of individual functions can take to add value to an organization’s goods and services</a:t>
            </a: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57200" y="228600"/>
            <a:ext cx="8229600" cy="1066800"/>
          </a:xfrm>
        </p:spPr>
        <p:txBody>
          <a:bodyPr/>
          <a:lstStyle/>
          <a:p>
            <a:pPr algn="ctr" eaLnBrk="1" hangingPunct="1"/>
            <a:r>
              <a:rPr lang="en-US" b="1" dirty="0" smtClean="0">
                <a:solidFill>
                  <a:srgbClr val="FFFF00"/>
                </a:solidFill>
              </a:rPr>
              <a:t>Time Horizons of Plans</a:t>
            </a:r>
          </a:p>
        </p:txBody>
      </p:sp>
      <p:sp>
        <p:nvSpPr>
          <p:cNvPr id="31748" name="Rectangle 3"/>
          <p:cNvSpPr>
            <a:spLocks noGrp="1" noChangeArrowheads="1"/>
          </p:cNvSpPr>
          <p:nvPr>
            <p:ph idx="1"/>
          </p:nvPr>
        </p:nvSpPr>
        <p:spPr>
          <a:xfrm>
            <a:off x="762000" y="1600200"/>
            <a:ext cx="7924800" cy="4524375"/>
          </a:xfrm>
        </p:spPr>
        <p:txBody>
          <a:bodyPr/>
          <a:lstStyle/>
          <a:p>
            <a:pPr eaLnBrk="1" hangingPunct="1">
              <a:buFontTx/>
              <a:buNone/>
            </a:pPr>
            <a:r>
              <a:rPr lang="en-US" b="1" dirty="0" smtClean="0"/>
              <a:t>Time Horizon</a:t>
            </a:r>
          </a:p>
          <a:p>
            <a:pPr lvl="1" eaLnBrk="1" hangingPunct="1"/>
            <a:r>
              <a:rPr lang="en-US" dirty="0" smtClean="0">
                <a:solidFill>
                  <a:schemeClr val="tx1"/>
                </a:solidFill>
              </a:rPr>
              <a:t>Period of time over which they are intended to apply or endure.</a:t>
            </a:r>
          </a:p>
          <a:p>
            <a:pPr lvl="2" eaLnBrk="1" hangingPunct="1"/>
            <a:r>
              <a:rPr lang="en-US" dirty="0" smtClean="0">
                <a:solidFill>
                  <a:schemeClr val="tx1"/>
                </a:solidFill>
              </a:rPr>
              <a:t>Long-term plans are usually 5 years or more.</a:t>
            </a:r>
          </a:p>
          <a:p>
            <a:pPr lvl="2" eaLnBrk="1" hangingPunct="1"/>
            <a:r>
              <a:rPr lang="en-US" dirty="0" smtClean="0">
                <a:solidFill>
                  <a:schemeClr val="tx1"/>
                </a:solidFill>
              </a:rPr>
              <a:t>Intermediate-term plans are 1 to 5 years.</a:t>
            </a:r>
          </a:p>
          <a:p>
            <a:pPr lvl="2" eaLnBrk="1" hangingPunct="1"/>
            <a:r>
              <a:rPr lang="en-US" dirty="0" smtClean="0">
                <a:solidFill>
                  <a:schemeClr val="tx1"/>
                </a:solidFill>
              </a:rPr>
              <a:t>Short-term plans are less than 1 year.</a:t>
            </a:r>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457200" y="228600"/>
            <a:ext cx="8229600" cy="1066800"/>
          </a:xfrm>
        </p:spPr>
        <p:txBody>
          <a:bodyPr/>
          <a:lstStyle/>
          <a:p>
            <a:pPr algn="ctr" eaLnBrk="1" hangingPunct="1"/>
            <a:r>
              <a:rPr lang="en-US" dirty="0" smtClean="0">
                <a:solidFill>
                  <a:srgbClr val="FFFF00"/>
                </a:solidFill>
              </a:rPr>
              <a:t>Types of Plans</a:t>
            </a:r>
          </a:p>
        </p:txBody>
      </p:sp>
      <p:sp>
        <p:nvSpPr>
          <p:cNvPr id="32772" name="Rectangle 3"/>
          <p:cNvSpPr>
            <a:spLocks noGrp="1" noChangeArrowheads="1"/>
          </p:cNvSpPr>
          <p:nvPr>
            <p:ph idx="1"/>
          </p:nvPr>
        </p:nvSpPr>
        <p:spPr>
          <a:xfrm>
            <a:off x="762000" y="1600200"/>
            <a:ext cx="7924800" cy="4524375"/>
          </a:xfrm>
        </p:spPr>
        <p:txBody>
          <a:bodyPr>
            <a:normAutofit/>
          </a:bodyPr>
          <a:lstStyle/>
          <a:p>
            <a:pPr eaLnBrk="1" hangingPunct="1">
              <a:lnSpc>
                <a:spcPct val="90000"/>
              </a:lnSpc>
            </a:pPr>
            <a:r>
              <a:rPr lang="en-US" b="1" dirty="0" smtClean="0">
                <a:latin typeface="Times New Roman" pitchFamily="18" charset="0"/>
                <a:cs typeface="Times New Roman" pitchFamily="18" charset="0"/>
              </a:rPr>
              <a:t>Standing Plans</a:t>
            </a:r>
          </a:p>
          <a:p>
            <a:pPr lvl="1" eaLnBrk="1" hangingPunct="1"/>
            <a:r>
              <a:rPr lang="en-US" sz="2800" dirty="0" smtClean="0">
                <a:solidFill>
                  <a:schemeClr val="tx1"/>
                </a:solidFill>
                <a:latin typeface="Times New Roman" pitchFamily="18" charset="0"/>
                <a:cs typeface="Times New Roman" pitchFamily="18" charset="0"/>
              </a:rPr>
              <a:t>Use in programmed decision situations</a:t>
            </a:r>
          </a:p>
          <a:p>
            <a:pPr lvl="2" eaLnBrk="1" hangingPunct="1"/>
            <a:r>
              <a:rPr lang="en-US" sz="2800" dirty="0" smtClean="0">
                <a:solidFill>
                  <a:schemeClr val="tx1"/>
                </a:solidFill>
                <a:latin typeface="Times New Roman" pitchFamily="18" charset="0"/>
                <a:cs typeface="Times New Roman" pitchFamily="18" charset="0"/>
              </a:rPr>
              <a:t>Policies are general guides to action.</a:t>
            </a:r>
          </a:p>
          <a:p>
            <a:pPr lvl="2" eaLnBrk="1" hangingPunct="1"/>
            <a:r>
              <a:rPr lang="en-US" sz="2800" dirty="0" smtClean="0">
                <a:solidFill>
                  <a:schemeClr val="tx1"/>
                </a:solidFill>
                <a:latin typeface="Times New Roman" pitchFamily="18" charset="0"/>
                <a:cs typeface="Times New Roman" pitchFamily="18" charset="0"/>
              </a:rPr>
              <a:t>Rules are formal written specific guides to action.</a:t>
            </a:r>
          </a:p>
          <a:p>
            <a:pPr lvl="2" eaLnBrk="1" hangingPunct="1"/>
            <a:r>
              <a:rPr lang="en-US" sz="2800" dirty="0" smtClean="0">
                <a:solidFill>
                  <a:schemeClr val="tx1"/>
                </a:solidFill>
                <a:latin typeface="Times New Roman" pitchFamily="18" charset="0"/>
                <a:cs typeface="Times New Roman" pitchFamily="18" charset="0"/>
              </a:rPr>
              <a:t>Standard operating procedures (SOP) specify an exact series of actions to follow.</a:t>
            </a: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3"/>
          <p:cNvSpPr>
            <a:spLocks noGrp="1" noChangeArrowheads="1"/>
          </p:cNvSpPr>
          <p:nvPr>
            <p:ph idx="1"/>
          </p:nvPr>
        </p:nvSpPr>
        <p:spPr>
          <a:xfrm>
            <a:off x="990600" y="1752600"/>
            <a:ext cx="7696200" cy="4821936"/>
          </a:xfrm>
        </p:spPr>
        <p:txBody>
          <a:bodyPr/>
          <a:lstStyle/>
          <a:p>
            <a:pPr algn="just" eaLnBrk="1" hangingPunct="1"/>
            <a:r>
              <a:rPr lang="en-US" sz="3200" b="1" dirty="0" smtClean="0"/>
              <a:t>Single-Use Plans</a:t>
            </a:r>
          </a:p>
          <a:p>
            <a:pPr lvl="1" algn="just" eaLnBrk="1" hangingPunct="1"/>
            <a:r>
              <a:rPr lang="en-US" sz="2800" dirty="0" smtClean="0">
                <a:solidFill>
                  <a:schemeClr val="tx1"/>
                </a:solidFill>
              </a:rPr>
              <a:t>Developed for a one-time, </a:t>
            </a:r>
            <a:r>
              <a:rPr lang="en-US" sz="2800" dirty="0" err="1" smtClean="0">
                <a:solidFill>
                  <a:schemeClr val="tx1"/>
                </a:solidFill>
              </a:rPr>
              <a:t>nonprogrammed</a:t>
            </a:r>
            <a:r>
              <a:rPr lang="en-US" sz="2800" dirty="0" smtClean="0">
                <a:solidFill>
                  <a:schemeClr val="tx1"/>
                </a:solidFill>
              </a:rPr>
              <a:t> issue.</a:t>
            </a:r>
          </a:p>
          <a:p>
            <a:pPr lvl="2" algn="just" eaLnBrk="1" hangingPunct="1"/>
            <a:r>
              <a:rPr lang="en-US" sz="2800" dirty="0" smtClean="0">
                <a:solidFill>
                  <a:schemeClr val="tx1"/>
                </a:solidFill>
              </a:rPr>
              <a:t>Programs: integrated plans achieving specific goals.</a:t>
            </a:r>
          </a:p>
          <a:p>
            <a:pPr lvl="2" algn="just" eaLnBrk="1" hangingPunct="1"/>
            <a:r>
              <a:rPr lang="en-US" sz="2800" dirty="0" smtClean="0">
                <a:solidFill>
                  <a:schemeClr val="tx1"/>
                </a:solidFill>
              </a:rPr>
              <a:t>Project: specific action plans to complete programs.</a:t>
            </a:r>
          </a:p>
          <a:p>
            <a:pPr eaLnBrk="1" hangingPunct="1"/>
            <a:endParaRPr lang="en-US" dirty="0" smtClean="0"/>
          </a:p>
        </p:txBody>
      </p:sp>
      <p:sp>
        <p:nvSpPr>
          <p:cNvPr id="6" name="Rectangle 2"/>
          <p:cNvSpPr>
            <a:spLocks noGrp="1" noChangeArrowheads="1"/>
          </p:cNvSpPr>
          <p:nvPr>
            <p:ph type="title"/>
          </p:nvPr>
        </p:nvSpPr>
        <p:spPr>
          <a:xfrm>
            <a:off x="457200" y="228600"/>
            <a:ext cx="8229600" cy="1066800"/>
          </a:xfrm>
        </p:spPr>
        <p:txBody>
          <a:bodyPr/>
          <a:lstStyle/>
          <a:p>
            <a:pPr algn="ctr" eaLnBrk="1" hangingPunct="1"/>
            <a:r>
              <a:rPr lang="en-US" dirty="0" smtClean="0">
                <a:solidFill>
                  <a:srgbClr val="FFFF00"/>
                </a:solidFill>
              </a:rPr>
              <a:t>Types of Plans</a:t>
            </a:r>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pPr algn="ctr"/>
            <a:r>
              <a:rPr lang="en-US" b="1" dirty="0" smtClean="0">
                <a:solidFill>
                  <a:srgbClr val="FFFF00"/>
                </a:solidFill>
              </a:rPr>
              <a:t>Forms of Planning</a:t>
            </a:r>
            <a:endParaRPr lang="en-US" b="1" dirty="0">
              <a:solidFill>
                <a:srgbClr val="FFFF00"/>
              </a:solidFill>
            </a:endParaRPr>
          </a:p>
        </p:txBody>
      </p:sp>
      <p:sp>
        <p:nvSpPr>
          <p:cNvPr id="3" name="Content Placeholder 2"/>
          <p:cNvSpPr>
            <a:spLocks noGrp="1"/>
          </p:cNvSpPr>
          <p:nvPr>
            <p:ph idx="1"/>
          </p:nvPr>
        </p:nvSpPr>
        <p:spPr>
          <a:xfrm>
            <a:off x="685800" y="1524000"/>
            <a:ext cx="8001000" cy="5050536"/>
          </a:xfrm>
        </p:spPr>
        <p:txBody>
          <a:bodyPr/>
          <a:lstStyle/>
          <a:p>
            <a:pPr marL="624078" indent="-514350">
              <a:buAutoNum type="arabicPeriod"/>
            </a:pPr>
            <a:r>
              <a:rPr lang="en-US" dirty="0" smtClean="0"/>
              <a:t>Short range vs. long rang planning</a:t>
            </a:r>
          </a:p>
          <a:p>
            <a:pPr marL="624078" indent="-514350">
              <a:buAutoNum type="arabicPeriod"/>
            </a:pPr>
            <a:r>
              <a:rPr lang="en-US" dirty="0" smtClean="0"/>
              <a:t>Operational vs. strategic planning</a:t>
            </a:r>
          </a:p>
          <a:p>
            <a:pPr marL="624078" indent="-514350">
              <a:buAutoNum type="arabicPeriod"/>
            </a:pPr>
            <a:r>
              <a:rPr lang="en-US" dirty="0" smtClean="0"/>
              <a:t>Formal and informal planning</a:t>
            </a:r>
          </a:p>
          <a:p>
            <a:pPr marL="624078" indent="-514350">
              <a:buAutoNum type="arabicPeriod"/>
            </a:pPr>
            <a:r>
              <a:rPr lang="en-US" dirty="0" smtClean="0"/>
              <a:t>Functional and corporate planning</a:t>
            </a:r>
          </a:p>
          <a:p>
            <a:pPr marL="624078" indent="-514350">
              <a:buAutoNum type="arabicPeriod"/>
            </a:pPr>
            <a:r>
              <a:rPr lang="en-US" dirty="0" smtClean="0"/>
              <a:t>Proactive and reactive planning</a:t>
            </a:r>
          </a:p>
          <a:p>
            <a:pPr marL="624078" indent="-514350">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152400"/>
            <a:ext cx="8229600" cy="1066800"/>
          </a:xfrm>
        </p:spPr>
        <p:txBody>
          <a:bodyPr/>
          <a:lstStyle/>
          <a:p>
            <a:pPr algn="ctr" eaLnBrk="1" hangingPunct="1"/>
            <a:r>
              <a:rPr lang="en-US" b="1" dirty="0" smtClean="0">
                <a:solidFill>
                  <a:srgbClr val="FFFF00"/>
                </a:solidFill>
              </a:rPr>
              <a:t>Scenario Planning</a:t>
            </a:r>
          </a:p>
        </p:txBody>
      </p:sp>
      <p:sp>
        <p:nvSpPr>
          <p:cNvPr id="34820" name="Rectangle 3"/>
          <p:cNvSpPr>
            <a:spLocks noGrp="1" noChangeArrowheads="1"/>
          </p:cNvSpPr>
          <p:nvPr>
            <p:ph idx="1"/>
          </p:nvPr>
        </p:nvSpPr>
        <p:spPr>
          <a:xfrm>
            <a:off x="762000" y="1600200"/>
            <a:ext cx="7924800" cy="4953000"/>
          </a:xfrm>
        </p:spPr>
        <p:txBody>
          <a:bodyPr/>
          <a:lstStyle/>
          <a:p>
            <a:pPr eaLnBrk="1" hangingPunct="1">
              <a:lnSpc>
                <a:spcPct val="90000"/>
              </a:lnSpc>
            </a:pPr>
            <a:r>
              <a:rPr lang="en-US" b="1" dirty="0" smtClean="0"/>
              <a:t>Scenario Planning </a:t>
            </a:r>
            <a:br>
              <a:rPr lang="en-US" b="1" dirty="0" smtClean="0"/>
            </a:br>
            <a:r>
              <a:rPr lang="en-US" b="1" dirty="0" smtClean="0"/>
              <a:t>(Contingency Planning)</a:t>
            </a:r>
          </a:p>
          <a:p>
            <a:pPr lvl="1" eaLnBrk="1" hangingPunct="1">
              <a:lnSpc>
                <a:spcPct val="90000"/>
              </a:lnSpc>
            </a:pPr>
            <a:r>
              <a:rPr lang="en-US" sz="2800" dirty="0" smtClean="0">
                <a:solidFill>
                  <a:schemeClr val="tx1"/>
                </a:solidFill>
              </a:rPr>
              <a:t>The generation of multiple forecasts of future conditions followed by an analysis of how to effectively respond to those conditions.</a:t>
            </a:r>
          </a:p>
        </p:txBody>
      </p:sp>
      <p:pic>
        <p:nvPicPr>
          <p:cNvPr id="34821" name="Picture 4"/>
          <p:cNvPicPr>
            <a:picLocks noChangeAspect="1" noChangeArrowheads="1"/>
          </p:cNvPicPr>
          <p:nvPr/>
        </p:nvPicPr>
        <p:blipFill>
          <a:blip r:embed="rId3" cstate="print"/>
          <a:srcRect/>
          <a:stretch>
            <a:fillRect/>
          </a:stretch>
        </p:blipFill>
        <p:spPr bwMode="auto">
          <a:xfrm>
            <a:off x="1828800" y="4419600"/>
            <a:ext cx="6172200" cy="19113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28600"/>
            <a:ext cx="8229600" cy="1066800"/>
          </a:xfrm>
        </p:spPr>
        <p:txBody>
          <a:bodyPr/>
          <a:lstStyle/>
          <a:p>
            <a:pPr algn="ctr"/>
            <a:r>
              <a:rPr lang="en-US" b="1" dirty="0" smtClean="0">
                <a:solidFill>
                  <a:srgbClr val="FFFF00"/>
                </a:solidFill>
              </a:rPr>
              <a:t>Management by Objectives (MBO)</a:t>
            </a:r>
          </a:p>
        </p:txBody>
      </p:sp>
      <p:sp>
        <p:nvSpPr>
          <p:cNvPr id="3" name="Content Placeholder 2"/>
          <p:cNvSpPr>
            <a:spLocks noGrp="1"/>
          </p:cNvSpPr>
          <p:nvPr>
            <p:ph idx="1"/>
          </p:nvPr>
        </p:nvSpPr>
        <p:spPr>
          <a:xfrm>
            <a:off x="609600" y="1371600"/>
            <a:ext cx="8305800" cy="5486400"/>
          </a:xfrm>
        </p:spPr>
        <p:txBody>
          <a:bodyPr>
            <a:normAutofit/>
          </a:bodyPr>
          <a:lstStyle/>
          <a:p>
            <a:pPr algn="just">
              <a:defRPr/>
            </a:pPr>
            <a:r>
              <a:rPr lang="en-US" sz="2600" b="1" dirty="0" smtClean="0"/>
              <a:t>MBO </a:t>
            </a:r>
            <a:r>
              <a:rPr lang="en-US" sz="2600" dirty="0" smtClean="0"/>
              <a:t>is a comprehensive managerial system that integrates many key managerial activities in a systematic manner that is consciously directed towards the effective and efficient achievement of organizational and individual objectives. </a:t>
            </a:r>
            <a:endParaRPr lang="en-US" sz="2600" b="1" dirty="0" smtClean="0"/>
          </a:p>
          <a:p>
            <a:pPr algn="just">
              <a:defRPr/>
            </a:pPr>
            <a:r>
              <a:rPr lang="en-US" sz="2600" b="1" dirty="0" smtClean="0"/>
              <a:t>Management by Objectives</a:t>
            </a:r>
            <a:r>
              <a:rPr lang="en-US" sz="2600" dirty="0" smtClean="0"/>
              <a:t> (MBO) is a process of agreeing upon objectives within an organization so that management and employees agree to the objectives and understand what they are in the organization.</a:t>
            </a:r>
          </a:p>
          <a:p>
            <a:pPr>
              <a:defRPr/>
            </a:pPr>
            <a:endParaRPr lang="en-US" dirty="0" smtClean="0"/>
          </a:p>
          <a:p>
            <a:pPr marL="0" indent="0">
              <a:buFontTx/>
              <a:buNone/>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924800" cy="5050536"/>
          </a:xfrm>
        </p:spPr>
        <p:txBody>
          <a:bodyPr/>
          <a:lstStyle/>
          <a:p>
            <a:pPr algn="just"/>
            <a:r>
              <a:rPr lang="en-US" dirty="0" smtClean="0"/>
              <a:t>The essence of MBO is participative goal setting, choosing course of actions and decision making. </a:t>
            </a:r>
          </a:p>
          <a:p>
            <a:pPr algn="just"/>
            <a:r>
              <a:rPr lang="en-US" dirty="0" smtClean="0"/>
              <a:t>An important part of the MBO is the measurement and the comparison of the employee’s actual performance with the standards set. </a:t>
            </a:r>
          </a:p>
          <a:p>
            <a:pPr algn="just"/>
            <a:r>
              <a:rPr lang="en-US" dirty="0" smtClean="0"/>
              <a:t>Ideally, when employees themselves have been involved with the goal setting and choosing the course of action to be followed by them, they are more likely to fulfill their responsibilities</a:t>
            </a:r>
            <a:r>
              <a:rPr lang="en-US" sz="2400" dirty="0" smtClean="0"/>
              <a:t>.</a:t>
            </a:r>
          </a:p>
          <a:p>
            <a:endParaRPr lang="en-US" dirty="0"/>
          </a:p>
        </p:txBody>
      </p:sp>
      <p:sp>
        <p:nvSpPr>
          <p:cNvPr id="5" name="Title 1"/>
          <p:cNvSpPr txBox="1">
            <a:spLocks/>
          </p:cNvSpPr>
          <p:nvPr/>
        </p:nvSpPr>
        <p:spPr>
          <a:xfrm>
            <a:off x="457200" y="228600"/>
            <a:ext cx="82296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rgbClr val="FFFF00"/>
                </a:solidFill>
                <a:effectLst/>
                <a:uLnTx/>
                <a:uFillTx/>
                <a:latin typeface="+mj-lt"/>
                <a:ea typeface="+mj-ea"/>
                <a:cs typeface="+mj-cs"/>
              </a:rPr>
              <a:t>Management by Objectives (MBO)</a:t>
            </a:r>
            <a:endParaRPr kumimoji="0" lang="en-US" sz="4000" b="1" i="0" u="none" strike="noStrike" kern="1200" cap="none" spc="0" normalizeH="0" baseline="0" noProof="0" dirty="0" smtClean="0">
              <a:ln>
                <a:noFill/>
              </a:ln>
              <a:solidFill>
                <a:srgbClr val="FFFF00"/>
              </a:solidFill>
              <a:effectLst/>
              <a:uLnTx/>
              <a:uFillTx/>
              <a:latin typeface="+mj-lt"/>
              <a:ea typeface="+mj-ea"/>
              <a:cs typeface="+mj-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0178" name="Rectangle 15"/>
          <p:cNvSpPr>
            <a:spLocks noChangeArrowheads="1"/>
          </p:cNvSpPr>
          <p:nvPr/>
        </p:nvSpPr>
        <p:spPr bwMode="auto">
          <a:xfrm>
            <a:off x="0" y="1550988"/>
            <a:ext cx="4587875" cy="311150"/>
          </a:xfrm>
          <a:prstGeom prst="rect">
            <a:avLst/>
          </a:prstGeom>
          <a:ln w="9525">
            <a:noFill/>
            <a:miter lim="800000"/>
            <a:headEnd/>
            <a:tailEnd/>
          </a:ln>
        </p:spPr>
        <p:txBody>
          <a:bodyPr wrap="none" anchor="ctr"/>
          <a:lstStyle/>
          <a:p>
            <a:endParaRPr lang="en-US"/>
          </a:p>
        </p:txBody>
      </p:sp>
      <p:sp>
        <p:nvSpPr>
          <p:cNvPr id="50179" name="Rectangle 2"/>
          <p:cNvSpPr>
            <a:spLocks noGrp="1" noChangeArrowheads="1"/>
          </p:cNvSpPr>
          <p:nvPr>
            <p:ph type="title"/>
          </p:nvPr>
        </p:nvSpPr>
        <p:spPr>
          <a:xfrm>
            <a:off x="533400" y="115888"/>
            <a:ext cx="8153400" cy="1431925"/>
          </a:xfrm>
        </p:spPr>
        <p:txBody>
          <a:bodyPr/>
          <a:lstStyle/>
          <a:p>
            <a:pPr algn="ctr"/>
            <a:r>
              <a:rPr lang="en-US" dirty="0" smtClean="0">
                <a:solidFill>
                  <a:srgbClr val="FFFF00"/>
                </a:solidFill>
              </a:rPr>
              <a:t>MBO Process</a:t>
            </a:r>
            <a:br>
              <a:rPr lang="en-US" dirty="0" smtClean="0">
                <a:solidFill>
                  <a:srgbClr val="FFFF00"/>
                </a:solidFill>
              </a:rPr>
            </a:br>
            <a:endParaRPr lang="en-US" dirty="0" smtClean="0">
              <a:solidFill>
                <a:srgbClr val="FFFF00"/>
              </a:solidFill>
            </a:endParaRPr>
          </a:p>
        </p:txBody>
      </p:sp>
      <p:grpSp>
        <p:nvGrpSpPr>
          <p:cNvPr id="2" name="Group 50"/>
          <p:cNvGrpSpPr>
            <a:grpSpLocks/>
          </p:cNvGrpSpPr>
          <p:nvPr/>
        </p:nvGrpSpPr>
        <p:grpSpPr bwMode="auto">
          <a:xfrm>
            <a:off x="279400" y="3286125"/>
            <a:ext cx="1774825" cy="1449388"/>
            <a:chOff x="176" y="2230"/>
            <a:chExt cx="1118" cy="913"/>
          </a:xfrm>
        </p:grpSpPr>
        <p:sp>
          <p:nvSpPr>
            <p:cNvPr id="50231" name="Rectangle 39"/>
            <p:cNvSpPr>
              <a:spLocks noChangeArrowheads="1"/>
            </p:cNvSpPr>
            <p:nvPr/>
          </p:nvSpPr>
          <p:spPr bwMode="auto">
            <a:xfrm>
              <a:off x="176" y="2230"/>
              <a:ext cx="1074" cy="859"/>
            </a:xfrm>
            <a:prstGeom prst="rect">
              <a:avLst/>
            </a:prstGeom>
            <a:solidFill>
              <a:schemeClr val="bg2"/>
            </a:solidFill>
            <a:ln w="9525">
              <a:noFill/>
              <a:miter lim="800000"/>
              <a:headEnd/>
              <a:tailEnd/>
            </a:ln>
          </p:spPr>
          <p:txBody>
            <a:bodyPr anchor="ctr"/>
            <a:lstStyle/>
            <a:p>
              <a:pPr>
                <a:spcAft>
                  <a:spcPct val="10000"/>
                </a:spcAft>
              </a:pPr>
              <a:endParaRPr lang="en-US" sz="1600"/>
            </a:p>
          </p:txBody>
        </p:sp>
        <p:sp>
          <p:nvSpPr>
            <p:cNvPr id="50232" name="Rectangle 4"/>
            <p:cNvSpPr>
              <a:spLocks noChangeArrowheads="1"/>
            </p:cNvSpPr>
            <p:nvPr/>
          </p:nvSpPr>
          <p:spPr bwMode="auto">
            <a:xfrm>
              <a:off x="220" y="2284"/>
              <a:ext cx="1074" cy="859"/>
            </a:xfrm>
            <a:prstGeom prst="rect">
              <a:avLst/>
            </a:prstGeom>
            <a:solidFill>
              <a:srgbClr val="33CCFF"/>
            </a:solidFill>
            <a:ln w="9525">
              <a:noFill/>
              <a:miter lim="800000"/>
              <a:headEnd/>
              <a:tailEnd/>
            </a:ln>
          </p:spPr>
          <p:txBody>
            <a:bodyPr anchor="ctr"/>
            <a:lstStyle/>
            <a:p>
              <a:pPr>
                <a:spcAft>
                  <a:spcPct val="10000"/>
                </a:spcAft>
              </a:pPr>
              <a:r>
                <a:rPr lang="en-US" sz="1600" b="1"/>
                <a:t>Organization Strategy</a:t>
              </a:r>
            </a:p>
            <a:p>
              <a:endParaRPr lang="en-US" sz="1600"/>
            </a:p>
          </p:txBody>
        </p:sp>
      </p:grpSp>
      <p:grpSp>
        <p:nvGrpSpPr>
          <p:cNvPr id="3" name="Group 53"/>
          <p:cNvGrpSpPr>
            <a:grpSpLocks/>
          </p:cNvGrpSpPr>
          <p:nvPr/>
        </p:nvGrpSpPr>
        <p:grpSpPr bwMode="auto">
          <a:xfrm>
            <a:off x="2206625" y="3657600"/>
            <a:ext cx="1293813" cy="704850"/>
            <a:chOff x="1390" y="2464"/>
            <a:chExt cx="815" cy="444"/>
          </a:xfrm>
        </p:grpSpPr>
        <p:sp>
          <p:nvSpPr>
            <p:cNvPr id="50229" name="Rectangle 40"/>
            <p:cNvSpPr>
              <a:spLocks noChangeArrowheads="1"/>
            </p:cNvSpPr>
            <p:nvPr/>
          </p:nvSpPr>
          <p:spPr bwMode="auto">
            <a:xfrm>
              <a:off x="1390" y="2464"/>
              <a:ext cx="771" cy="390"/>
            </a:xfrm>
            <a:prstGeom prst="rect">
              <a:avLst/>
            </a:prstGeom>
            <a:solidFill>
              <a:schemeClr val="bg2"/>
            </a:solidFill>
            <a:ln w="9525">
              <a:noFill/>
              <a:miter lim="800000"/>
              <a:headEnd/>
              <a:tailEnd/>
            </a:ln>
          </p:spPr>
          <p:txBody>
            <a:bodyPr anchor="ctr"/>
            <a:lstStyle/>
            <a:p>
              <a:endParaRPr lang="en-US" sz="1600" b="1"/>
            </a:p>
          </p:txBody>
        </p:sp>
        <p:sp>
          <p:nvSpPr>
            <p:cNvPr id="50230" name="Rectangle 5"/>
            <p:cNvSpPr>
              <a:spLocks noChangeArrowheads="1"/>
            </p:cNvSpPr>
            <p:nvPr/>
          </p:nvSpPr>
          <p:spPr bwMode="auto">
            <a:xfrm>
              <a:off x="1434" y="2518"/>
              <a:ext cx="771" cy="390"/>
            </a:xfrm>
            <a:prstGeom prst="rect">
              <a:avLst/>
            </a:prstGeom>
            <a:solidFill>
              <a:srgbClr val="33CCFF"/>
            </a:solidFill>
            <a:ln w="9525">
              <a:noFill/>
              <a:miter lim="800000"/>
              <a:headEnd/>
              <a:tailEnd/>
            </a:ln>
          </p:spPr>
          <p:txBody>
            <a:bodyPr anchor="ctr"/>
            <a:lstStyle/>
            <a:p>
              <a:r>
                <a:rPr lang="en-US" sz="1600" b="1"/>
                <a:t>Jointly set goals</a:t>
              </a:r>
            </a:p>
          </p:txBody>
        </p:sp>
      </p:grpSp>
      <p:grpSp>
        <p:nvGrpSpPr>
          <p:cNvPr id="4" name="Group 55"/>
          <p:cNvGrpSpPr>
            <a:grpSpLocks/>
          </p:cNvGrpSpPr>
          <p:nvPr/>
        </p:nvGrpSpPr>
        <p:grpSpPr bwMode="auto">
          <a:xfrm>
            <a:off x="3233738" y="1947863"/>
            <a:ext cx="1385887" cy="704850"/>
            <a:chOff x="2037" y="1387"/>
            <a:chExt cx="873" cy="444"/>
          </a:xfrm>
        </p:grpSpPr>
        <p:sp>
          <p:nvSpPr>
            <p:cNvPr id="50227" name="Rectangle 41"/>
            <p:cNvSpPr>
              <a:spLocks noChangeArrowheads="1"/>
            </p:cNvSpPr>
            <p:nvPr/>
          </p:nvSpPr>
          <p:spPr bwMode="auto">
            <a:xfrm>
              <a:off x="2037" y="1387"/>
              <a:ext cx="829" cy="390"/>
            </a:xfrm>
            <a:prstGeom prst="rect">
              <a:avLst/>
            </a:prstGeom>
            <a:solidFill>
              <a:schemeClr val="bg2"/>
            </a:solidFill>
            <a:ln w="9525">
              <a:noFill/>
              <a:miter lim="800000"/>
              <a:headEnd/>
              <a:tailEnd/>
            </a:ln>
          </p:spPr>
          <p:txBody>
            <a:bodyPr anchor="ctr"/>
            <a:lstStyle/>
            <a:p>
              <a:endParaRPr lang="en-US" sz="1600" b="1"/>
            </a:p>
          </p:txBody>
        </p:sp>
        <p:sp>
          <p:nvSpPr>
            <p:cNvPr id="50228" name="Rectangle 6"/>
            <p:cNvSpPr>
              <a:spLocks noChangeArrowheads="1"/>
            </p:cNvSpPr>
            <p:nvPr/>
          </p:nvSpPr>
          <p:spPr bwMode="auto">
            <a:xfrm>
              <a:off x="2081" y="1441"/>
              <a:ext cx="829" cy="390"/>
            </a:xfrm>
            <a:prstGeom prst="rect">
              <a:avLst/>
            </a:prstGeom>
            <a:solidFill>
              <a:srgbClr val="33CCFF"/>
            </a:solidFill>
            <a:ln w="9525">
              <a:noFill/>
              <a:miter lim="800000"/>
              <a:headEnd/>
              <a:tailEnd/>
            </a:ln>
          </p:spPr>
          <p:txBody>
            <a:bodyPr anchor="ctr"/>
            <a:lstStyle/>
            <a:p>
              <a:r>
                <a:rPr lang="en-US" sz="1600" b="1"/>
                <a:t>Goal acceptance</a:t>
              </a:r>
            </a:p>
          </p:txBody>
        </p:sp>
      </p:grpSp>
      <p:grpSp>
        <p:nvGrpSpPr>
          <p:cNvPr id="5" name="Group 54"/>
          <p:cNvGrpSpPr>
            <a:grpSpLocks/>
          </p:cNvGrpSpPr>
          <p:nvPr/>
        </p:nvGrpSpPr>
        <p:grpSpPr bwMode="auto">
          <a:xfrm>
            <a:off x="3233738" y="2846388"/>
            <a:ext cx="1385887" cy="704850"/>
            <a:chOff x="2037" y="1953"/>
            <a:chExt cx="873" cy="444"/>
          </a:xfrm>
        </p:grpSpPr>
        <p:sp>
          <p:nvSpPr>
            <p:cNvPr id="50225" name="Rectangle 42"/>
            <p:cNvSpPr>
              <a:spLocks noChangeArrowheads="1"/>
            </p:cNvSpPr>
            <p:nvPr/>
          </p:nvSpPr>
          <p:spPr bwMode="auto">
            <a:xfrm>
              <a:off x="2037" y="1953"/>
              <a:ext cx="829" cy="390"/>
            </a:xfrm>
            <a:prstGeom prst="rect">
              <a:avLst/>
            </a:prstGeom>
            <a:solidFill>
              <a:schemeClr val="bg2"/>
            </a:solidFill>
            <a:ln w="9525">
              <a:noFill/>
              <a:miter lim="800000"/>
              <a:headEnd/>
              <a:tailEnd/>
            </a:ln>
          </p:spPr>
          <p:txBody>
            <a:bodyPr anchor="ctr"/>
            <a:lstStyle/>
            <a:p>
              <a:endParaRPr lang="en-US" sz="1600" b="1"/>
            </a:p>
          </p:txBody>
        </p:sp>
        <p:sp>
          <p:nvSpPr>
            <p:cNvPr id="50226" name="Rectangle 7"/>
            <p:cNvSpPr>
              <a:spLocks noChangeArrowheads="1"/>
            </p:cNvSpPr>
            <p:nvPr/>
          </p:nvSpPr>
          <p:spPr bwMode="auto">
            <a:xfrm>
              <a:off x="2081" y="2007"/>
              <a:ext cx="829" cy="390"/>
            </a:xfrm>
            <a:prstGeom prst="rect">
              <a:avLst/>
            </a:prstGeom>
            <a:solidFill>
              <a:srgbClr val="33CCFF"/>
            </a:solidFill>
            <a:ln w="9525">
              <a:noFill/>
              <a:miter lim="800000"/>
              <a:headEnd/>
              <a:tailEnd/>
            </a:ln>
          </p:spPr>
          <p:txBody>
            <a:bodyPr anchor="ctr"/>
            <a:lstStyle/>
            <a:p>
              <a:r>
                <a:rPr lang="en-US" sz="1600" b="1"/>
                <a:t>Goal difficulty</a:t>
              </a:r>
            </a:p>
          </p:txBody>
        </p:sp>
      </p:grpSp>
      <p:grpSp>
        <p:nvGrpSpPr>
          <p:cNvPr id="6" name="Group 52"/>
          <p:cNvGrpSpPr>
            <a:grpSpLocks/>
          </p:cNvGrpSpPr>
          <p:nvPr/>
        </p:nvGrpSpPr>
        <p:grpSpPr bwMode="auto">
          <a:xfrm>
            <a:off x="3235325" y="4478338"/>
            <a:ext cx="1385888" cy="704850"/>
            <a:chOff x="2038" y="2981"/>
            <a:chExt cx="873" cy="444"/>
          </a:xfrm>
        </p:grpSpPr>
        <p:sp>
          <p:nvSpPr>
            <p:cNvPr id="50223" name="Rectangle 43"/>
            <p:cNvSpPr>
              <a:spLocks noChangeArrowheads="1"/>
            </p:cNvSpPr>
            <p:nvPr/>
          </p:nvSpPr>
          <p:spPr bwMode="auto">
            <a:xfrm>
              <a:off x="2038" y="2981"/>
              <a:ext cx="829" cy="390"/>
            </a:xfrm>
            <a:prstGeom prst="rect">
              <a:avLst/>
            </a:prstGeom>
            <a:solidFill>
              <a:schemeClr val="bg2"/>
            </a:solidFill>
            <a:ln w="9525">
              <a:noFill/>
              <a:miter lim="800000"/>
              <a:headEnd/>
              <a:tailEnd/>
            </a:ln>
          </p:spPr>
          <p:txBody>
            <a:bodyPr anchor="ctr"/>
            <a:lstStyle/>
            <a:p>
              <a:endParaRPr lang="en-US" sz="1600" b="1"/>
            </a:p>
          </p:txBody>
        </p:sp>
        <p:sp>
          <p:nvSpPr>
            <p:cNvPr id="50224" name="Rectangle 8"/>
            <p:cNvSpPr>
              <a:spLocks noChangeArrowheads="1"/>
            </p:cNvSpPr>
            <p:nvPr/>
          </p:nvSpPr>
          <p:spPr bwMode="auto">
            <a:xfrm>
              <a:off x="2082" y="3035"/>
              <a:ext cx="829" cy="390"/>
            </a:xfrm>
            <a:prstGeom prst="rect">
              <a:avLst/>
            </a:prstGeom>
            <a:solidFill>
              <a:srgbClr val="33CCFF"/>
            </a:solidFill>
            <a:ln w="9525">
              <a:noFill/>
              <a:miter lim="800000"/>
              <a:headEnd/>
              <a:tailEnd/>
            </a:ln>
          </p:spPr>
          <p:txBody>
            <a:bodyPr anchor="ctr"/>
            <a:lstStyle/>
            <a:p>
              <a:r>
                <a:rPr lang="en-US" sz="1600" b="1"/>
                <a:t>Goal specificity</a:t>
              </a:r>
            </a:p>
          </p:txBody>
        </p:sp>
      </p:grpSp>
      <p:grpSp>
        <p:nvGrpSpPr>
          <p:cNvPr id="7" name="Group 51"/>
          <p:cNvGrpSpPr>
            <a:grpSpLocks/>
          </p:cNvGrpSpPr>
          <p:nvPr/>
        </p:nvGrpSpPr>
        <p:grpSpPr bwMode="auto">
          <a:xfrm>
            <a:off x="3233738" y="5335588"/>
            <a:ext cx="1385887" cy="704850"/>
            <a:chOff x="2037" y="3521"/>
            <a:chExt cx="873" cy="444"/>
          </a:xfrm>
        </p:grpSpPr>
        <p:sp>
          <p:nvSpPr>
            <p:cNvPr id="50221" name="Rectangle 44"/>
            <p:cNvSpPr>
              <a:spLocks noChangeArrowheads="1"/>
            </p:cNvSpPr>
            <p:nvPr/>
          </p:nvSpPr>
          <p:spPr bwMode="auto">
            <a:xfrm>
              <a:off x="2037" y="3521"/>
              <a:ext cx="829" cy="390"/>
            </a:xfrm>
            <a:prstGeom prst="rect">
              <a:avLst/>
            </a:prstGeom>
            <a:solidFill>
              <a:schemeClr val="bg2"/>
            </a:solidFill>
            <a:ln w="9525">
              <a:noFill/>
              <a:miter lim="800000"/>
              <a:headEnd/>
              <a:tailEnd/>
            </a:ln>
          </p:spPr>
          <p:txBody>
            <a:bodyPr anchor="ctr"/>
            <a:lstStyle/>
            <a:p>
              <a:endParaRPr lang="en-US" sz="1600" b="1"/>
            </a:p>
          </p:txBody>
        </p:sp>
        <p:sp>
          <p:nvSpPr>
            <p:cNvPr id="50222" name="Rectangle 9"/>
            <p:cNvSpPr>
              <a:spLocks noChangeArrowheads="1"/>
            </p:cNvSpPr>
            <p:nvPr/>
          </p:nvSpPr>
          <p:spPr bwMode="auto">
            <a:xfrm>
              <a:off x="2081" y="3575"/>
              <a:ext cx="829" cy="390"/>
            </a:xfrm>
            <a:prstGeom prst="rect">
              <a:avLst/>
            </a:prstGeom>
            <a:solidFill>
              <a:srgbClr val="33CCFF"/>
            </a:solidFill>
            <a:ln w="9525">
              <a:noFill/>
              <a:miter lim="800000"/>
              <a:headEnd/>
              <a:tailEnd/>
            </a:ln>
          </p:spPr>
          <p:txBody>
            <a:bodyPr anchor="ctr"/>
            <a:lstStyle/>
            <a:p>
              <a:r>
                <a:rPr lang="en-US" sz="1600" b="1"/>
                <a:t>Explicit time period</a:t>
              </a:r>
            </a:p>
          </p:txBody>
        </p:sp>
      </p:grpSp>
      <p:grpSp>
        <p:nvGrpSpPr>
          <p:cNvPr id="8" name="Group 56"/>
          <p:cNvGrpSpPr>
            <a:grpSpLocks/>
          </p:cNvGrpSpPr>
          <p:nvPr/>
        </p:nvGrpSpPr>
        <p:grpSpPr bwMode="auto">
          <a:xfrm>
            <a:off x="4819650" y="1225550"/>
            <a:ext cx="1293813" cy="936625"/>
            <a:chOff x="3036" y="932"/>
            <a:chExt cx="815" cy="590"/>
          </a:xfrm>
        </p:grpSpPr>
        <p:sp>
          <p:nvSpPr>
            <p:cNvPr id="50219" name="Rectangle 45"/>
            <p:cNvSpPr>
              <a:spLocks noChangeArrowheads="1"/>
            </p:cNvSpPr>
            <p:nvPr/>
          </p:nvSpPr>
          <p:spPr bwMode="auto">
            <a:xfrm>
              <a:off x="3036" y="932"/>
              <a:ext cx="771" cy="536"/>
            </a:xfrm>
            <a:prstGeom prst="rect">
              <a:avLst/>
            </a:prstGeom>
            <a:solidFill>
              <a:schemeClr val="bg2"/>
            </a:solidFill>
            <a:ln w="9525">
              <a:noFill/>
              <a:miter lim="800000"/>
              <a:headEnd/>
              <a:tailEnd/>
            </a:ln>
          </p:spPr>
          <p:txBody>
            <a:bodyPr anchor="ctr"/>
            <a:lstStyle/>
            <a:p>
              <a:endParaRPr lang="en-US" sz="1600" b="1"/>
            </a:p>
          </p:txBody>
        </p:sp>
        <p:sp>
          <p:nvSpPr>
            <p:cNvPr id="50220" name="Rectangle 10"/>
            <p:cNvSpPr>
              <a:spLocks noChangeArrowheads="1"/>
            </p:cNvSpPr>
            <p:nvPr/>
          </p:nvSpPr>
          <p:spPr bwMode="auto">
            <a:xfrm>
              <a:off x="3080" y="986"/>
              <a:ext cx="771" cy="536"/>
            </a:xfrm>
            <a:prstGeom prst="rect">
              <a:avLst/>
            </a:prstGeom>
            <a:solidFill>
              <a:srgbClr val="33CCFF"/>
            </a:solidFill>
            <a:ln w="9525">
              <a:noFill/>
              <a:miter lim="800000"/>
              <a:headEnd/>
              <a:tailEnd/>
            </a:ln>
          </p:spPr>
          <p:txBody>
            <a:bodyPr anchor="ctr"/>
            <a:lstStyle/>
            <a:p>
              <a:r>
                <a:rPr lang="en-US" sz="1600" b="1"/>
                <a:t>Individual motivation and ability</a:t>
              </a:r>
            </a:p>
          </p:txBody>
        </p:sp>
      </p:grpSp>
      <p:grpSp>
        <p:nvGrpSpPr>
          <p:cNvPr id="9" name="Group 59"/>
          <p:cNvGrpSpPr>
            <a:grpSpLocks/>
          </p:cNvGrpSpPr>
          <p:nvPr/>
        </p:nvGrpSpPr>
        <p:grpSpPr bwMode="auto">
          <a:xfrm>
            <a:off x="5021263" y="4960938"/>
            <a:ext cx="1990725" cy="952500"/>
            <a:chOff x="3163" y="3285"/>
            <a:chExt cx="1254" cy="600"/>
          </a:xfrm>
        </p:grpSpPr>
        <p:sp>
          <p:nvSpPr>
            <p:cNvPr id="50217" name="Rectangle 46"/>
            <p:cNvSpPr>
              <a:spLocks noChangeArrowheads="1"/>
            </p:cNvSpPr>
            <p:nvPr/>
          </p:nvSpPr>
          <p:spPr bwMode="auto">
            <a:xfrm>
              <a:off x="3163" y="3285"/>
              <a:ext cx="1210" cy="546"/>
            </a:xfrm>
            <a:prstGeom prst="rect">
              <a:avLst/>
            </a:prstGeom>
            <a:solidFill>
              <a:schemeClr val="bg2"/>
            </a:solidFill>
            <a:ln w="9525">
              <a:noFill/>
              <a:miter lim="800000"/>
              <a:headEnd/>
              <a:tailEnd/>
            </a:ln>
          </p:spPr>
          <p:txBody>
            <a:bodyPr anchor="ctr"/>
            <a:lstStyle/>
            <a:p>
              <a:endParaRPr lang="en-US" sz="1600" b="1"/>
            </a:p>
          </p:txBody>
        </p:sp>
        <p:sp>
          <p:nvSpPr>
            <p:cNvPr id="50218" name="Rectangle 11"/>
            <p:cNvSpPr>
              <a:spLocks noChangeArrowheads="1"/>
            </p:cNvSpPr>
            <p:nvPr/>
          </p:nvSpPr>
          <p:spPr bwMode="auto">
            <a:xfrm>
              <a:off x="3207" y="3339"/>
              <a:ext cx="1210" cy="546"/>
            </a:xfrm>
            <a:prstGeom prst="rect">
              <a:avLst/>
            </a:prstGeom>
            <a:solidFill>
              <a:srgbClr val="33CCFF"/>
            </a:solidFill>
            <a:ln w="9525">
              <a:noFill/>
              <a:miter lim="800000"/>
              <a:headEnd/>
              <a:tailEnd/>
            </a:ln>
          </p:spPr>
          <p:txBody>
            <a:bodyPr anchor="ctr"/>
            <a:lstStyle/>
            <a:p>
              <a:r>
                <a:rPr lang="en-US" sz="1600" b="1"/>
                <a:t>Top management support and involvement</a:t>
              </a:r>
            </a:p>
          </p:txBody>
        </p:sp>
      </p:grpSp>
      <p:grpSp>
        <p:nvGrpSpPr>
          <p:cNvPr id="10" name="Group 57"/>
          <p:cNvGrpSpPr>
            <a:grpSpLocks/>
          </p:cNvGrpSpPr>
          <p:nvPr/>
        </p:nvGrpSpPr>
        <p:grpSpPr bwMode="auto">
          <a:xfrm>
            <a:off x="4297363" y="3571875"/>
            <a:ext cx="1511300" cy="876300"/>
            <a:chOff x="2707" y="2410"/>
            <a:chExt cx="952" cy="552"/>
          </a:xfrm>
        </p:grpSpPr>
        <p:sp>
          <p:nvSpPr>
            <p:cNvPr id="50215" name="Rectangle 47"/>
            <p:cNvSpPr>
              <a:spLocks noChangeArrowheads="1"/>
            </p:cNvSpPr>
            <p:nvPr/>
          </p:nvSpPr>
          <p:spPr bwMode="auto">
            <a:xfrm>
              <a:off x="2707" y="2410"/>
              <a:ext cx="908" cy="498"/>
            </a:xfrm>
            <a:prstGeom prst="rect">
              <a:avLst/>
            </a:prstGeom>
            <a:solidFill>
              <a:schemeClr val="bg2"/>
            </a:solidFill>
            <a:ln w="9525">
              <a:noFill/>
              <a:miter lim="800000"/>
              <a:headEnd/>
              <a:tailEnd/>
            </a:ln>
          </p:spPr>
          <p:txBody>
            <a:bodyPr anchor="ctr"/>
            <a:lstStyle/>
            <a:p>
              <a:endParaRPr lang="en-US" sz="1600" b="1"/>
            </a:p>
          </p:txBody>
        </p:sp>
        <p:sp>
          <p:nvSpPr>
            <p:cNvPr id="50216" name="Rectangle 12"/>
            <p:cNvSpPr>
              <a:spLocks noChangeArrowheads="1"/>
            </p:cNvSpPr>
            <p:nvPr/>
          </p:nvSpPr>
          <p:spPr bwMode="auto">
            <a:xfrm>
              <a:off x="2751" y="2464"/>
              <a:ext cx="908" cy="498"/>
            </a:xfrm>
            <a:prstGeom prst="rect">
              <a:avLst/>
            </a:prstGeom>
            <a:solidFill>
              <a:srgbClr val="33CCFF"/>
            </a:solidFill>
            <a:ln w="9525">
              <a:noFill/>
              <a:miter lim="800000"/>
              <a:headEnd/>
              <a:tailEnd/>
            </a:ln>
          </p:spPr>
          <p:txBody>
            <a:bodyPr anchor="ctr"/>
            <a:lstStyle/>
            <a:p>
              <a:r>
                <a:rPr lang="en-US" sz="1600" b="1"/>
                <a:t>Performance</a:t>
              </a:r>
            </a:p>
          </p:txBody>
        </p:sp>
      </p:grpSp>
      <p:grpSp>
        <p:nvGrpSpPr>
          <p:cNvPr id="11" name="Group 58"/>
          <p:cNvGrpSpPr>
            <a:grpSpLocks/>
          </p:cNvGrpSpPr>
          <p:nvPr/>
        </p:nvGrpSpPr>
        <p:grpSpPr bwMode="auto">
          <a:xfrm>
            <a:off x="6027738" y="3571875"/>
            <a:ext cx="1355725" cy="876300"/>
            <a:chOff x="3797" y="2410"/>
            <a:chExt cx="854" cy="552"/>
          </a:xfrm>
        </p:grpSpPr>
        <p:sp>
          <p:nvSpPr>
            <p:cNvPr id="50213" name="Rectangle 48"/>
            <p:cNvSpPr>
              <a:spLocks noChangeArrowheads="1"/>
            </p:cNvSpPr>
            <p:nvPr/>
          </p:nvSpPr>
          <p:spPr bwMode="auto">
            <a:xfrm>
              <a:off x="3797" y="2410"/>
              <a:ext cx="810" cy="498"/>
            </a:xfrm>
            <a:prstGeom prst="rect">
              <a:avLst/>
            </a:prstGeom>
            <a:solidFill>
              <a:schemeClr val="bg2"/>
            </a:solidFill>
            <a:ln w="9525">
              <a:noFill/>
              <a:miter lim="800000"/>
              <a:headEnd/>
              <a:tailEnd/>
            </a:ln>
          </p:spPr>
          <p:txBody>
            <a:bodyPr anchor="ctr"/>
            <a:lstStyle/>
            <a:p>
              <a:endParaRPr lang="en-US" sz="1600" b="1"/>
            </a:p>
          </p:txBody>
        </p:sp>
        <p:sp>
          <p:nvSpPr>
            <p:cNvPr id="50214" name="Rectangle 13"/>
            <p:cNvSpPr>
              <a:spLocks noChangeArrowheads="1"/>
            </p:cNvSpPr>
            <p:nvPr/>
          </p:nvSpPr>
          <p:spPr bwMode="auto">
            <a:xfrm>
              <a:off x="3841" y="2464"/>
              <a:ext cx="810" cy="498"/>
            </a:xfrm>
            <a:prstGeom prst="rect">
              <a:avLst/>
            </a:prstGeom>
            <a:solidFill>
              <a:srgbClr val="33CCFF"/>
            </a:solidFill>
            <a:ln w="9525">
              <a:noFill/>
              <a:miter lim="800000"/>
              <a:headEnd/>
              <a:tailEnd/>
            </a:ln>
          </p:spPr>
          <p:txBody>
            <a:bodyPr anchor="ctr"/>
            <a:lstStyle/>
            <a:p>
              <a:r>
                <a:rPr lang="en-US" sz="1600" b="1"/>
                <a:t>Periodic review and evaluation</a:t>
              </a:r>
            </a:p>
          </p:txBody>
        </p:sp>
      </p:grpSp>
      <p:grpSp>
        <p:nvGrpSpPr>
          <p:cNvPr id="12" name="Group 60"/>
          <p:cNvGrpSpPr>
            <a:grpSpLocks/>
          </p:cNvGrpSpPr>
          <p:nvPr/>
        </p:nvGrpSpPr>
        <p:grpSpPr bwMode="auto">
          <a:xfrm>
            <a:off x="7602538" y="3571875"/>
            <a:ext cx="1293812" cy="876300"/>
            <a:chOff x="4789" y="2410"/>
            <a:chExt cx="815" cy="552"/>
          </a:xfrm>
        </p:grpSpPr>
        <p:sp>
          <p:nvSpPr>
            <p:cNvPr id="50211" name="Rectangle 49"/>
            <p:cNvSpPr>
              <a:spLocks noChangeArrowheads="1"/>
            </p:cNvSpPr>
            <p:nvPr/>
          </p:nvSpPr>
          <p:spPr bwMode="auto">
            <a:xfrm>
              <a:off x="4789" y="2410"/>
              <a:ext cx="771" cy="498"/>
            </a:xfrm>
            <a:prstGeom prst="rect">
              <a:avLst/>
            </a:prstGeom>
            <a:solidFill>
              <a:schemeClr val="bg2"/>
            </a:solidFill>
            <a:ln w="9525">
              <a:noFill/>
              <a:miter lim="800000"/>
              <a:headEnd/>
              <a:tailEnd/>
            </a:ln>
          </p:spPr>
          <p:txBody>
            <a:bodyPr anchor="ctr"/>
            <a:lstStyle/>
            <a:p>
              <a:endParaRPr lang="en-US" sz="1600" b="1"/>
            </a:p>
          </p:txBody>
        </p:sp>
        <p:sp>
          <p:nvSpPr>
            <p:cNvPr id="50212" name="Rectangle 14"/>
            <p:cNvSpPr>
              <a:spLocks noChangeArrowheads="1"/>
            </p:cNvSpPr>
            <p:nvPr/>
          </p:nvSpPr>
          <p:spPr bwMode="auto">
            <a:xfrm>
              <a:off x="4833" y="2464"/>
              <a:ext cx="771" cy="498"/>
            </a:xfrm>
            <a:prstGeom prst="rect">
              <a:avLst/>
            </a:prstGeom>
            <a:solidFill>
              <a:srgbClr val="33CCFF"/>
            </a:solidFill>
            <a:ln w="9525">
              <a:noFill/>
              <a:miter lim="800000"/>
              <a:headEnd/>
              <a:tailEnd/>
            </a:ln>
          </p:spPr>
          <p:txBody>
            <a:bodyPr anchor="ctr"/>
            <a:lstStyle/>
            <a:p>
              <a:r>
                <a:rPr lang="en-US" sz="1600" b="1"/>
                <a:t>Feedback</a:t>
              </a:r>
            </a:p>
          </p:txBody>
        </p:sp>
      </p:grpSp>
      <p:cxnSp>
        <p:nvCxnSpPr>
          <p:cNvPr id="416788" name="AutoShape 20"/>
          <p:cNvCxnSpPr>
            <a:cxnSpLocks noChangeShapeType="1"/>
            <a:stCxn id="50232" idx="3"/>
            <a:endCxn id="50230" idx="1"/>
          </p:cNvCxnSpPr>
          <p:nvPr/>
        </p:nvCxnSpPr>
        <p:spPr bwMode="auto">
          <a:xfrm flipV="1">
            <a:off x="2054225" y="4052888"/>
            <a:ext cx="222250" cy="1587"/>
          </a:xfrm>
          <a:prstGeom prst="bentConnector3">
            <a:avLst>
              <a:gd name="adj1" fmla="val 50000"/>
            </a:avLst>
          </a:prstGeom>
          <a:noFill/>
          <a:ln w="9525">
            <a:solidFill>
              <a:schemeClr val="tx1"/>
            </a:solidFill>
            <a:miter lim="800000"/>
            <a:headEnd/>
            <a:tailEnd type="triangle" w="med" len="med"/>
          </a:ln>
        </p:spPr>
      </p:cxnSp>
      <p:cxnSp>
        <p:nvCxnSpPr>
          <p:cNvPr id="416789" name="AutoShape 21"/>
          <p:cNvCxnSpPr>
            <a:cxnSpLocks noChangeShapeType="1"/>
            <a:stCxn id="50230" idx="0"/>
            <a:endCxn id="50228" idx="1"/>
          </p:cNvCxnSpPr>
          <p:nvPr/>
        </p:nvCxnSpPr>
        <p:spPr bwMode="auto">
          <a:xfrm rot="-5400000">
            <a:off x="2396331" y="2836069"/>
            <a:ext cx="1400175" cy="414338"/>
          </a:xfrm>
          <a:prstGeom prst="bentConnector2">
            <a:avLst/>
          </a:prstGeom>
          <a:noFill/>
          <a:ln w="9525">
            <a:solidFill>
              <a:schemeClr val="tx1"/>
            </a:solidFill>
            <a:miter lim="800000"/>
            <a:headEnd/>
            <a:tailEnd type="triangle" w="med" len="med"/>
          </a:ln>
        </p:spPr>
      </p:cxnSp>
      <p:cxnSp>
        <p:nvCxnSpPr>
          <p:cNvPr id="416790" name="AutoShape 22"/>
          <p:cNvCxnSpPr>
            <a:cxnSpLocks noChangeShapeType="1"/>
            <a:endCxn id="50226" idx="1"/>
          </p:cNvCxnSpPr>
          <p:nvPr/>
        </p:nvCxnSpPr>
        <p:spPr bwMode="auto">
          <a:xfrm rot="-5400000">
            <a:off x="2924969" y="3364706"/>
            <a:ext cx="501650" cy="255588"/>
          </a:xfrm>
          <a:prstGeom prst="bentConnector2">
            <a:avLst/>
          </a:prstGeom>
          <a:noFill/>
          <a:ln w="9525">
            <a:solidFill>
              <a:schemeClr val="tx1"/>
            </a:solidFill>
            <a:miter lim="800000"/>
            <a:headEnd/>
            <a:tailEnd type="triangle" w="med" len="med"/>
          </a:ln>
        </p:spPr>
      </p:cxnSp>
      <p:cxnSp>
        <p:nvCxnSpPr>
          <p:cNvPr id="416791" name="AutoShape 23"/>
          <p:cNvCxnSpPr>
            <a:cxnSpLocks noChangeShapeType="1"/>
            <a:stCxn id="50230" idx="2"/>
            <a:endCxn id="50222" idx="1"/>
          </p:cNvCxnSpPr>
          <p:nvPr/>
        </p:nvCxnSpPr>
        <p:spPr bwMode="auto">
          <a:xfrm rot="16200000" flipH="1">
            <a:off x="2412206" y="4839494"/>
            <a:ext cx="1368425" cy="414338"/>
          </a:xfrm>
          <a:prstGeom prst="bentConnector2">
            <a:avLst/>
          </a:prstGeom>
          <a:noFill/>
          <a:ln w="9525">
            <a:solidFill>
              <a:schemeClr val="tx1"/>
            </a:solidFill>
            <a:miter lim="800000"/>
            <a:headEnd/>
            <a:tailEnd type="triangle" w="med" len="med"/>
          </a:ln>
        </p:spPr>
      </p:cxnSp>
      <p:cxnSp>
        <p:nvCxnSpPr>
          <p:cNvPr id="416793" name="AutoShape 25"/>
          <p:cNvCxnSpPr>
            <a:cxnSpLocks noChangeShapeType="1"/>
            <a:stCxn id="50224" idx="0"/>
          </p:cNvCxnSpPr>
          <p:nvPr/>
        </p:nvCxnSpPr>
        <p:spPr bwMode="auto">
          <a:xfrm rot="-5400000">
            <a:off x="3965576" y="4162425"/>
            <a:ext cx="400050" cy="403225"/>
          </a:xfrm>
          <a:prstGeom prst="bentConnector2">
            <a:avLst/>
          </a:prstGeom>
          <a:noFill/>
          <a:ln w="9525">
            <a:solidFill>
              <a:schemeClr val="tx1"/>
            </a:solidFill>
            <a:miter lim="800000"/>
            <a:headEnd/>
            <a:tailEnd type="triangle" w="med" len="med"/>
          </a:ln>
        </p:spPr>
      </p:cxnSp>
      <p:cxnSp>
        <p:nvCxnSpPr>
          <p:cNvPr id="416794" name="AutoShape 26"/>
          <p:cNvCxnSpPr>
            <a:cxnSpLocks noChangeShapeType="1"/>
            <a:stCxn id="50222" idx="3"/>
          </p:cNvCxnSpPr>
          <p:nvPr/>
        </p:nvCxnSpPr>
        <p:spPr bwMode="auto">
          <a:xfrm flipV="1">
            <a:off x="4619625" y="4448175"/>
            <a:ext cx="214313" cy="1282700"/>
          </a:xfrm>
          <a:prstGeom prst="bentConnector2">
            <a:avLst/>
          </a:prstGeom>
          <a:noFill/>
          <a:ln w="9525">
            <a:solidFill>
              <a:schemeClr val="tx1"/>
            </a:solidFill>
            <a:miter lim="800000"/>
            <a:headEnd/>
            <a:tailEnd type="triangle" w="med" len="med"/>
          </a:ln>
        </p:spPr>
      </p:cxnSp>
      <p:sp>
        <p:nvSpPr>
          <p:cNvPr id="416795" name="Line 27"/>
          <p:cNvSpPr>
            <a:spLocks noChangeShapeType="1"/>
          </p:cNvSpPr>
          <p:nvPr/>
        </p:nvSpPr>
        <p:spPr bwMode="auto">
          <a:xfrm flipV="1">
            <a:off x="5440363" y="4425950"/>
            <a:ext cx="0" cy="636588"/>
          </a:xfrm>
          <a:prstGeom prst="line">
            <a:avLst/>
          </a:prstGeom>
          <a:noFill/>
          <a:ln w="9525">
            <a:solidFill>
              <a:schemeClr val="tx1"/>
            </a:solidFill>
            <a:round/>
            <a:headEnd/>
            <a:tailEnd type="triangle" w="med" len="med"/>
          </a:ln>
        </p:spPr>
        <p:txBody>
          <a:bodyPr wrap="none"/>
          <a:lstStyle/>
          <a:p>
            <a:endParaRPr lang="en-US"/>
          </a:p>
        </p:txBody>
      </p:sp>
      <p:cxnSp>
        <p:nvCxnSpPr>
          <p:cNvPr id="416796" name="AutoShape 28"/>
          <p:cNvCxnSpPr>
            <a:cxnSpLocks noChangeShapeType="1"/>
            <a:stCxn id="50216" idx="3"/>
            <a:endCxn id="50214" idx="1"/>
          </p:cNvCxnSpPr>
          <p:nvPr/>
        </p:nvCxnSpPr>
        <p:spPr bwMode="auto">
          <a:xfrm>
            <a:off x="5808663" y="4052888"/>
            <a:ext cx="288925" cy="0"/>
          </a:xfrm>
          <a:prstGeom prst="straightConnector1">
            <a:avLst/>
          </a:prstGeom>
          <a:noFill/>
          <a:ln w="9525">
            <a:solidFill>
              <a:schemeClr val="tx1"/>
            </a:solidFill>
            <a:round/>
            <a:headEnd/>
            <a:tailEnd type="triangle" w="med" len="med"/>
          </a:ln>
        </p:spPr>
      </p:cxnSp>
      <p:cxnSp>
        <p:nvCxnSpPr>
          <p:cNvPr id="416797" name="AutoShape 29"/>
          <p:cNvCxnSpPr>
            <a:cxnSpLocks noChangeShapeType="1"/>
            <a:stCxn id="50214" idx="3"/>
            <a:endCxn id="50212" idx="1"/>
          </p:cNvCxnSpPr>
          <p:nvPr/>
        </p:nvCxnSpPr>
        <p:spPr bwMode="auto">
          <a:xfrm>
            <a:off x="7383463" y="4052888"/>
            <a:ext cx="288925" cy="0"/>
          </a:xfrm>
          <a:prstGeom prst="straightConnector1">
            <a:avLst/>
          </a:prstGeom>
          <a:noFill/>
          <a:ln w="9525">
            <a:solidFill>
              <a:schemeClr val="tx1"/>
            </a:solidFill>
            <a:round/>
            <a:headEnd/>
            <a:tailEnd type="triangle" w="med" len="med"/>
          </a:ln>
        </p:spPr>
      </p:cxnSp>
      <p:cxnSp>
        <p:nvCxnSpPr>
          <p:cNvPr id="416798" name="AutoShape 30"/>
          <p:cNvCxnSpPr>
            <a:cxnSpLocks noChangeShapeType="1"/>
            <a:stCxn id="50228" idx="3"/>
          </p:cNvCxnSpPr>
          <p:nvPr/>
        </p:nvCxnSpPr>
        <p:spPr bwMode="auto">
          <a:xfrm>
            <a:off x="4619625" y="2343150"/>
            <a:ext cx="230188" cy="1314450"/>
          </a:xfrm>
          <a:prstGeom prst="bentConnector2">
            <a:avLst/>
          </a:prstGeom>
          <a:noFill/>
          <a:ln w="9525">
            <a:solidFill>
              <a:schemeClr val="tx1"/>
            </a:solidFill>
            <a:miter lim="800000"/>
            <a:headEnd/>
            <a:tailEnd type="triangle" w="med" len="med"/>
          </a:ln>
        </p:spPr>
      </p:cxnSp>
      <p:sp>
        <p:nvSpPr>
          <p:cNvPr id="416799" name="Line 31"/>
          <p:cNvSpPr>
            <a:spLocks noChangeShapeType="1"/>
          </p:cNvSpPr>
          <p:nvPr/>
        </p:nvSpPr>
        <p:spPr bwMode="auto">
          <a:xfrm>
            <a:off x="5173663" y="2147888"/>
            <a:ext cx="0" cy="1519237"/>
          </a:xfrm>
          <a:prstGeom prst="line">
            <a:avLst/>
          </a:prstGeom>
          <a:noFill/>
          <a:ln w="9525">
            <a:solidFill>
              <a:schemeClr val="tx1"/>
            </a:solidFill>
            <a:round/>
            <a:headEnd/>
            <a:tailEnd type="triangle" w="med" len="med"/>
          </a:ln>
        </p:spPr>
        <p:txBody>
          <a:bodyPr wrap="none"/>
          <a:lstStyle/>
          <a:p>
            <a:endParaRPr lang="en-US"/>
          </a:p>
        </p:txBody>
      </p:sp>
      <p:sp>
        <p:nvSpPr>
          <p:cNvPr id="416801" name="Line 33"/>
          <p:cNvSpPr>
            <a:spLocks noChangeShapeType="1"/>
          </p:cNvSpPr>
          <p:nvPr/>
        </p:nvSpPr>
        <p:spPr bwMode="auto">
          <a:xfrm>
            <a:off x="8281988" y="1093788"/>
            <a:ext cx="0" cy="2573337"/>
          </a:xfrm>
          <a:prstGeom prst="line">
            <a:avLst/>
          </a:prstGeom>
          <a:noFill/>
          <a:ln w="9525">
            <a:solidFill>
              <a:schemeClr val="tx1"/>
            </a:solidFill>
            <a:round/>
            <a:headEnd/>
            <a:tailEnd/>
          </a:ln>
        </p:spPr>
        <p:txBody>
          <a:bodyPr wrap="none"/>
          <a:lstStyle/>
          <a:p>
            <a:endParaRPr lang="en-US"/>
          </a:p>
        </p:txBody>
      </p:sp>
      <p:grpSp>
        <p:nvGrpSpPr>
          <p:cNvPr id="13" name="Group 62"/>
          <p:cNvGrpSpPr>
            <a:grpSpLocks/>
          </p:cNvGrpSpPr>
          <p:nvPr/>
        </p:nvGrpSpPr>
        <p:grpSpPr bwMode="auto">
          <a:xfrm>
            <a:off x="2681288" y="1063625"/>
            <a:ext cx="5607050" cy="2670175"/>
            <a:chOff x="1689" y="687"/>
            <a:chExt cx="3532" cy="1682"/>
          </a:xfrm>
        </p:grpSpPr>
        <p:sp>
          <p:nvSpPr>
            <p:cNvPr id="50205" name="Line 32"/>
            <p:cNvSpPr>
              <a:spLocks noChangeShapeType="1"/>
            </p:cNvSpPr>
            <p:nvPr/>
          </p:nvSpPr>
          <p:spPr bwMode="auto">
            <a:xfrm>
              <a:off x="1700" y="687"/>
              <a:ext cx="3521" cy="0"/>
            </a:xfrm>
            <a:prstGeom prst="line">
              <a:avLst/>
            </a:prstGeom>
            <a:noFill/>
            <a:ln w="9525">
              <a:solidFill>
                <a:schemeClr val="tx1"/>
              </a:solidFill>
              <a:round/>
              <a:headEnd/>
              <a:tailEnd/>
            </a:ln>
          </p:spPr>
          <p:txBody>
            <a:bodyPr wrap="none"/>
            <a:lstStyle/>
            <a:p>
              <a:endParaRPr lang="en-US"/>
            </a:p>
          </p:txBody>
        </p:sp>
        <p:sp>
          <p:nvSpPr>
            <p:cNvPr id="50206" name="Line 34"/>
            <p:cNvSpPr>
              <a:spLocks noChangeShapeType="1"/>
            </p:cNvSpPr>
            <p:nvPr/>
          </p:nvSpPr>
          <p:spPr bwMode="auto">
            <a:xfrm>
              <a:off x="1689" y="689"/>
              <a:ext cx="0" cy="1680"/>
            </a:xfrm>
            <a:prstGeom prst="line">
              <a:avLst/>
            </a:prstGeom>
            <a:noFill/>
            <a:ln w="9525">
              <a:solidFill>
                <a:schemeClr val="tx1"/>
              </a:solidFill>
              <a:round/>
              <a:headEnd/>
              <a:tailEnd type="triangle" w="med" len="med"/>
            </a:ln>
          </p:spPr>
          <p:txBody>
            <a:bodyPr wrap="none"/>
            <a:lstStyle/>
            <a:p>
              <a:endParaRPr lang="en-US"/>
            </a:p>
          </p:txBody>
        </p:sp>
        <p:grpSp>
          <p:nvGrpSpPr>
            <p:cNvPr id="50207" name="Group 38"/>
            <p:cNvGrpSpPr>
              <a:grpSpLocks/>
            </p:cNvGrpSpPr>
            <p:nvPr/>
          </p:nvGrpSpPr>
          <p:grpSpPr bwMode="auto">
            <a:xfrm>
              <a:off x="3456" y="689"/>
              <a:ext cx="713" cy="1617"/>
              <a:chOff x="3456" y="849"/>
              <a:chExt cx="713" cy="1617"/>
            </a:xfrm>
          </p:grpSpPr>
          <p:sp>
            <p:nvSpPr>
              <p:cNvPr id="50208" name="Line 35"/>
              <p:cNvSpPr>
                <a:spLocks noChangeShapeType="1"/>
              </p:cNvSpPr>
              <p:nvPr/>
            </p:nvSpPr>
            <p:spPr bwMode="auto">
              <a:xfrm>
                <a:off x="3456" y="1998"/>
                <a:ext cx="0" cy="468"/>
              </a:xfrm>
              <a:prstGeom prst="line">
                <a:avLst/>
              </a:prstGeom>
              <a:noFill/>
              <a:ln w="9525">
                <a:solidFill>
                  <a:schemeClr val="tx1"/>
                </a:solidFill>
                <a:round/>
                <a:headEnd/>
                <a:tailEnd type="triangle" w="med" len="med"/>
              </a:ln>
            </p:spPr>
            <p:txBody>
              <a:bodyPr wrap="none"/>
              <a:lstStyle/>
              <a:p>
                <a:endParaRPr lang="en-US"/>
              </a:p>
            </p:txBody>
          </p:sp>
          <p:sp>
            <p:nvSpPr>
              <p:cNvPr id="50209" name="Line 36"/>
              <p:cNvSpPr>
                <a:spLocks noChangeShapeType="1"/>
              </p:cNvSpPr>
              <p:nvPr/>
            </p:nvSpPr>
            <p:spPr bwMode="auto">
              <a:xfrm>
                <a:off x="3456" y="2001"/>
                <a:ext cx="713" cy="0"/>
              </a:xfrm>
              <a:prstGeom prst="line">
                <a:avLst/>
              </a:prstGeom>
              <a:noFill/>
              <a:ln w="9525">
                <a:solidFill>
                  <a:schemeClr val="tx1"/>
                </a:solidFill>
                <a:round/>
                <a:headEnd/>
                <a:tailEnd/>
              </a:ln>
            </p:spPr>
            <p:txBody>
              <a:bodyPr wrap="none"/>
              <a:lstStyle/>
              <a:p>
                <a:endParaRPr lang="en-US"/>
              </a:p>
            </p:txBody>
          </p:sp>
          <p:sp>
            <p:nvSpPr>
              <p:cNvPr id="50210" name="Line 37"/>
              <p:cNvSpPr>
                <a:spLocks noChangeShapeType="1"/>
              </p:cNvSpPr>
              <p:nvPr/>
            </p:nvSpPr>
            <p:spPr bwMode="auto">
              <a:xfrm flipV="1">
                <a:off x="4169" y="849"/>
                <a:ext cx="0" cy="1152"/>
              </a:xfrm>
              <a:prstGeom prst="line">
                <a:avLst/>
              </a:prstGeom>
              <a:noFill/>
              <a:ln w="9525">
                <a:solidFill>
                  <a:schemeClr val="tx1"/>
                </a:solidFill>
                <a:round/>
                <a:headEnd/>
                <a:tailEnd/>
              </a:ln>
            </p:spPr>
            <p:txBody>
              <a:bodyPr wrap="none"/>
              <a:lstStyle/>
              <a:p>
                <a:endParaRPr lang="en-US"/>
              </a:p>
            </p:txBody>
          </p:sp>
        </p:grpSp>
      </p:grpSp>
      <p:cxnSp>
        <p:nvCxnSpPr>
          <p:cNvPr id="416792" name="AutoShape 24"/>
          <p:cNvCxnSpPr>
            <a:cxnSpLocks noChangeShapeType="1"/>
            <a:stCxn id="50226" idx="2"/>
          </p:cNvCxnSpPr>
          <p:nvPr/>
        </p:nvCxnSpPr>
        <p:spPr bwMode="auto">
          <a:xfrm rot="16200000" flipH="1">
            <a:off x="3977482" y="3536156"/>
            <a:ext cx="374650" cy="404813"/>
          </a:xfrm>
          <a:prstGeom prst="bentConnector2">
            <a:avLst/>
          </a:prstGeom>
          <a:noFill/>
          <a:ln w="9525">
            <a:solidFill>
              <a:schemeClr val="tx1"/>
            </a:solidFill>
            <a:miter lim="800000"/>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8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4/3*#ppt_w"/>
                                          </p:val>
                                        </p:tav>
                                        <p:tav tm="100000">
                                          <p:val>
                                            <p:strVal val="#ppt_w"/>
                                          </p:val>
                                        </p:tav>
                                      </p:tavLst>
                                    </p:anim>
                                    <p:anim calcmode="lin" valueType="num">
                                      <p:cBhvr>
                                        <p:cTn id="8" dur="500" fill="hold"/>
                                        <p:tgtEl>
                                          <p:spTgt spid="2"/>
                                        </p:tgtEl>
                                        <p:attrNameLst>
                                          <p:attrName>ppt_h</p:attrName>
                                        </p:attrNameLst>
                                      </p:cBhvr>
                                      <p:tavLst>
                                        <p:tav tm="0">
                                          <p:val>
                                            <p:strVal val="4/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416788"/>
                                        </p:tgtEl>
                                        <p:attrNameLst>
                                          <p:attrName>style.visibility</p:attrName>
                                        </p:attrNameLst>
                                      </p:cBhvr>
                                      <p:to>
                                        <p:strVal val="visible"/>
                                      </p:to>
                                    </p:set>
                                    <p:animEffect transition="in" filter="wipe(left)">
                                      <p:cBhvr>
                                        <p:cTn id="13" dur="500"/>
                                        <p:tgtEl>
                                          <p:spTgt spid="416788"/>
                                        </p:tgtEl>
                                      </p:cBhvr>
                                    </p:animEffect>
                                  </p:childTnLst>
                                </p:cTn>
                              </p:par>
                            </p:childTnLst>
                          </p:cTn>
                        </p:par>
                        <p:par>
                          <p:cTn id="14" fill="hold" nodeType="afterGroup">
                            <p:stCondLst>
                              <p:cond delay="500"/>
                            </p:stCondLst>
                            <p:childTnLst>
                              <p:par>
                                <p:cTn id="15" presetID="23" presetClass="entr" presetSubtype="272"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strVal val="2/3*#ppt_w"/>
                                          </p:val>
                                        </p:tav>
                                        <p:tav tm="100000">
                                          <p:val>
                                            <p:strVal val="#ppt_w"/>
                                          </p:val>
                                        </p:tav>
                                      </p:tavLst>
                                    </p:anim>
                                    <p:anim calcmode="lin" valueType="num">
                                      <p:cBhvr>
                                        <p:cTn id="18" dur="500" fill="hold"/>
                                        <p:tgtEl>
                                          <p:spTgt spid="3"/>
                                        </p:tgtEl>
                                        <p:attrNameLst>
                                          <p:attrName>ppt_h</p:attrName>
                                        </p:attrNameLst>
                                      </p:cBhvr>
                                      <p:tavLst>
                                        <p:tav tm="0">
                                          <p:val>
                                            <p:strVal val="2/3*#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3" fill="hold" nodeType="clickEffect">
                                  <p:stCondLst>
                                    <p:cond delay="0"/>
                                  </p:stCondLst>
                                  <p:childTnLst>
                                    <p:set>
                                      <p:cBhvr>
                                        <p:cTn id="22" dur="1" fill="hold">
                                          <p:stCondLst>
                                            <p:cond delay="0"/>
                                          </p:stCondLst>
                                        </p:cTn>
                                        <p:tgtEl>
                                          <p:spTgt spid="416789"/>
                                        </p:tgtEl>
                                        <p:attrNameLst>
                                          <p:attrName>style.visibility</p:attrName>
                                        </p:attrNameLst>
                                      </p:cBhvr>
                                      <p:to>
                                        <p:strVal val="visible"/>
                                      </p:to>
                                    </p:set>
                                    <p:animEffect transition="in" filter="strips(upRight)">
                                      <p:cBhvr>
                                        <p:cTn id="23" dur="500"/>
                                        <p:tgtEl>
                                          <p:spTgt spid="416789"/>
                                        </p:tgtEl>
                                      </p:cBhvr>
                                    </p:animEffect>
                                  </p:childTnLst>
                                </p:cTn>
                              </p:par>
                            </p:childTnLst>
                          </p:cTn>
                        </p:par>
                        <p:par>
                          <p:cTn id="24" fill="hold" nodeType="afterGroup">
                            <p:stCondLst>
                              <p:cond delay="500"/>
                            </p:stCondLst>
                            <p:childTnLst>
                              <p:par>
                                <p:cTn id="25" presetID="23" presetClass="entr" presetSubtype="272"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strVal val="2/3*#ppt_w"/>
                                          </p:val>
                                        </p:tav>
                                        <p:tav tm="100000">
                                          <p:val>
                                            <p:strVal val="#ppt_w"/>
                                          </p:val>
                                        </p:tav>
                                      </p:tavLst>
                                    </p:anim>
                                    <p:anim calcmode="lin" valueType="num">
                                      <p:cBhvr>
                                        <p:cTn id="28" dur="500" fill="hold"/>
                                        <p:tgtEl>
                                          <p:spTgt spid="4"/>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1000"/>
                            </p:stCondLst>
                            <p:childTnLst>
                              <p:par>
                                <p:cTn id="30" presetID="18" presetClass="entr" presetSubtype="3" fill="hold" nodeType="afterEffect">
                                  <p:stCondLst>
                                    <p:cond delay="0"/>
                                  </p:stCondLst>
                                  <p:childTnLst>
                                    <p:set>
                                      <p:cBhvr>
                                        <p:cTn id="31" dur="1" fill="hold">
                                          <p:stCondLst>
                                            <p:cond delay="0"/>
                                          </p:stCondLst>
                                        </p:cTn>
                                        <p:tgtEl>
                                          <p:spTgt spid="416790"/>
                                        </p:tgtEl>
                                        <p:attrNameLst>
                                          <p:attrName>style.visibility</p:attrName>
                                        </p:attrNameLst>
                                      </p:cBhvr>
                                      <p:to>
                                        <p:strVal val="visible"/>
                                      </p:to>
                                    </p:set>
                                    <p:animEffect transition="in" filter="strips(upRight)">
                                      <p:cBhvr>
                                        <p:cTn id="32" dur="500"/>
                                        <p:tgtEl>
                                          <p:spTgt spid="416790"/>
                                        </p:tgtEl>
                                      </p:cBhvr>
                                    </p:animEffect>
                                  </p:childTnLst>
                                </p:cTn>
                              </p:par>
                            </p:childTnLst>
                          </p:cTn>
                        </p:par>
                        <p:par>
                          <p:cTn id="33" fill="hold" nodeType="afterGroup">
                            <p:stCondLst>
                              <p:cond delay="1500"/>
                            </p:stCondLst>
                            <p:childTnLst>
                              <p:par>
                                <p:cTn id="34" presetID="23" presetClass="entr" presetSubtype="272"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strVal val="2/3*#ppt_w"/>
                                          </p:val>
                                        </p:tav>
                                        <p:tav tm="100000">
                                          <p:val>
                                            <p:strVal val="#ppt_w"/>
                                          </p:val>
                                        </p:tav>
                                      </p:tavLst>
                                    </p:anim>
                                    <p:anim calcmode="lin" valueType="num">
                                      <p:cBhvr>
                                        <p:cTn id="37" dur="500" fill="hold"/>
                                        <p:tgtEl>
                                          <p:spTgt spid="5"/>
                                        </p:tgtEl>
                                        <p:attrNameLst>
                                          <p:attrName>ppt_h</p:attrName>
                                        </p:attrNameLst>
                                      </p:cBhvr>
                                      <p:tavLst>
                                        <p:tav tm="0">
                                          <p:val>
                                            <p:strVal val="2/3*#ppt_h"/>
                                          </p:val>
                                        </p:tav>
                                        <p:tav tm="100000">
                                          <p:val>
                                            <p:strVal val="#ppt_h"/>
                                          </p:val>
                                        </p:tav>
                                      </p:tavLst>
                                    </p:anim>
                                  </p:childTnLst>
                                </p:cTn>
                              </p:par>
                            </p:childTnLst>
                          </p:cTn>
                        </p:par>
                        <p:par>
                          <p:cTn id="38" fill="hold" nodeType="afterGroup">
                            <p:stCondLst>
                              <p:cond delay="2000"/>
                            </p:stCondLst>
                            <p:childTnLst>
                              <p:par>
                                <p:cTn id="39" presetID="18" presetClass="entr" presetSubtype="6" fill="hold" nodeType="afterEffect">
                                  <p:stCondLst>
                                    <p:cond delay="0"/>
                                  </p:stCondLst>
                                  <p:childTnLst>
                                    <p:set>
                                      <p:cBhvr>
                                        <p:cTn id="40" dur="1" fill="hold">
                                          <p:stCondLst>
                                            <p:cond delay="0"/>
                                          </p:stCondLst>
                                        </p:cTn>
                                        <p:tgtEl>
                                          <p:spTgt spid="416791"/>
                                        </p:tgtEl>
                                        <p:attrNameLst>
                                          <p:attrName>style.visibility</p:attrName>
                                        </p:attrNameLst>
                                      </p:cBhvr>
                                      <p:to>
                                        <p:strVal val="visible"/>
                                      </p:to>
                                    </p:set>
                                    <p:animEffect transition="in" filter="strips(downRight)">
                                      <p:cBhvr>
                                        <p:cTn id="41" dur="500"/>
                                        <p:tgtEl>
                                          <p:spTgt spid="416791"/>
                                        </p:tgtEl>
                                      </p:cBhvr>
                                    </p:animEffect>
                                  </p:childTnLst>
                                </p:cTn>
                              </p:par>
                            </p:childTnLst>
                          </p:cTn>
                        </p:par>
                        <p:par>
                          <p:cTn id="42" fill="hold" nodeType="afterGroup">
                            <p:stCondLst>
                              <p:cond delay="2500"/>
                            </p:stCondLst>
                            <p:childTnLst>
                              <p:par>
                                <p:cTn id="43" presetID="23" presetClass="entr" presetSubtype="272" fill="hold" nodeType="after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strVal val="2/3*#ppt_w"/>
                                          </p:val>
                                        </p:tav>
                                        <p:tav tm="100000">
                                          <p:val>
                                            <p:strVal val="#ppt_w"/>
                                          </p:val>
                                        </p:tav>
                                      </p:tavLst>
                                    </p:anim>
                                    <p:anim calcmode="lin" valueType="num">
                                      <p:cBhvr>
                                        <p:cTn id="46" dur="500" fill="hold"/>
                                        <p:tgtEl>
                                          <p:spTgt spid="7"/>
                                        </p:tgtEl>
                                        <p:attrNameLst>
                                          <p:attrName>ppt_h</p:attrName>
                                        </p:attrNameLst>
                                      </p:cBhvr>
                                      <p:tavLst>
                                        <p:tav tm="0">
                                          <p:val>
                                            <p:strVal val="2/3*#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nodeType="clickEffect">
                                  <p:stCondLst>
                                    <p:cond delay="0"/>
                                  </p:stCondLst>
                                  <p:childTnLst>
                                    <p:set>
                                      <p:cBhvr>
                                        <p:cTn id="50" dur="1" fill="hold">
                                          <p:stCondLst>
                                            <p:cond delay="0"/>
                                          </p:stCondLst>
                                        </p:cTn>
                                        <p:tgtEl>
                                          <p:spTgt spid="416798"/>
                                        </p:tgtEl>
                                        <p:attrNameLst>
                                          <p:attrName>style.visibility</p:attrName>
                                        </p:attrNameLst>
                                      </p:cBhvr>
                                      <p:to>
                                        <p:strVal val="visible"/>
                                      </p:to>
                                    </p:set>
                                    <p:animEffect transition="in" filter="strips(downRight)">
                                      <p:cBhvr>
                                        <p:cTn id="51" dur="500"/>
                                        <p:tgtEl>
                                          <p:spTgt spid="416798"/>
                                        </p:tgtEl>
                                      </p:cBhvr>
                                    </p:animEffect>
                                  </p:childTnLst>
                                </p:cTn>
                              </p:par>
                            </p:childTnLst>
                          </p:cTn>
                        </p:par>
                        <p:par>
                          <p:cTn id="52" fill="hold" nodeType="afterGroup">
                            <p:stCondLst>
                              <p:cond delay="500"/>
                            </p:stCondLst>
                            <p:childTnLst>
                              <p:par>
                                <p:cTn id="53" presetID="23" presetClass="entr" presetSubtype="272"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strVal val="2/3*#ppt_w"/>
                                          </p:val>
                                        </p:tav>
                                        <p:tav tm="100000">
                                          <p:val>
                                            <p:strVal val="#ppt_w"/>
                                          </p:val>
                                        </p:tav>
                                      </p:tavLst>
                                    </p:anim>
                                    <p:anim calcmode="lin" valueType="num">
                                      <p:cBhvr>
                                        <p:cTn id="56" dur="500" fill="hold"/>
                                        <p:tgtEl>
                                          <p:spTgt spid="10"/>
                                        </p:tgtEl>
                                        <p:attrNameLst>
                                          <p:attrName>ppt_h</p:attrName>
                                        </p:attrNameLst>
                                      </p:cBhvr>
                                      <p:tavLst>
                                        <p:tav tm="0">
                                          <p:val>
                                            <p:strVal val="2/3*#ppt_h"/>
                                          </p:val>
                                        </p:tav>
                                        <p:tav tm="100000">
                                          <p:val>
                                            <p:strVal val="#ppt_h"/>
                                          </p:val>
                                        </p:tav>
                                      </p:tavLst>
                                    </p:anim>
                                  </p:childTnLst>
                                </p:cTn>
                              </p:par>
                            </p:childTnLst>
                          </p:cTn>
                        </p:par>
                        <p:par>
                          <p:cTn id="57" fill="hold" nodeType="afterGroup">
                            <p:stCondLst>
                              <p:cond delay="1000"/>
                            </p:stCondLst>
                            <p:childTnLst>
                              <p:par>
                                <p:cTn id="58" presetID="18" presetClass="entr" presetSubtype="6" fill="hold" nodeType="afterEffect">
                                  <p:stCondLst>
                                    <p:cond delay="0"/>
                                  </p:stCondLst>
                                  <p:childTnLst>
                                    <p:set>
                                      <p:cBhvr>
                                        <p:cTn id="59" dur="1" fill="hold">
                                          <p:stCondLst>
                                            <p:cond delay="0"/>
                                          </p:stCondLst>
                                        </p:cTn>
                                        <p:tgtEl>
                                          <p:spTgt spid="416792"/>
                                        </p:tgtEl>
                                        <p:attrNameLst>
                                          <p:attrName>style.visibility</p:attrName>
                                        </p:attrNameLst>
                                      </p:cBhvr>
                                      <p:to>
                                        <p:strVal val="visible"/>
                                      </p:to>
                                    </p:set>
                                    <p:animEffect transition="in" filter="strips(downRight)">
                                      <p:cBhvr>
                                        <p:cTn id="60" dur="500"/>
                                        <p:tgtEl>
                                          <p:spTgt spid="416792"/>
                                        </p:tgtEl>
                                      </p:cBhvr>
                                    </p:animEffect>
                                  </p:childTnLst>
                                </p:cTn>
                              </p:par>
                            </p:childTnLst>
                          </p:cTn>
                        </p:par>
                        <p:par>
                          <p:cTn id="61" fill="hold" nodeType="afterGroup">
                            <p:stCondLst>
                              <p:cond delay="1500"/>
                            </p:stCondLst>
                            <p:childTnLst>
                              <p:par>
                                <p:cTn id="62" presetID="18" presetClass="entr" presetSubtype="3" fill="hold" nodeType="afterEffect">
                                  <p:stCondLst>
                                    <p:cond delay="0"/>
                                  </p:stCondLst>
                                  <p:childTnLst>
                                    <p:set>
                                      <p:cBhvr>
                                        <p:cTn id="63" dur="1" fill="hold">
                                          <p:stCondLst>
                                            <p:cond delay="0"/>
                                          </p:stCondLst>
                                        </p:cTn>
                                        <p:tgtEl>
                                          <p:spTgt spid="416794"/>
                                        </p:tgtEl>
                                        <p:attrNameLst>
                                          <p:attrName>style.visibility</p:attrName>
                                        </p:attrNameLst>
                                      </p:cBhvr>
                                      <p:to>
                                        <p:strVal val="visible"/>
                                      </p:to>
                                    </p:set>
                                    <p:animEffect transition="in" filter="strips(upRight)">
                                      <p:cBhvr>
                                        <p:cTn id="64" dur="500"/>
                                        <p:tgtEl>
                                          <p:spTgt spid="41679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ntr" presetSubtype="272"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 calcmode="lin" valueType="num">
                                      <p:cBhvr>
                                        <p:cTn id="69" dur="500" fill="hold"/>
                                        <p:tgtEl>
                                          <p:spTgt spid="6"/>
                                        </p:tgtEl>
                                        <p:attrNameLst>
                                          <p:attrName>ppt_w</p:attrName>
                                        </p:attrNameLst>
                                      </p:cBhvr>
                                      <p:tavLst>
                                        <p:tav tm="0">
                                          <p:val>
                                            <p:strVal val="2/3*#ppt_w"/>
                                          </p:val>
                                        </p:tav>
                                        <p:tav tm="100000">
                                          <p:val>
                                            <p:strVal val="#ppt_w"/>
                                          </p:val>
                                        </p:tav>
                                      </p:tavLst>
                                    </p:anim>
                                    <p:anim calcmode="lin" valueType="num">
                                      <p:cBhvr>
                                        <p:cTn id="70" dur="500" fill="hold"/>
                                        <p:tgtEl>
                                          <p:spTgt spid="6"/>
                                        </p:tgtEl>
                                        <p:attrNameLst>
                                          <p:attrName>ppt_h</p:attrName>
                                        </p:attrNameLst>
                                      </p:cBhvr>
                                      <p:tavLst>
                                        <p:tav tm="0">
                                          <p:val>
                                            <p:strVal val="2/3*#ppt_h"/>
                                          </p:val>
                                        </p:tav>
                                        <p:tav tm="100000">
                                          <p:val>
                                            <p:strVal val="#ppt_h"/>
                                          </p:val>
                                        </p:tav>
                                      </p:tavLst>
                                    </p:anim>
                                  </p:childTnLst>
                                </p:cTn>
                              </p:par>
                            </p:childTnLst>
                          </p:cTn>
                        </p:par>
                        <p:par>
                          <p:cTn id="71" fill="hold" nodeType="afterGroup">
                            <p:stCondLst>
                              <p:cond delay="500"/>
                            </p:stCondLst>
                            <p:childTnLst>
                              <p:par>
                                <p:cTn id="72" presetID="18" presetClass="entr" presetSubtype="3" fill="hold" nodeType="afterEffect">
                                  <p:stCondLst>
                                    <p:cond delay="0"/>
                                  </p:stCondLst>
                                  <p:childTnLst>
                                    <p:set>
                                      <p:cBhvr>
                                        <p:cTn id="73" dur="1" fill="hold">
                                          <p:stCondLst>
                                            <p:cond delay="0"/>
                                          </p:stCondLst>
                                        </p:cTn>
                                        <p:tgtEl>
                                          <p:spTgt spid="416793"/>
                                        </p:tgtEl>
                                        <p:attrNameLst>
                                          <p:attrName>style.visibility</p:attrName>
                                        </p:attrNameLst>
                                      </p:cBhvr>
                                      <p:to>
                                        <p:strVal val="visible"/>
                                      </p:to>
                                    </p:set>
                                    <p:animEffect transition="in" filter="strips(upRight)">
                                      <p:cBhvr>
                                        <p:cTn id="74" dur="500"/>
                                        <p:tgtEl>
                                          <p:spTgt spid="41679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272" fill="hold" nodeType="click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p:cTn id="79" dur="500" fill="hold"/>
                                        <p:tgtEl>
                                          <p:spTgt spid="8"/>
                                        </p:tgtEl>
                                        <p:attrNameLst>
                                          <p:attrName>ppt_w</p:attrName>
                                        </p:attrNameLst>
                                      </p:cBhvr>
                                      <p:tavLst>
                                        <p:tav tm="0">
                                          <p:val>
                                            <p:strVal val="2/3*#ppt_w"/>
                                          </p:val>
                                        </p:tav>
                                        <p:tav tm="100000">
                                          <p:val>
                                            <p:strVal val="#ppt_w"/>
                                          </p:val>
                                        </p:tav>
                                      </p:tavLst>
                                    </p:anim>
                                    <p:anim calcmode="lin" valueType="num">
                                      <p:cBhvr>
                                        <p:cTn id="80" dur="500" fill="hold"/>
                                        <p:tgtEl>
                                          <p:spTgt spid="8"/>
                                        </p:tgtEl>
                                        <p:attrNameLst>
                                          <p:attrName>ppt_h</p:attrName>
                                        </p:attrNameLst>
                                      </p:cBhvr>
                                      <p:tavLst>
                                        <p:tav tm="0">
                                          <p:val>
                                            <p:strVal val="2/3*#ppt_h"/>
                                          </p:val>
                                        </p:tav>
                                        <p:tav tm="100000">
                                          <p:val>
                                            <p:strVal val="#ppt_h"/>
                                          </p:val>
                                        </p:tav>
                                      </p:tavLst>
                                    </p:anim>
                                  </p:childTnLst>
                                </p:cTn>
                              </p:par>
                            </p:childTnLst>
                          </p:cTn>
                        </p:par>
                        <p:par>
                          <p:cTn id="81" fill="hold" nodeType="afterGroup">
                            <p:stCondLst>
                              <p:cond delay="500"/>
                            </p:stCondLst>
                            <p:childTnLst>
                              <p:par>
                                <p:cTn id="82" presetID="22" presetClass="entr" presetSubtype="1" fill="hold" grpId="0" nodeType="afterEffect">
                                  <p:stCondLst>
                                    <p:cond delay="0"/>
                                  </p:stCondLst>
                                  <p:childTnLst>
                                    <p:set>
                                      <p:cBhvr>
                                        <p:cTn id="83" dur="1" fill="hold">
                                          <p:stCondLst>
                                            <p:cond delay="0"/>
                                          </p:stCondLst>
                                        </p:cTn>
                                        <p:tgtEl>
                                          <p:spTgt spid="416799"/>
                                        </p:tgtEl>
                                        <p:attrNameLst>
                                          <p:attrName>style.visibility</p:attrName>
                                        </p:attrNameLst>
                                      </p:cBhvr>
                                      <p:to>
                                        <p:strVal val="visible"/>
                                      </p:to>
                                    </p:set>
                                    <p:animEffect transition="in" filter="wipe(up)">
                                      <p:cBhvr>
                                        <p:cTn id="84" dur="500"/>
                                        <p:tgtEl>
                                          <p:spTgt spid="41679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3" presetClass="entr" presetSubtype="272" fill="hold" nodeType="click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500" fill="hold"/>
                                        <p:tgtEl>
                                          <p:spTgt spid="9"/>
                                        </p:tgtEl>
                                        <p:attrNameLst>
                                          <p:attrName>ppt_w</p:attrName>
                                        </p:attrNameLst>
                                      </p:cBhvr>
                                      <p:tavLst>
                                        <p:tav tm="0">
                                          <p:val>
                                            <p:strVal val="2/3*#ppt_w"/>
                                          </p:val>
                                        </p:tav>
                                        <p:tav tm="100000">
                                          <p:val>
                                            <p:strVal val="#ppt_w"/>
                                          </p:val>
                                        </p:tav>
                                      </p:tavLst>
                                    </p:anim>
                                    <p:anim calcmode="lin" valueType="num">
                                      <p:cBhvr>
                                        <p:cTn id="90" dur="500" fill="hold"/>
                                        <p:tgtEl>
                                          <p:spTgt spid="9"/>
                                        </p:tgtEl>
                                        <p:attrNameLst>
                                          <p:attrName>ppt_h</p:attrName>
                                        </p:attrNameLst>
                                      </p:cBhvr>
                                      <p:tavLst>
                                        <p:tav tm="0">
                                          <p:val>
                                            <p:strVal val="2/3*#ppt_h"/>
                                          </p:val>
                                        </p:tav>
                                        <p:tav tm="100000">
                                          <p:val>
                                            <p:strVal val="#ppt_h"/>
                                          </p:val>
                                        </p:tav>
                                      </p:tavLst>
                                    </p:anim>
                                  </p:childTnLst>
                                </p:cTn>
                              </p:par>
                            </p:childTnLst>
                          </p:cTn>
                        </p:par>
                        <p:par>
                          <p:cTn id="91" fill="hold" nodeType="afterGroup">
                            <p:stCondLst>
                              <p:cond delay="500"/>
                            </p:stCondLst>
                            <p:childTnLst>
                              <p:par>
                                <p:cTn id="92" presetID="22" presetClass="entr" presetSubtype="4" fill="hold" grpId="0" nodeType="afterEffect">
                                  <p:stCondLst>
                                    <p:cond delay="0"/>
                                  </p:stCondLst>
                                  <p:childTnLst>
                                    <p:set>
                                      <p:cBhvr>
                                        <p:cTn id="93" dur="1" fill="hold">
                                          <p:stCondLst>
                                            <p:cond delay="0"/>
                                          </p:stCondLst>
                                        </p:cTn>
                                        <p:tgtEl>
                                          <p:spTgt spid="416795"/>
                                        </p:tgtEl>
                                        <p:attrNameLst>
                                          <p:attrName>style.visibility</p:attrName>
                                        </p:attrNameLst>
                                      </p:cBhvr>
                                      <p:to>
                                        <p:strVal val="visible"/>
                                      </p:to>
                                    </p:set>
                                    <p:animEffect transition="in" filter="wipe(down)">
                                      <p:cBhvr>
                                        <p:cTn id="94" dur="500"/>
                                        <p:tgtEl>
                                          <p:spTgt spid="416795"/>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8" fill="hold" nodeType="clickEffect">
                                  <p:stCondLst>
                                    <p:cond delay="0"/>
                                  </p:stCondLst>
                                  <p:childTnLst>
                                    <p:set>
                                      <p:cBhvr>
                                        <p:cTn id="98" dur="1" fill="hold">
                                          <p:stCondLst>
                                            <p:cond delay="0"/>
                                          </p:stCondLst>
                                        </p:cTn>
                                        <p:tgtEl>
                                          <p:spTgt spid="416796"/>
                                        </p:tgtEl>
                                        <p:attrNameLst>
                                          <p:attrName>style.visibility</p:attrName>
                                        </p:attrNameLst>
                                      </p:cBhvr>
                                      <p:to>
                                        <p:strVal val="visible"/>
                                      </p:to>
                                    </p:set>
                                    <p:animEffect transition="in" filter="wipe(left)">
                                      <p:cBhvr>
                                        <p:cTn id="99" dur="500"/>
                                        <p:tgtEl>
                                          <p:spTgt spid="416796"/>
                                        </p:tgtEl>
                                      </p:cBhvr>
                                    </p:animEffect>
                                  </p:childTnLst>
                                </p:cTn>
                              </p:par>
                            </p:childTnLst>
                          </p:cTn>
                        </p:par>
                        <p:par>
                          <p:cTn id="100" fill="hold" nodeType="afterGroup">
                            <p:stCondLst>
                              <p:cond delay="500"/>
                            </p:stCondLst>
                            <p:childTnLst>
                              <p:par>
                                <p:cTn id="101" presetID="23" presetClass="entr" presetSubtype="272" fill="hold" nodeType="afterEffect">
                                  <p:stCondLst>
                                    <p:cond delay="0"/>
                                  </p:stCondLst>
                                  <p:childTnLst>
                                    <p:set>
                                      <p:cBhvr>
                                        <p:cTn id="102" dur="1" fill="hold">
                                          <p:stCondLst>
                                            <p:cond delay="0"/>
                                          </p:stCondLst>
                                        </p:cTn>
                                        <p:tgtEl>
                                          <p:spTgt spid="11"/>
                                        </p:tgtEl>
                                        <p:attrNameLst>
                                          <p:attrName>style.visibility</p:attrName>
                                        </p:attrNameLst>
                                      </p:cBhvr>
                                      <p:to>
                                        <p:strVal val="visible"/>
                                      </p:to>
                                    </p:set>
                                    <p:anim calcmode="lin" valueType="num">
                                      <p:cBhvr>
                                        <p:cTn id="103" dur="500" fill="hold"/>
                                        <p:tgtEl>
                                          <p:spTgt spid="11"/>
                                        </p:tgtEl>
                                        <p:attrNameLst>
                                          <p:attrName>ppt_w</p:attrName>
                                        </p:attrNameLst>
                                      </p:cBhvr>
                                      <p:tavLst>
                                        <p:tav tm="0">
                                          <p:val>
                                            <p:strVal val="2/3*#ppt_w"/>
                                          </p:val>
                                        </p:tav>
                                        <p:tav tm="100000">
                                          <p:val>
                                            <p:strVal val="#ppt_w"/>
                                          </p:val>
                                        </p:tav>
                                      </p:tavLst>
                                    </p:anim>
                                    <p:anim calcmode="lin" valueType="num">
                                      <p:cBhvr>
                                        <p:cTn id="104" dur="500" fill="hold"/>
                                        <p:tgtEl>
                                          <p:spTgt spid="11"/>
                                        </p:tgtEl>
                                        <p:attrNameLst>
                                          <p:attrName>ppt_h</p:attrName>
                                        </p:attrNameLst>
                                      </p:cBhvr>
                                      <p:tavLst>
                                        <p:tav tm="0">
                                          <p:val>
                                            <p:strVal val="2/3*#ppt_h"/>
                                          </p:val>
                                        </p:tav>
                                        <p:tav tm="100000">
                                          <p:val>
                                            <p:strVal val="#ppt_h"/>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nodeType="clickEffect">
                                  <p:stCondLst>
                                    <p:cond delay="0"/>
                                  </p:stCondLst>
                                  <p:childTnLst>
                                    <p:set>
                                      <p:cBhvr>
                                        <p:cTn id="108" dur="1" fill="hold">
                                          <p:stCondLst>
                                            <p:cond delay="0"/>
                                          </p:stCondLst>
                                        </p:cTn>
                                        <p:tgtEl>
                                          <p:spTgt spid="416797"/>
                                        </p:tgtEl>
                                        <p:attrNameLst>
                                          <p:attrName>style.visibility</p:attrName>
                                        </p:attrNameLst>
                                      </p:cBhvr>
                                      <p:to>
                                        <p:strVal val="visible"/>
                                      </p:to>
                                    </p:set>
                                    <p:animEffect transition="in" filter="wipe(left)">
                                      <p:cBhvr>
                                        <p:cTn id="109" dur="500"/>
                                        <p:tgtEl>
                                          <p:spTgt spid="416797"/>
                                        </p:tgtEl>
                                      </p:cBhvr>
                                    </p:animEffect>
                                  </p:childTnLst>
                                </p:cTn>
                              </p:par>
                            </p:childTnLst>
                          </p:cTn>
                        </p:par>
                        <p:par>
                          <p:cTn id="110" fill="hold" nodeType="afterGroup">
                            <p:stCondLst>
                              <p:cond delay="500"/>
                            </p:stCondLst>
                            <p:childTnLst>
                              <p:par>
                                <p:cTn id="111" presetID="23" presetClass="entr" presetSubtype="272" fill="hold" nodeType="afterEffect">
                                  <p:stCondLst>
                                    <p:cond delay="0"/>
                                  </p:stCondLst>
                                  <p:childTnLst>
                                    <p:set>
                                      <p:cBhvr>
                                        <p:cTn id="112" dur="1" fill="hold">
                                          <p:stCondLst>
                                            <p:cond delay="0"/>
                                          </p:stCondLst>
                                        </p:cTn>
                                        <p:tgtEl>
                                          <p:spTgt spid="12"/>
                                        </p:tgtEl>
                                        <p:attrNameLst>
                                          <p:attrName>style.visibility</p:attrName>
                                        </p:attrNameLst>
                                      </p:cBhvr>
                                      <p:to>
                                        <p:strVal val="visible"/>
                                      </p:to>
                                    </p:set>
                                    <p:anim calcmode="lin" valueType="num">
                                      <p:cBhvr>
                                        <p:cTn id="113" dur="500" fill="hold"/>
                                        <p:tgtEl>
                                          <p:spTgt spid="12"/>
                                        </p:tgtEl>
                                        <p:attrNameLst>
                                          <p:attrName>ppt_w</p:attrName>
                                        </p:attrNameLst>
                                      </p:cBhvr>
                                      <p:tavLst>
                                        <p:tav tm="0">
                                          <p:val>
                                            <p:strVal val="2/3*#ppt_w"/>
                                          </p:val>
                                        </p:tav>
                                        <p:tav tm="100000">
                                          <p:val>
                                            <p:strVal val="#ppt_w"/>
                                          </p:val>
                                        </p:tav>
                                      </p:tavLst>
                                    </p:anim>
                                    <p:anim calcmode="lin" valueType="num">
                                      <p:cBhvr>
                                        <p:cTn id="114" dur="500" fill="hold"/>
                                        <p:tgtEl>
                                          <p:spTgt spid="12"/>
                                        </p:tgtEl>
                                        <p:attrNameLst>
                                          <p:attrName>ppt_h</p:attrName>
                                        </p:attrNameLst>
                                      </p:cBhvr>
                                      <p:tavLst>
                                        <p:tav tm="0">
                                          <p:val>
                                            <p:strVal val="2/3*#ppt_h"/>
                                          </p:val>
                                        </p:tav>
                                        <p:tav tm="100000">
                                          <p:val>
                                            <p:strVal val="#ppt_h"/>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416801"/>
                                        </p:tgtEl>
                                        <p:attrNameLst>
                                          <p:attrName>style.visibility</p:attrName>
                                        </p:attrNameLst>
                                      </p:cBhvr>
                                      <p:to>
                                        <p:strVal val="visible"/>
                                      </p:to>
                                    </p:set>
                                    <p:animEffect transition="in" filter="wipe(down)">
                                      <p:cBhvr>
                                        <p:cTn id="119" dur="500"/>
                                        <p:tgtEl>
                                          <p:spTgt spid="416801"/>
                                        </p:tgtEl>
                                      </p:cBhvr>
                                    </p:animEffect>
                                  </p:childTnLst>
                                </p:cTn>
                              </p:par>
                            </p:childTnLst>
                          </p:cTn>
                        </p:par>
                        <p:par>
                          <p:cTn id="120" fill="hold" nodeType="afterGroup">
                            <p:stCondLst>
                              <p:cond delay="500"/>
                            </p:stCondLst>
                            <p:childTnLst>
                              <p:par>
                                <p:cTn id="121" presetID="18" presetClass="entr" presetSubtype="12" fill="hold" nodeType="afterEffect">
                                  <p:stCondLst>
                                    <p:cond delay="0"/>
                                  </p:stCondLst>
                                  <p:childTnLst>
                                    <p:set>
                                      <p:cBhvr>
                                        <p:cTn id="122" dur="1" fill="hold">
                                          <p:stCondLst>
                                            <p:cond delay="0"/>
                                          </p:stCondLst>
                                        </p:cTn>
                                        <p:tgtEl>
                                          <p:spTgt spid="13"/>
                                        </p:tgtEl>
                                        <p:attrNameLst>
                                          <p:attrName>style.visibility</p:attrName>
                                        </p:attrNameLst>
                                      </p:cBhvr>
                                      <p:to>
                                        <p:strVal val="visible"/>
                                      </p:to>
                                    </p:set>
                                    <p:animEffect transition="in" filter="strips(downLeft)">
                                      <p:cBhvr>
                                        <p:cTn id="1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95" grpId="0" animBg="1"/>
      <p:bldP spid="416799" grpId="0" animBg="1"/>
      <p:bldP spid="41680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3"/>
          <p:cNvSpPr>
            <a:spLocks noGrp="1"/>
          </p:cNvSpPr>
          <p:nvPr>
            <p:ph type="title"/>
          </p:nvPr>
        </p:nvSpPr>
        <p:spPr>
          <a:xfrm>
            <a:off x="457200" y="228600"/>
            <a:ext cx="8229600" cy="1066800"/>
          </a:xfrm>
        </p:spPr>
        <p:txBody>
          <a:bodyPr>
            <a:normAutofit fontScale="90000"/>
          </a:bodyPr>
          <a:lstStyle/>
          <a:p>
            <a:pPr algn="ctr"/>
            <a:r>
              <a:rPr lang="en-US" dirty="0" smtClean="0">
                <a:solidFill>
                  <a:srgbClr val="FFFF00"/>
                </a:solidFill>
              </a:rPr>
              <a:t/>
            </a:r>
            <a:br>
              <a:rPr lang="en-US" dirty="0" smtClean="0">
                <a:solidFill>
                  <a:srgbClr val="FFFF00"/>
                </a:solidFill>
              </a:rPr>
            </a:br>
            <a:r>
              <a:rPr lang="en-US" dirty="0" smtClean="0">
                <a:solidFill>
                  <a:srgbClr val="FFFF00"/>
                </a:solidFill>
              </a:rPr>
              <a:t>Some of the important features and advantages of MBO are:</a:t>
            </a:r>
            <a:br>
              <a:rPr lang="en-US" dirty="0" smtClean="0">
                <a:solidFill>
                  <a:srgbClr val="FFFF00"/>
                </a:solidFill>
              </a:rPr>
            </a:br>
            <a:endParaRPr lang="en-US" dirty="0" smtClean="0">
              <a:solidFill>
                <a:srgbClr val="FFFF00"/>
              </a:solidFill>
            </a:endParaRPr>
          </a:p>
        </p:txBody>
      </p:sp>
      <p:sp>
        <p:nvSpPr>
          <p:cNvPr id="51203" name="Content Placeholder 4"/>
          <p:cNvSpPr>
            <a:spLocks noGrp="1"/>
          </p:cNvSpPr>
          <p:nvPr>
            <p:ph idx="1"/>
          </p:nvPr>
        </p:nvSpPr>
        <p:spPr>
          <a:xfrm>
            <a:off x="762000" y="1447800"/>
            <a:ext cx="7924800" cy="5181600"/>
          </a:xfrm>
        </p:spPr>
        <p:txBody>
          <a:bodyPr/>
          <a:lstStyle/>
          <a:p>
            <a:r>
              <a:rPr lang="en-US" sz="2200" b="1" dirty="0" smtClean="0"/>
              <a:t>Motivation</a:t>
            </a:r>
            <a:r>
              <a:rPr lang="en-US" sz="2200" dirty="0" smtClean="0"/>
              <a:t> – Involving employees in the whole process of goal setting and increasing employee empowerment increases employee job satisfaction and commitment. </a:t>
            </a:r>
          </a:p>
          <a:p>
            <a:r>
              <a:rPr lang="en-US" sz="2200" b="1" dirty="0" smtClean="0"/>
              <a:t>Better communication and Coordination – </a:t>
            </a:r>
            <a:r>
              <a:rPr lang="en-US" sz="2200" dirty="0" smtClean="0"/>
              <a:t>Frequent reviews and interactions between superiors and subordinates helps to maintain harmonious relationships within the enterprise and also solve many problems faced during the period. </a:t>
            </a:r>
          </a:p>
          <a:p>
            <a:r>
              <a:rPr lang="en-US" sz="2200" b="1" dirty="0" smtClean="0"/>
              <a:t>Clarity of goals </a:t>
            </a:r>
          </a:p>
          <a:p>
            <a:r>
              <a:rPr lang="en-US" sz="2200" dirty="0" smtClean="0"/>
              <a:t>Subordinates have a higher commitment to objectives that they set themselves than those imposed on them by their managers. </a:t>
            </a:r>
          </a:p>
          <a:p>
            <a:r>
              <a:rPr lang="en-US" sz="2200" dirty="0" smtClean="0"/>
              <a:t>Managers can ensure that objectives of the subordinates are linked to the organization 's objectives. </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304800" y="228600"/>
            <a:ext cx="8382000" cy="1066800"/>
          </a:xfrm>
        </p:spPr>
        <p:txBody>
          <a:bodyPr/>
          <a:lstStyle/>
          <a:p>
            <a:pPr algn="ctr" eaLnBrk="1" hangingPunct="1"/>
            <a:r>
              <a:rPr lang="en-US" b="1" dirty="0" smtClean="0">
                <a:solidFill>
                  <a:srgbClr val="FFFF00"/>
                </a:solidFill>
              </a:rPr>
              <a:t>Planning</a:t>
            </a:r>
          </a:p>
        </p:txBody>
      </p:sp>
      <p:sp>
        <p:nvSpPr>
          <p:cNvPr id="8196" name="Rectangle 3"/>
          <p:cNvSpPr>
            <a:spLocks noGrp="1" noChangeArrowheads="1"/>
          </p:cNvSpPr>
          <p:nvPr>
            <p:ph idx="1"/>
          </p:nvPr>
        </p:nvSpPr>
        <p:spPr>
          <a:xfrm>
            <a:off x="685800" y="1524000"/>
            <a:ext cx="8001000" cy="5050536"/>
          </a:xfrm>
        </p:spPr>
        <p:txBody>
          <a:bodyPr/>
          <a:lstStyle/>
          <a:p>
            <a:pPr algn="just" eaLnBrk="1" hangingPunct="1"/>
            <a:r>
              <a:rPr lang="en-US" sz="2800" dirty="0" smtClean="0"/>
              <a:t>Planning is deciding in advance what to do, how to do it, when to do it and who is to do it. </a:t>
            </a:r>
          </a:p>
          <a:p>
            <a:pPr algn="just" eaLnBrk="1" hangingPunct="1"/>
            <a:endParaRPr lang="en-US" sz="2800" dirty="0" smtClean="0"/>
          </a:p>
          <a:p>
            <a:pPr algn="just" eaLnBrk="1" hangingPunct="1"/>
            <a:r>
              <a:rPr lang="en-US" sz="2800" dirty="0" smtClean="0"/>
              <a:t>More formally, planning includes all the activities that lead to the definition of objectives and to the determination of appropriate courses of action to achieve those objectives</a:t>
            </a:r>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solidFill>
                  <a:srgbClr val="FFFF00"/>
                </a:solidFill>
              </a:rPr>
              <a:t>REFERENCES</a:t>
            </a:r>
            <a:endParaRPr lang="en-US" dirty="0">
              <a:solidFill>
                <a:srgbClr val="FFFF00"/>
              </a:solidFill>
            </a:endParaRPr>
          </a:p>
        </p:txBody>
      </p:sp>
      <p:sp>
        <p:nvSpPr>
          <p:cNvPr id="3" name="Content Placeholder 2"/>
          <p:cNvSpPr>
            <a:spLocks noGrp="1"/>
          </p:cNvSpPr>
          <p:nvPr>
            <p:ph idx="1"/>
          </p:nvPr>
        </p:nvSpPr>
        <p:spPr>
          <a:xfrm>
            <a:off x="685800" y="1524000"/>
            <a:ext cx="8001000" cy="5050536"/>
          </a:xfrm>
        </p:spPr>
        <p:txBody>
          <a:bodyPr/>
          <a:lstStyle/>
          <a:p>
            <a:r>
              <a:rPr lang="en-US" dirty="0" smtClean="0"/>
              <a:t>Gareth R. Jones. Contemporary Management, Tata McGraw hill publication.</a:t>
            </a:r>
          </a:p>
          <a:p>
            <a:r>
              <a:rPr lang="en-US" dirty="0" smtClean="0"/>
              <a:t>VSP </a:t>
            </a:r>
            <a:r>
              <a:rPr lang="en-US" dirty="0" err="1" smtClean="0"/>
              <a:t>Rao</a:t>
            </a:r>
            <a:r>
              <a:rPr lang="en-US" dirty="0" smtClean="0"/>
              <a:t>. Management, Excel Publication.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772400" cy="4974336"/>
          </a:xfrm>
        </p:spPr>
        <p:txBody>
          <a:bodyPr>
            <a:normAutofit/>
          </a:bodyPr>
          <a:lstStyle/>
          <a:p>
            <a:pPr marL="681228" indent="-571500" algn="just">
              <a:lnSpc>
                <a:spcPct val="110000"/>
              </a:lnSpc>
              <a:spcBef>
                <a:spcPts val="600"/>
              </a:spcBef>
              <a:buClr>
                <a:schemeClr val="tx1"/>
              </a:buClr>
              <a:buFont typeface="+mj-lt"/>
              <a:buAutoNum type="romanLcPeriod"/>
            </a:pPr>
            <a:r>
              <a:rPr lang="en-US" sz="2600" dirty="0" smtClean="0">
                <a:latin typeface="Times New Roman" pitchFamily="18" charset="0"/>
                <a:cs typeface="Times New Roman" pitchFamily="18" charset="0"/>
              </a:rPr>
              <a:t>Planning is a predetermined course of action. This term is defined in two ways:</a:t>
            </a:r>
          </a:p>
          <a:p>
            <a:pPr marL="681228" indent="-571500" algn="just">
              <a:lnSpc>
                <a:spcPct val="110000"/>
              </a:lnSpc>
              <a:spcBef>
                <a:spcPts val="600"/>
              </a:spcBef>
              <a:buClr>
                <a:schemeClr val="tx1"/>
              </a:buClr>
              <a:buFont typeface="+mj-lt"/>
              <a:buAutoNum type="romanLcPeriod"/>
            </a:pPr>
            <a:r>
              <a:rPr lang="en-US" sz="2600" b="1" dirty="0" smtClean="0">
                <a:latin typeface="Times New Roman" pitchFamily="18" charset="0"/>
                <a:cs typeface="Times New Roman" pitchFamily="18" charset="0"/>
              </a:rPr>
              <a:t>Based on Futurity: </a:t>
            </a:r>
            <a:r>
              <a:rPr lang="en-US" sz="2600" dirty="0" smtClean="0">
                <a:latin typeface="Times New Roman" pitchFamily="18" charset="0"/>
                <a:cs typeface="Times New Roman" pitchFamily="18" charset="0"/>
              </a:rPr>
              <a:t>Planning is informed anticipation of future where deciding in advance what is to be done in future. </a:t>
            </a:r>
          </a:p>
          <a:p>
            <a:pPr marL="681228" indent="-571500" algn="just">
              <a:lnSpc>
                <a:spcPct val="110000"/>
              </a:lnSpc>
              <a:spcBef>
                <a:spcPts val="600"/>
              </a:spcBef>
              <a:buClr>
                <a:schemeClr val="tx1"/>
              </a:buClr>
              <a:buFont typeface="+mj-lt"/>
              <a:buAutoNum type="romanLcPeriod"/>
            </a:pPr>
            <a:r>
              <a:rPr lang="en-US" sz="2600" b="1" dirty="0" smtClean="0">
                <a:latin typeface="Times New Roman" pitchFamily="18" charset="0"/>
                <a:cs typeface="Times New Roman" pitchFamily="18" charset="0"/>
              </a:rPr>
              <a:t>As a thinking function: </a:t>
            </a:r>
            <a:r>
              <a:rPr lang="en-US" sz="2600" dirty="0" smtClean="0">
                <a:latin typeface="Times New Roman" pitchFamily="18" charset="0"/>
                <a:cs typeface="Times New Roman" pitchFamily="18" charset="0"/>
              </a:rPr>
              <a:t>Planning is a thinking process, an organized foresight, a vision based on facts and experiences that are required for intelligent action. </a:t>
            </a:r>
          </a:p>
        </p:txBody>
      </p:sp>
      <p:sp>
        <p:nvSpPr>
          <p:cNvPr id="5" name="Rectangle 2"/>
          <p:cNvSpPr>
            <a:spLocks noGrp="1" noChangeArrowheads="1"/>
          </p:cNvSpPr>
          <p:nvPr>
            <p:ph type="title"/>
          </p:nvPr>
        </p:nvSpPr>
        <p:spPr>
          <a:xfrm>
            <a:off x="685800" y="228600"/>
            <a:ext cx="8001000" cy="1066800"/>
          </a:xfrm>
        </p:spPr>
        <p:txBody>
          <a:bodyPr/>
          <a:lstStyle/>
          <a:p>
            <a:pPr algn="ctr" eaLnBrk="1" hangingPunct="1"/>
            <a:r>
              <a:rPr lang="en-US" b="1" dirty="0" smtClean="0">
                <a:solidFill>
                  <a:srgbClr val="FFFF00"/>
                </a:solidFill>
              </a:rPr>
              <a:t>Planning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pPr algn="ctr"/>
            <a:r>
              <a:rPr lang="en-US" b="1" dirty="0" smtClean="0">
                <a:solidFill>
                  <a:srgbClr val="FFFF00"/>
                </a:solidFill>
              </a:rPr>
              <a:t>Features of Planning</a:t>
            </a:r>
            <a:endParaRPr lang="en-US" b="1" dirty="0">
              <a:solidFill>
                <a:srgbClr val="FFFF00"/>
              </a:solidFill>
            </a:endParaRPr>
          </a:p>
        </p:txBody>
      </p:sp>
      <p:sp>
        <p:nvSpPr>
          <p:cNvPr id="3" name="Content Placeholder 2"/>
          <p:cNvSpPr>
            <a:spLocks noGrp="1"/>
          </p:cNvSpPr>
          <p:nvPr>
            <p:ph idx="1"/>
          </p:nvPr>
        </p:nvSpPr>
        <p:spPr>
          <a:xfrm>
            <a:off x="685800" y="1447800"/>
            <a:ext cx="8229600" cy="5410200"/>
          </a:xfrm>
        </p:spPr>
        <p:txBody>
          <a:bodyPr>
            <a:noAutofit/>
          </a:bodyPr>
          <a:lstStyle/>
          <a:p>
            <a:r>
              <a:rPr lang="en-US" sz="2600" dirty="0" smtClean="0">
                <a:latin typeface="Times New Roman" pitchFamily="18" charset="0"/>
                <a:cs typeface="Times New Roman" pitchFamily="18" charset="0"/>
              </a:rPr>
              <a:t>Planning has number of characteristics.</a:t>
            </a:r>
          </a:p>
          <a:p>
            <a:pPr marL="681228" indent="-571500" algn="just">
              <a:lnSpc>
                <a:spcPct val="110000"/>
              </a:lnSpc>
              <a:buClrTx/>
              <a:buFont typeface="+mj-lt"/>
              <a:buAutoNum type="romanLcPeriod"/>
            </a:pPr>
            <a:r>
              <a:rPr lang="en-US" sz="2600" b="1" dirty="0" smtClean="0">
                <a:latin typeface="Times New Roman" pitchFamily="18" charset="0"/>
                <a:cs typeface="Times New Roman" pitchFamily="18" charset="0"/>
              </a:rPr>
              <a:t>Planning is Goal-oriented: </a:t>
            </a:r>
            <a:r>
              <a:rPr lang="en-US" sz="2600" dirty="0" smtClean="0">
                <a:latin typeface="Times New Roman" pitchFamily="18" charset="0"/>
                <a:cs typeface="Times New Roman" pitchFamily="18" charset="0"/>
              </a:rPr>
              <a:t>Planning has no meaning unless it contributes in some positive manner to the achievement of predetermined goals. </a:t>
            </a:r>
          </a:p>
          <a:p>
            <a:pPr marL="681228" indent="-571500" algn="just">
              <a:lnSpc>
                <a:spcPct val="110000"/>
              </a:lnSpc>
              <a:buClr>
                <a:schemeClr val="tx1"/>
              </a:buClr>
              <a:buFont typeface="+mj-lt"/>
              <a:buAutoNum type="romanLcPeriod"/>
            </a:pPr>
            <a:r>
              <a:rPr lang="en-US" sz="2600" b="1" dirty="0" smtClean="0">
                <a:latin typeface="Times New Roman" pitchFamily="18" charset="0"/>
                <a:cs typeface="Times New Roman" pitchFamily="18" charset="0"/>
              </a:rPr>
              <a:t>Planning is a primary function: </a:t>
            </a:r>
            <a:r>
              <a:rPr lang="en-US" sz="2600" dirty="0" smtClean="0">
                <a:latin typeface="Times New Roman" pitchFamily="18" charset="0"/>
                <a:cs typeface="Times New Roman" pitchFamily="18" charset="0"/>
              </a:rPr>
              <a:t>Without planning there is nothing to organize, no one to motivate and no need to control. </a:t>
            </a:r>
          </a:p>
          <a:p>
            <a:pPr marL="681228" indent="-571500" algn="just">
              <a:buClr>
                <a:schemeClr val="tx1"/>
              </a:buClr>
              <a:buFont typeface="+mj-lt"/>
              <a:buAutoNum type="romanLcPeriod"/>
            </a:pPr>
            <a:r>
              <a:rPr lang="en-US" sz="2600" b="1" dirty="0" smtClean="0">
                <a:latin typeface="Times New Roman" pitchFamily="18" charset="0"/>
                <a:cs typeface="Times New Roman" pitchFamily="18" charset="0"/>
              </a:rPr>
              <a:t>Planning is all pervasive: </a:t>
            </a:r>
            <a:r>
              <a:rPr lang="en-US" sz="2600" dirty="0" smtClean="0">
                <a:latin typeface="Times New Roman" pitchFamily="18" charset="0"/>
                <a:cs typeface="Times New Roman" pitchFamily="18" charset="0"/>
              </a:rPr>
              <a:t>Planning is a function of all managers and all functions. </a:t>
            </a:r>
          </a:p>
          <a:p>
            <a:pPr marL="681228" indent="-571500" algn="just">
              <a:buClr>
                <a:schemeClr val="tx1"/>
              </a:buClr>
              <a:buFont typeface="+mj-lt"/>
              <a:buAutoNum type="romanLcPeriod"/>
            </a:pPr>
            <a:r>
              <a:rPr lang="en-US" sz="2600" b="1" dirty="0" smtClean="0">
                <a:latin typeface="Times New Roman" pitchFamily="18" charset="0"/>
                <a:cs typeface="Times New Roman" pitchFamily="18" charset="0"/>
              </a:rPr>
              <a:t>Planning is a mental exercise: </a:t>
            </a:r>
            <a:r>
              <a:rPr lang="en-US" sz="2600" dirty="0" smtClean="0">
                <a:latin typeface="Times New Roman" pitchFamily="18" charset="0"/>
                <a:cs typeface="Times New Roman" pitchFamily="18" charset="0"/>
              </a:rPr>
              <a:t>Planning is a mental process involving foresight and sound judgment in a logical and systematic manner.  </a:t>
            </a:r>
          </a:p>
          <a:p>
            <a:pPr marL="681228" indent="-571500">
              <a:buClr>
                <a:schemeClr val="tx1"/>
              </a:buClr>
              <a:buNone/>
            </a:pPr>
            <a:r>
              <a:rPr lang="en-US" sz="2600" dirty="0" smtClean="0">
                <a:latin typeface="Times New Roman" pitchFamily="18" charset="0"/>
                <a:cs typeface="Times New Roman" pitchFamily="18" charset="0"/>
              </a:rPr>
              <a:t> </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848600" cy="5126736"/>
          </a:xfrm>
        </p:spPr>
        <p:txBody>
          <a:bodyPr>
            <a:normAutofit/>
          </a:bodyPr>
          <a:lstStyle/>
          <a:p>
            <a:pPr marL="681228" indent="-571500">
              <a:buClrTx/>
              <a:buFont typeface="+mj-lt"/>
              <a:buAutoNum type="romanLcPeriod" startAt="5"/>
            </a:pPr>
            <a:r>
              <a:rPr lang="en-US" b="1" dirty="0" smtClean="0">
                <a:latin typeface="Times New Roman" pitchFamily="18" charset="0"/>
                <a:cs typeface="Times New Roman" pitchFamily="18" charset="0"/>
              </a:rPr>
              <a:t>Planning is a continuous process</a:t>
            </a:r>
          </a:p>
          <a:p>
            <a:pPr marL="681228" indent="-571500" algn="just">
              <a:buClrTx/>
              <a:buFont typeface="+mj-lt"/>
              <a:buAutoNum type="romanLcPeriod" startAt="5"/>
            </a:pPr>
            <a:r>
              <a:rPr lang="en-US" b="1" dirty="0" smtClean="0">
                <a:latin typeface="Times New Roman" pitchFamily="18" charset="0"/>
                <a:cs typeface="Times New Roman" pitchFamily="18" charset="0"/>
              </a:rPr>
              <a:t>Planning involves choice: </a:t>
            </a:r>
            <a:r>
              <a:rPr lang="en-US" dirty="0" smtClean="0">
                <a:latin typeface="Times New Roman" pitchFamily="18" charset="0"/>
                <a:cs typeface="Times New Roman" pitchFamily="18" charset="0"/>
              </a:rPr>
              <a:t>It essentially involves choice among various alternative courses of action. </a:t>
            </a:r>
          </a:p>
          <a:p>
            <a:pPr marL="681228" indent="-571500" algn="just">
              <a:buClrTx/>
              <a:buFont typeface="+mj-lt"/>
              <a:buAutoNum type="romanLcPeriod" startAt="5"/>
            </a:pPr>
            <a:r>
              <a:rPr lang="en-US" b="1" dirty="0" smtClean="0">
                <a:latin typeface="Times New Roman" pitchFamily="18" charset="0"/>
                <a:cs typeface="Times New Roman" pitchFamily="18" charset="0"/>
              </a:rPr>
              <a:t>Planning is flexible:</a:t>
            </a:r>
            <a:r>
              <a:rPr lang="en-US" dirty="0" smtClean="0">
                <a:latin typeface="Times New Roman" pitchFamily="18" charset="0"/>
                <a:cs typeface="Times New Roman" pitchFamily="18" charset="0"/>
              </a:rPr>
              <a:t> Effective planning requires continual checking on events and forecasts and the redrawing of plans to maintain a course towards a designed goal. </a:t>
            </a:r>
          </a:p>
          <a:p>
            <a:pPr marL="681228" indent="-571500" algn="just">
              <a:buClrTx/>
              <a:buFont typeface="+mj-lt"/>
              <a:buAutoNum type="romanLcPeriod" startAt="5"/>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Planning includes efficiency and effectiveness dimensions:</a:t>
            </a:r>
            <a:r>
              <a:rPr lang="en-US" dirty="0" smtClean="0">
                <a:latin typeface="Times New Roman" pitchFamily="18" charset="0"/>
                <a:cs typeface="Times New Roman" pitchFamily="18" charset="0"/>
              </a:rPr>
              <a:t> Plans aim at deploying resources economically and efficiently.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5" name="Title 1"/>
          <p:cNvSpPr txBox="1">
            <a:spLocks/>
          </p:cNvSpPr>
          <p:nvPr/>
        </p:nvSpPr>
        <p:spPr>
          <a:xfrm>
            <a:off x="457200" y="152400"/>
            <a:ext cx="82296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rgbClr val="FFFF00"/>
                </a:solidFill>
                <a:effectLst/>
                <a:uLnTx/>
                <a:uFillTx/>
                <a:latin typeface="+mj-lt"/>
                <a:ea typeface="+mj-ea"/>
                <a:cs typeface="+mj-cs"/>
              </a:rPr>
              <a:t>Features of Planning</a:t>
            </a:r>
            <a:endParaRPr kumimoji="0" lang="en-US" sz="4000" b="1" i="0" u="none" strike="noStrike" kern="1200" cap="none" spc="0" normalizeH="0" baseline="0" noProof="0" dirty="0">
              <a:ln>
                <a:noFill/>
              </a:ln>
              <a:solidFill>
                <a:srgbClr val="FFFF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304800"/>
            <a:ext cx="8229600" cy="990600"/>
          </a:xfrm>
        </p:spPr>
        <p:txBody>
          <a:bodyPr vert="horz" anchor="ctr">
            <a:normAutofit/>
          </a:bodyPr>
          <a:lstStyle/>
          <a:p>
            <a:pPr algn="ctr"/>
            <a:r>
              <a:rPr lang="en-US" b="1" dirty="0" smtClean="0">
                <a:solidFill>
                  <a:srgbClr val="FFFF00"/>
                </a:solidFill>
              </a:rPr>
              <a:t>Benefits of Planning</a:t>
            </a:r>
          </a:p>
        </p:txBody>
      </p:sp>
      <p:sp>
        <p:nvSpPr>
          <p:cNvPr id="74755" name="Rectangle 3"/>
          <p:cNvSpPr>
            <a:spLocks noGrp="1" noChangeArrowheads="1"/>
          </p:cNvSpPr>
          <p:nvPr>
            <p:ph idx="1"/>
          </p:nvPr>
        </p:nvSpPr>
        <p:spPr>
          <a:xfrm>
            <a:off x="685800" y="1524000"/>
            <a:ext cx="8153400" cy="5050536"/>
          </a:xfrm>
        </p:spPr>
        <p:txBody>
          <a:bodyPr>
            <a:normAutofit/>
          </a:bodyPr>
          <a:lstStyle/>
          <a:p>
            <a:pPr eaLnBrk="1" hangingPunct="1">
              <a:defRPr/>
            </a:pPr>
            <a:r>
              <a:rPr lang="en-US" sz="3000" dirty="0" smtClean="0"/>
              <a:t>Four major benefits of planning-</a:t>
            </a:r>
          </a:p>
          <a:p>
            <a:pPr marL="514350" indent="-514350" algn="just" eaLnBrk="1" hangingPunct="1">
              <a:buClrTx/>
              <a:buFont typeface="+mj-lt"/>
              <a:buAutoNum type="arabicPeriod"/>
              <a:defRPr/>
            </a:pPr>
            <a:r>
              <a:rPr lang="en-US" sz="3000" dirty="0" smtClean="0"/>
              <a:t>Planning forces managers to think ahead</a:t>
            </a:r>
          </a:p>
          <a:p>
            <a:pPr marL="514350" indent="-514350" algn="just">
              <a:buClrTx/>
              <a:buFont typeface="+mj-lt"/>
              <a:buAutoNum type="arabicPeriod"/>
              <a:defRPr/>
            </a:pPr>
            <a:r>
              <a:rPr lang="en-US" sz="3000" dirty="0" smtClean="0"/>
              <a:t>It leads to the development of performance standards that enables more effective management control</a:t>
            </a:r>
          </a:p>
          <a:p>
            <a:pPr marL="514350" indent="-514350" algn="just">
              <a:buClrTx/>
              <a:buFont typeface="+mj-lt"/>
              <a:buAutoNum type="arabicPeriod"/>
              <a:defRPr/>
            </a:pPr>
            <a:r>
              <a:rPr lang="en-US" sz="3000" dirty="0" smtClean="0"/>
              <a:t>Having to formulate plans forces management to articulate clear objectives</a:t>
            </a:r>
          </a:p>
          <a:p>
            <a:pPr marL="514350" indent="-514350" algn="just">
              <a:buClrTx/>
              <a:buFont typeface="+mj-lt"/>
              <a:buAutoNum type="arabicPeriod"/>
              <a:defRPr/>
            </a:pPr>
            <a:r>
              <a:rPr lang="en-US" sz="3000" dirty="0" smtClean="0"/>
              <a:t>Planning enables an organization to be better prepared for sudden development</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304800"/>
            <a:ext cx="8229600" cy="1066800"/>
          </a:xfrm>
        </p:spPr>
        <p:txBody>
          <a:bodyPr/>
          <a:lstStyle/>
          <a:p>
            <a:pPr algn="ctr" eaLnBrk="1" hangingPunct="1"/>
            <a:r>
              <a:rPr lang="en-US" b="1" dirty="0" smtClean="0">
                <a:solidFill>
                  <a:srgbClr val="FFFF00"/>
                </a:solidFill>
              </a:rPr>
              <a:t>Planning and Strategy</a:t>
            </a:r>
          </a:p>
        </p:txBody>
      </p:sp>
      <p:sp>
        <p:nvSpPr>
          <p:cNvPr id="10244" name="Rectangle 3"/>
          <p:cNvSpPr>
            <a:spLocks noGrp="1" noChangeArrowheads="1"/>
          </p:cNvSpPr>
          <p:nvPr>
            <p:ph idx="1"/>
          </p:nvPr>
        </p:nvSpPr>
        <p:spPr>
          <a:xfrm>
            <a:off x="1219200" y="1600200"/>
            <a:ext cx="7467600" cy="4974336"/>
          </a:xfrm>
        </p:spPr>
        <p:txBody>
          <a:bodyPr/>
          <a:lstStyle/>
          <a:p>
            <a:pPr eaLnBrk="1" hangingPunct="1"/>
            <a:r>
              <a:rPr lang="en-US" b="1" dirty="0" smtClean="0"/>
              <a:t>Strategy</a:t>
            </a:r>
          </a:p>
          <a:p>
            <a:pPr lvl="1" algn="just" eaLnBrk="1" hangingPunct="1"/>
            <a:r>
              <a:rPr lang="en-US" sz="2800" dirty="0" smtClean="0">
                <a:solidFill>
                  <a:schemeClr val="tx1"/>
                </a:solidFill>
              </a:rPr>
              <a:t>The cluster of decisions and actions that managers take to help an organization reach its goals.</a:t>
            </a:r>
          </a:p>
          <a:p>
            <a:pPr eaLnBrk="1" hangingPunct="1"/>
            <a:endParaRPr lang="en-US" dirty="0" smtClean="0"/>
          </a:p>
        </p:txBody>
      </p:sp>
      <p:pic>
        <p:nvPicPr>
          <p:cNvPr id="10245" name="Picture 4"/>
          <p:cNvPicPr>
            <a:picLocks noChangeAspect="1" noChangeArrowheads="1"/>
          </p:cNvPicPr>
          <p:nvPr/>
        </p:nvPicPr>
        <p:blipFill>
          <a:blip r:embed="rId2" cstate="print"/>
          <a:srcRect/>
          <a:stretch>
            <a:fillRect/>
          </a:stretch>
        </p:blipFill>
        <p:spPr bwMode="auto">
          <a:xfrm>
            <a:off x="4876800" y="3759200"/>
            <a:ext cx="3352800" cy="2608263"/>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4663</TotalTime>
  <Words>2247</Words>
  <Application>Microsoft Office PowerPoint</Application>
  <PresentationFormat>On-screen Show (4:3)</PresentationFormat>
  <Paragraphs>258</Paragraphs>
  <Slides>40</Slides>
  <Notes>14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Urban</vt:lpstr>
      <vt:lpstr>Planning</vt:lpstr>
      <vt:lpstr>Learning Objectives</vt:lpstr>
      <vt:lpstr>Planning and Strategy</vt:lpstr>
      <vt:lpstr>Planning</vt:lpstr>
      <vt:lpstr>Planning</vt:lpstr>
      <vt:lpstr>Features of Planning</vt:lpstr>
      <vt:lpstr>Slide 7</vt:lpstr>
      <vt:lpstr>Benefits of Planning</vt:lpstr>
      <vt:lpstr>Planning and Strategy</vt:lpstr>
      <vt:lpstr>Strategy and Policy</vt:lpstr>
      <vt:lpstr>Planning and Strategy</vt:lpstr>
      <vt:lpstr>Types of Planning</vt:lpstr>
      <vt:lpstr>The Nature of the Planning Process</vt:lpstr>
      <vt:lpstr>Why Planning is Important</vt:lpstr>
      <vt:lpstr>Slide 15</vt:lpstr>
      <vt:lpstr>Steps in Planning</vt:lpstr>
      <vt:lpstr>Three Steps in Planning</vt:lpstr>
      <vt:lpstr>Planning Process Stages</vt:lpstr>
      <vt:lpstr>Steps in Planning Process</vt:lpstr>
      <vt:lpstr>Slide 20</vt:lpstr>
      <vt:lpstr>STEPS IN PLANNING</vt:lpstr>
      <vt:lpstr>STEPS IN PLANNING</vt:lpstr>
      <vt:lpstr>STEPS IN PLANNING</vt:lpstr>
      <vt:lpstr>Slide 24</vt:lpstr>
      <vt:lpstr>Levels of Planning at General Electric</vt:lpstr>
      <vt:lpstr>Levels and Types of Planning</vt:lpstr>
      <vt:lpstr>Levels of Planning</vt:lpstr>
      <vt:lpstr>Levels of Planning</vt:lpstr>
      <vt:lpstr>Slide 29</vt:lpstr>
      <vt:lpstr>Levels of Planning</vt:lpstr>
      <vt:lpstr>Time Horizons of Plans</vt:lpstr>
      <vt:lpstr>Types of Plans</vt:lpstr>
      <vt:lpstr>Types of Plans</vt:lpstr>
      <vt:lpstr>Forms of Planning</vt:lpstr>
      <vt:lpstr>Scenario Planning</vt:lpstr>
      <vt:lpstr>Management by Objectives (MBO)</vt:lpstr>
      <vt:lpstr>Slide 37</vt:lpstr>
      <vt:lpstr>MBO Process </vt:lpstr>
      <vt:lpstr> Some of the important features and advantages of MBO are: </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home</cp:lastModifiedBy>
  <cp:revision>61</cp:revision>
  <cp:lastPrinted>1601-01-01T00:00:00Z</cp:lastPrinted>
  <dcterms:created xsi:type="dcterms:W3CDTF">1601-01-01T00:00:00Z</dcterms:created>
  <dcterms:modified xsi:type="dcterms:W3CDTF">2013-03-01T07:44:28Z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