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72" r:id="rId2"/>
    <p:sldId id="273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9" r:id="rId14"/>
    <p:sldId id="270" r:id="rId15"/>
    <p:sldId id="268" r:id="rId16"/>
    <p:sldId id="271" r:id="rId1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  <a:srgbClr val="000099"/>
    <a:srgbClr val="663300"/>
    <a:srgbClr val="003300"/>
    <a:srgbClr val="FF0000"/>
    <a:srgbClr val="FF3300"/>
    <a:srgbClr val="CC00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6DCA398-7500-4F65-96CB-988B95486F09}" type="datetimeFigureOut">
              <a:rPr lang="en-US"/>
              <a:pPr>
                <a:defRPr/>
              </a:pPr>
              <a:t>11/3/2011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FAB0951-862C-4D1A-AA20-6AFEB49B65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C6A661-1BEF-4306-8DE9-BB23EB25D7B0}" type="datetimeFigureOut">
              <a:rPr lang="en-US"/>
              <a:pPr>
                <a:defRPr/>
              </a:pPr>
              <a:t>11/3/2011</a:t>
            </a:fld>
            <a:endParaRPr lang="en-US"/>
          </a:p>
        </p:txBody>
      </p:sp>
      <p:sp>
        <p:nvSpPr>
          <p:cNvPr id="5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06D58F-38C1-4A88-A669-5853E39361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5833E9-8E91-465C-A021-A589A52D1B3B}" type="datetimeFigureOut">
              <a:rPr lang="en-US"/>
              <a:pPr>
                <a:defRPr/>
              </a:pPr>
              <a:t>11/3/2011</a:t>
            </a:fld>
            <a:endParaRPr lang="en-US"/>
          </a:p>
        </p:txBody>
      </p:sp>
      <p:sp>
        <p:nvSpPr>
          <p:cNvPr id="5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C854F5-B475-48ED-BD44-413D425256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3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E5C05C-C483-4FF5-98C0-954604D9C52F}" type="datetimeFigureOut">
              <a:rPr lang="en-US"/>
              <a:pPr>
                <a:defRPr/>
              </a:pPr>
              <a:t>11/3/2011</a:t>
            </a:fld>
            <a:endParaRPr lang="en-US"/>
          </a:p>
        </p:txBody>
      </p:sp>
      <p:sp>
        <p:nvSpPr>
          <p:cNvPr id="4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5F38AA-01ED-4F58-A39A-253C91E7ED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5A54D8-00CB-4562-8886-3FF213FBA403}" type="datetimeFigureOut">
              <a:rPr lang="en-US"/>
              <a:pPr>
                <a:defRPr/>
              </a:pPr>
              <a:t>11/3/2011</a:t>
            </a:fld>
            <a:endParaRPr lang="en-US"/>
          </a:p>
        </p:txBody>
      </p:sp>
      <p:sp>
        <p:nvSpPr>
          <p:cNvPr id="5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1F642E-00A0-4688-AAB7-16E014B0F3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06A1D9D-90F5-4F2E-8632-243D073EEECB}" type="datetimeFigureOut">
              <a:rPr lang="en-US"/>
              <a:pPr>
                <a:defRPr/>
              </a:pPr>
              <a:t>11/3/2011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09680C0-88E2-4F11-AA71-6DB979135B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BDE93C-5D0A-4599-AD81-AFE22F322628}" type="datetimeFigureOut">
              <a:rPr lang="en-US"/>
              <a:pPr>
                <a:defRPr/>
              </a:pPr>
              <a:t>11/3/2011</a:t>
            </a:fld>
            <a:endParaRPr lang="en-US"/>
          </a:p>
        </p:txBody>
      </p:sp>
      <p:sp>
        <p:nvSpPr>
          <p:cNvPr id="6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10219E-2648-46CF-BAF0-A67302F6AB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lvl1pPr>
              <a:defRPr b="1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EAE3DC-A7F0-4012-B0DE-DF12C75A779B}" type="datetimeFigureOut">
              <a:rPr lang="en-US"/>
              <a:pPr>
                <a:defRPr/>
              </a:pPr>
              <a:t>11/3/2011</a:t>
            </a:fld>
            <a:endParaRPr lang="en-US"/>
          </a:p>
        </p:txBody>
      </p:sp>
      <p:sp>
        <p:nvSpPr>
          <p:cNvPr id="8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E60F7C-B2F3-4B81-AB2B-AABBCC5ECE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A8A967-8F76-4AAD-9B7A-3E5788DB2500}" type="datetimeFigureOut">
              <a:rPr lang="en-US"/>
              <a:pPr>
                <a:defRPr/>
              </a:pPr>
              <a:t>11/3/2011</a:t>
            </a:fld>
            <a:endParaRPr lang="en-US"/>
          </a:p>
        </p:txBody>
      </p:sp>
      <p:sp>
        <p:nvSpPr>
          <p:cNvPr id="4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EEDA76-3957-4F6E-854F-EC19AD22D2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174910C-5DE1-4FA2-9E44-F9D1DE1E6B43}" type="datetimeFigureOut">
              <a:rPr lang="en-US"/>
              <a:pPr>
                <a:defRPr/>
              </a:pPr>
              <a:t>11/3/2011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4C5D26E-9788-4192-AC70-151448F6A8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146D94-C6F5-473C-A39A-071EB10D6102}" type="datetimeFigureOut">
              <a:rPr lang="en-US"/>
              <a:pPr>
                <a:defRPr/>
              </a:pPr>
              <a:t>11/3/2011</a:t>
            </a:fld>
            <a:endParaRPr lang="en-US"/>
          </a:p>
        </p:txBody>
      </p:sp>
      <p:sp>
        <p:nvSpPr>
          <p:cNvPr id="6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A2F3BA-839C-4F64-A56D-3375508E7C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6" name="Round Single Corner Rectangle 5"/>
          <p:cNvSpPr/>
          <p:nvPr/>
        </p:nvSpPr>
        <p:spPr>
          <a:xfrm>
            <a:off x="6400800" y="433388"/>
            <a:ext cx="2324100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41726ED-E5DF-499B-82D0-A1371A61AF01}" type="datetimeFigureOut">
              <a:rPr lang="en-US"/>
              <a:pPr>
                <a:defRPr/>
              </a:pPr>
              <a:t>11/3/2011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3A33E95-2CBA-47A5-9031-6AC0D95862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3238" y="4986338"/>
            <a:ext cx="8183562" cy="1050925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1" name="Text Placeholder 3"/>
          <p:cNvSpPr>
            <a:spLocks noGrp="1"/>
          </p:cNvSpPr>
          <p:nvPr>
            <p:ph type="body" idx="1"/>
          </p:nvPr>
        </p:nvSpPr>
        <p:spPr bwMode="auto">
          <a:xfrm>
            <a:off x="503238" y="530225"/>
            <a:ext cx="8183562" cy="418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82880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>
              <a:defRPr/>
            </a:pPr>
            <a:fld id="{A7471D0E-7AFC-4879-87E0-C93111BACBA9}" type="datetimeFigureOut">
              <a:rPr lang="en-US"/>
              <a:pPr>
                <a:defRPr/>
              </a:pPr>
              <a:t>11/3/2011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663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>
              <a:defRPr/>
            </a:pPr>
            <a:fld id="{E7260C97-8D89-491B-8DEE-A3E6691C41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11" r:id="rId2"/>
    <p:sldLayoutId id="2147483720" r:id="rId3"/>
    <p:sldLayoutId id="2147483712" r:id="rId4"/>
    <p:sldLayoutId id="2147483713" r:id="rId5"/>
    <p:sldLayoutId id="2147483714" r:id="rId6"/>
    <p:sldLayoutId id="2147483721" r:id="rId7"/>
    <p:sldLayoutId id="2147483715" r:id="rId8"/>
    <p:sldLayoutId id="2147483722" r:id="rId9"/>
    <p:sldLayoutId id="2147483716" r:id="rId10"/>
    <p:sldLayoutId id="2147483717" r:id="rId11"/>
    <p:sldLayoutId id="2147483718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rgbClr val="FF8D3E"/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9pPr>
      <a:extLst/>
    </p:titleStyle>
    <p:bodyStyle>
      <a:lvl1pPr marL="265113" indent="-265113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00025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100000"/>
        <a:buFont typeface="Verdana" pitchFamily="34" charset="0"/>
        <a:buChar char="◦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5813" indent="-182563" algn="l" rtl="0" eaLnBrk="0" fontAlgn="base" hangingPunct="0">
        <a:spcBef>
          <a:spcPts val="250"/>
        </a:spcBef>
        <a:spcAft>
          <a:spcPct val="0"/>
        </a:spcAft>
        <a:buClr>
          <a:srgbClr val="ED3742"/>
        </a:buClr>
        <a:buSzPct val="100000"/>
        <a:buFont typeface="Wingdings 2" pitchFamily="18" charset="2"/>
        <a:buChar char="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3938" indent="-182563" algn="l" rtl="0" eaLnBrk="0" fontAlgn="base" hangingPunct="0">
        <a:spcBef>
          <a:spcPts val="225"/>
        </a:spcBef>
        <a:spcAft>
          <a:spcPct val="0"/>
        </a:spcAft>
        <a:buClr>
          <a:srgbClr val="ED3742"/>
        </a:buClr>
        <a:buSzPct val="112000"/>
        <a:buFont typeface="Verdana" pitchFamily="34" charset="0"/>
        <a:buChar char="◦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79525" indent="-182563" algn="l" rtl="0" eaLnBrk="0" fontAlgn="base" hangingPunct="0">
        <a:spcBef>
          <a:spcPts val="250"/>
        </a:spcBef>
        <a:spcAft>
          <a:spcPct val="0"/>
        </a:spcAft>
        <a:buClr>
          <a:srgbClr val="4A85BF"/>
        </a:buClr>
        <a:buSzPct val="100000"/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503238" y="4983163"/>
            <a:ext cx="8183562" cy="105251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 Soil pollution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Box 1"/>
          <p:cNvSpPr txBox="1">
            <a:spLocks noChangeArrowheads="1"/>
          </p:cNvSpPr>
          <p:nvPr/>
        </p:nvSpPr>
        <p:spPr bwMode="auto">
          <a:xfrm>
            <a:off x="1143000" y="714375"/>
            <a:ext cx="678656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200">
                <a:solidFill>
                  <a:srgbClr val="CC0099"/>
                </a:solidFill>
                <a:latin typeface="Calibri" pitchFamily="34" charset="0"/>
              </a:rPr>
              <a:t>Biological Agents</a:t>
            </a:r>
            <a:endParaRPr lang="en-IN" sz="3200">
              <a:solidFill>
                <a:srgbClr val="CC0099"/>
              </a:solidFill>
              <a:latin typeface="Calibri" pitchFamily="34" charset="0"/>
            </a:endParaRPr>
          </a:p>
        </p:txBody>
      </p:sp>
      <p:sp>
        <p:nvSpPr>
          <p:cNvPr id="15363" name="TextBox 2"/>
          <p:cNvSpPr txBox="1">
            <a:spLocks noChangeArrowheads="1"/>
          </p:cNvSpPr>
          <p:nvPr/>
        </p:nvSpPr>
        <p:spPr bwMode="auto">
          <a:xfrm>
            <a:off x="1258888" y="1628775"/>
            <a:ext cx="7500937" cy="434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>
                <a:solidFill>
                  <a:srgbClr val="CC0099"/>
                </a:solidFill>
                <a:latin typeface="Calibri" pitchFamily="34" charset="0"/>
              </a:rPr>
              <a:t>Source</a:t>
            </a:r>
          </a:p>
          <a:p>
            <a:endParaRPr lang="en-US">
              <a:solidFill>
                <a:srgbClr val="CC0099"/>
              </a:solidFill>
              <a:latin typeface="Calibri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4000">
                <a:solidFill>
                  <a:srgbClr val="FF0000"/>
                </a:solidFill>
                <a:latin typeface="Calibri" pitchFamily="34" charset="0"/>
              </a:rPr>
              <a:t>Human excreta</a:t>
            </a:r>
          </a:p>
          <a:p>
            <a:pPr>
              <a:buFont typeface="Wingdings" pitchFamily="2" charset="2"/>
              <a:buNone/>
            </a:pPr>
            <a:endParaRPr lang="en-US" sz="4000">
              <a:solidFill>
                <a:srgbClr val="FF0000"/>
              </a:solidFill>
              <a:latin typeface="Calibri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4000">
                <a:solidFill>
                  <a:srgbClr val="FF0000"/>
                </a:solidFill>
                <a:latin typeface="Calibri" pitchFamily="34" charset="0"/>
              </a:rPr>
              <a:t>Animal excreta</a:t>
            </a:r>
          </a:p>
          <a:p>
            <a:pPr>
              <a:buFont typeface="Wingdings" pitchFamily="2" charset="2"/>
              <a:buNone/>
            </a:pPr>
            <a:endParaRPr lang="en-US" sz="4000">
              <a:solidFill>
                <a:srgbClr val="FF0000"/>
              </a:solidFill>
              <a:latin typeface="Calibri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4000">
                <a:solidFill>
                  <a:srgbClr val="FF0000"/>
                </a:solidFill>
                <a:latin typeface="Calibri" pitchFamily="34" charset="0"/>
              </a:rPr>
              <a:t>Bird’s excreta</a:t>
            </a:r>
          </a:p>
          <a:p>
            <a:endParaRPr lang="en-IN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Box 3"/>
          <p:cNvSpPr txBox="1">
            <a:spLocks noChangeArrowheads="1"/>
          </p:cNvSpPr>
          <p:nvPr/>
        </p:nvSpPr>
        <p:spPr bwMode="auto">
          <a:xfrm>
            <a:off x="857250" y="928688"/>
            <a:ext cx="7143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IN" b="1">
              <a:latin typeface="Calibri" pitchFamily="34" charset="0"/>
            </a:endParaRPr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179388" y="188913"/>
            <a:ext cx="8964612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</a:rPr>
              <a:t>CHARACTERISTICS OF UNTREATED WASTES OF  CHEMICAL INDUSTRIES</a:t>
            </a:r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684213" y="1700213"/>
            <a:ext cx="77041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b="1"/>
          </a:p>
        </p:txBody>
      </p:sp>
      <p:graphicFrame>
        <p:nvGraphicFramePr>
          <p:cNvPr id="22634" name="Group 106"/>
          <p:cNvGraphicFramePr>
            <a:graphicFrameLocks noGrp="1"/>
          </p:cNvGraphicFramePr>
          <p:nvPr/>
        </p:nvGraphicFramePr>
        <p:xfrm>
          <a:off x="179388" y="1557338"/>
          <a:ext cx="8851900" cy="4398455"/>
        </p:xfrm>
        <a:graphic>
          <a:graphicData uri="http://schemas.openxmlformats.org/drawingml/2006/table">
            <a:tbl>
              <a:tblPr/>
              <a:tblGrid>
                <a:gridCol w="798512"/>
                <a:gridCol w="1752600"/>
                <a:gridCol w="6300788"/>
              </a:tblGrid>
              <a:tr h="5762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Arial" charset="0"/>
                        </a:rPr>
                        <a:t>S.NO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Arial" charset="0"/>
                        </a:rPr>
                        <a:t>INDUSTRY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Arial" charset="0"/>
                        </a:rPr>
                        <a:t>CHARACTERISTICS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Arial" charset="0"/>
                        </a:rPr>
                        <a:t>ORGANIC INDUSTRY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19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PAPER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SUSPENDED SOLIDS,BOD,COD,HIGH TEMPERATURE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6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RUBBER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CHLORIDES, HIGH BOD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0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OIL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ACIDS,ALKALIS,PHENOLS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05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ANTIBIOTICS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TOXIC CHEMICALS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4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DRUG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SUSPENDED ORGANIC MATTER INCLUDING VITAMINS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6419" name="Line 100"/>
          <p:cNvSpPr>
            <a:spLocks noChangeShapeType="1"/>
          </p:cNvSpPr>
          <p:nvPr/>
        </p:nvSpPr>
        <p:spPr bwMode="auto">
          <a:xfrm flipV="1">
            <a:off x="827088" y="1989138"/>
            <a:ext cx="8066087" cy="714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641" name="Group 89"/>
          <p:cNvGraphicFramePr>
            <a:graphicFrameLocks noGrp="1"/>
          </p:cNvGraphicFramePr>
          <p:nvPr>
            <p:ph/>
          </p:nvPr>
        </p:nvGraphicFramePr>
        <p:xfrm>
          <a:off x="457200" y="0"/>
          <a:ext cx="8283575" cy="6156645"/>
        </p:xfrm>
        <a:graphic>
          <a:graphicData uri="http://schemas.openxmlformats.org/drawingml/2006/table">
            <a:tbl>
              <a:tblPr/>
              <a:tblGrid>
                <a:gridCol w="1192213"/>
                <a:gridCol w="2513012"/>
                <a:gridCol w="4578350"/>
              </a:tblGrid>
              <a:tr h="5905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Arial" charset="0"/>
                        </a:rPr>
                        <a:t>S.NO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Arial" charset="0"/>
                        </a:rPr>
                        <a:t>INDUSTRY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Arial" charset="0"/>
                        </a:rPr>
                        <a:t>CHARACTERISTICS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7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DISTILLERY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HIGH COD, LOW pH,N,K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4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CHEMICAL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TOXIC COMPOUNDS,PHENOLS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0550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Arial" charset="0"/>
                        </a:rPr>
                        <a:t>INORGANIC INDUSTRY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</a:tr>
              <a:tr h="5905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THERMAL POWER PLANT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HEAVY METALS, INORGANIC COMPUNDS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06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STEEL MILLS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ACIDS,PHENOLS,ALKALI,CYANIDES, IRON SALTS,ORES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19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COTTON INDUSTRY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SODIUM,ORGANIC MATTER,COLOUR,HIGH PH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51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METAL PLATING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METALLICS,TOXIC CYANIDES,Cd,Cr,Zn,Cu,Al AND LOW PH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92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TANNERIES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Ca, Cr, HIGH SALT CONTENT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1547813" y="981075"/>
            <a:ext cx="6119812" cy="302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800">
                <a:solidFill>
                  <a:srgbClr val="CC0099"/>
                </a:solidFill>
              </a:rPr>
              <a:t>CONTROL</a:t>
            </a:r>
          </a:p>
          <a:p>
            <a:pPr algn="ctr">
              <a:spcBef>
                <a:spcPct val="50000"/>
              </a:spcBef>
            </a:pPr>
            <a:r>
              <a:rPr lang="en-US" sz="4800">
                <a:solidFill>
                  <a:srgbClr val="CC0099"/>
                </a:solidFill>
              </a:rPr>
              <a:t> OF </a:t>
            </a:r>
          </a:p>
          <a:p>
            <a:pPr algn="ctr">
              <a:spcBef>
                <a:spcPct val="50000"/>
              </a:spcBef>
            </a:pPr>
            <a:r>
              <a:rPr lang="en-US" sz="4800">
                <a:solidFill>
                  <a:srgbClr val="CC0099"/>
                </a:solidFill>
              </a:rPr>
              <a:t>SOIL POLLUTION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1258888" y="908050"/>
            <a:ext cx="63373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en-US" sz="2400">
                <a:solidFill>
                  <a:srgbClr val="CC0099"/>
                </a:solidFill>
              </a:rPr>
              <a:t>CONTROL OF SOIL EROSION</a:t>
            </a:r>
          </a:p>
        </p:txBody>
      </p:sp>
      <p:sp>
        <p:nvSpPr>
          <p:cNvPr id="19459" name="Text Box 4"/>
          <p:cNvSpPr txBox="1">
            <a:spLocks noChangeArrowheads="1"/>
          </p:cNvSpPr>
          <p:nvPr/>
        </p:nvSpPr>
        <p:spPr bwMode="auto">
          <a:xfrm>
            <a:off x="1116013" y="1844675"/>
            <a:ext cx="6769100" cy="210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Char char="ü"/>
            </a:pPr>
            <a:r>
              <a:rPr lang="en-US" sz="2400">
                <a:solidFill>
                  <a:srgbClr val="009900"/>
                </a:solidFill>
              </a:rPr>
              <a:t>TREE PLANTING</a:t>
            </a:r>
          </a:p>
          <a:p>
            <a:pPr>
              <a:spcBef>
                <a:spcPct val="50000"/>
              </a:spcBef>
              <a:buFont typeface="Wingdings" pitchFamily="2" charset="2"/>
              <a:buChar char="ü"/>
            </a:pPr>
            <a:r>
              <a:rPr lang="en-US" sz="2400">
                <a:solidFill>
                  <a:srgbClr val="009900"/>
                </a:solidFill>
              </a:rPr>
              <a:t>VARYING CROPPING METHODS</a:t>
            </a:r>
          </a:p>
          <a:p>
            <a:pPr>
              <a:spcBef>
                <a:spcPct val="50000"/>
              </a:spcBef>
              <a:buFont typeface="Wingdings" pitchFamily="2" charset="2"/>
              <a:buChar char="ü"/>
            </a:pPr>
            <a:r>
              <a:rPr lang="en-US" sz="2400">
                <a:solidFill>
                  <a:srgbClr val="009900"/>
                </a:solidFill>
              </a:rPr>
              <a:t>SUBSTITUTING ANIMAL MANURES   </a:t>
            </a:r>
          </a:p>
          <a:p>
            <a:pPr>
              <a:spcBef>
                <a:spcPct val="50000"/>
              </a:spcBef>
              <a:buFont typeface="Wingdings" pitchFamily="2" charset="2"/>
              <a:buNone/>
            </a:pPr>
            <a:r>
              <a:rPr lang="en-US" sz="2400">
                <a:solidFill>
                  <a:srgbClr val="009900"/>
                </a:solidFill>
              </a:rPr>
              <a:t>   INSTEAD OF CHEMICAL MANURE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971550" y="115888"/>
            <a:ext cx="81724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 sz="3200">
                <a:solidFill>
                  <a:srgbClr val="FF0000"/>
                </a:solidFill>
              </a:rPr>
              <a:t>2</a:t>
            </a:r>
            <a:r>
              <a:rPr lang="en-US">
                <a:solidFill>
                  <a:srgbClr val="FF0000"/>
                </a:solidFill>
              </a:rPr>
              <a:t>. </a:t>
            </a:r>
            <a:r>
              <a:rPr lang="en-US" sz="2800">
                <a:solidFill>
                  <a:srgbClr val="FF0000"/>
                </a:solidFill>
              </a:rPr>
              <a:t>CONTROL OF UNWANTED</a:t>
            </a:r>
            <a:r>
              <a:rPr lang="en-US">
                <a:solidFill>
                  <a:srgbClr val="FF0000"/>
                </a:solidFill>
              </a:rPr>
              <a:t> </a:t>
            </a:r>
            <a:r>
              <a:rPr lang="en-US" sz="3200">
                <a:solidFill>
                  <a:srgbClr val="FF0000"/>
                </a:solidFill>
              </a:rPr>
              <a:t>MATERIALS</a:t>
            </a:r>
          </a:p>
        </p:txBody>
      </p:sp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1187450" y="1268413"/>
            <a:ext cx="6913563" cy="277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Char char="ü"/>
            </a:pPr>
            <a:r>
              <a:rPr lang="en-US" sz="3200">
                <a:solidFill>
                  <a:srgbClr val="009900"/>
                </a:solidFill>
              </a:rPr>
              <a:t>PROPER DUMPING  OF  </a:t>
            </a:r>
          </a:p>
          <a:p>
            <a:pPr>
              <a:spcBef>
                <a:spcPct val="50000"/>
              </a:spcBef>
              <a:buFont typeface="Wingdings" pitchFamily="2" charset="2"/>
              <a:buNone/>
            </a:pPr>
            <a:r>
              <a:rPr lang="en-US" sz="3200">
                <a:solidFill>
                  <a:srgbClr val="009900"/>
                </a:solidFill>
              </a:rPr>
              <a:t>   UNWANTED WASTES </a:t>
            </a:r>
          </a:p>
          <a:p>
            <a:pPr>
              <a:spcBef>
                <a:spcPct val="50000"/>
              </a:spcBef>
              <a:buFont typeface="Wingdings" pitchFamily="2" charset="2"/>
              <a:buChar char="ü"/>
            </a:pPr>
            <a:r>
              <a:rPr lang="en-US" sz="3200">
                <a:solidFill>
                  <a:srgbClr val="009900"/>
                </a:solidFill>
              </a:rPr>
              <a:t>CONSTRUCTIONS CAN BE  </a:t>
            </a:r>
          </a:p>
          <a:p>
            <a:pPr>
              <a:spcBef>
                <a:spcPct val="50000"/>
              </a:spcBef>
              <a:buFont typeface="Wingdings" pitchFamily="2" charset="2"/>
              <a:buNone/>
            </a:pPr>
            <a:r>
              <a:rPr lang="en-US" sz="3200">
                <a:solidFill>
                  <a:srgbClr val="009900"/>
                </a:solidFill>
              </a:rPr>
              <a:t>  CARRIED OVER DUMPED FIELD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4"/>
          <p:cNvSpPr txBox="1">
            <a:spLocks noChangeArrowheads="1"/>
          </p:cNvSpPr>
          <p:nvPr/>
        </p:nvSpPr>
        <p:spPr bwMode="auto">
          <a:xfrm>
            <a:off x="428625" y="2571750"/>
            <a:ext cx="8208963" cy="310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Char char="ü"/>
            </a:pPr>
            <a:r>
              <a:rPr lang="en-US" sz="2800">
                <a:solidFill>
                  <a:srgbClr val="000099"/>
                </a:solidFill>
              </a:rPr>
              <a:t>PRODUCTION OF NATURAL FERTILIZERS</a:t>
            </a:r>
          </a:p>
          <a:p>
            <a:pPr>
              <a:spcBef>
                <a:spcPct val="50000"/>
              </a:spcBef>
              <a:buFont typeface="Wingdings" pitchFamily="2" charset="2"/>
              <a:buChar char="ü"/>
            </a:pPr>
            <a:r>
              <a:rPr lang="en-US" sz="2800">
                <a:solidFill>
                  <a:srgbClr val="000099"/>
                </a:solidFill>
              </a:rPr>
              <a:t>PROPER HYGIENIC CONDITION</a:t>
            </a:r>
          </a:p>
          <a:p>
            <a:pPr>
              <a:spcBef>
                <a:spcPct val="50000"/>
              </a:spcBef>
              <a:buFont typeface="Wingdings" pitchFamily="2" charset="2"/>
              <a:buChar char="ü"/>
            </a:pPr>
            <a:r>
              <a:rPr lang="en-US" sz="2800">
                <a:solidFill>
                  <a:srgbClr val="000099"/>
                </a:solidFill>
              </a:rPr>
              <a:t>PUBLIC AWARENESS</a:t>
            </a:r>
          </a:p>
          <a:p>
            <a:pPr>
              <a:spcBef>
                <a:spcPct val="50000"/>
              </a:spcBef>
              <a:buFont typeface="Wingdings" pitchFamily="2" charset="2"/>
              <a:buChar char="ü"/>
            </a:pPr>
            <a:r>
              <a:rPr lang="en-US" sz="2800">
                <a:solidFill>
                  <a:srgbClr val="000099"/>
                </a:solidFill>
              </a:rPr>
              <a:t>RECYCLING &amp; REUSE OF WASTES</a:t>
            </a:r>
          </a:p>
          <a:p>
            <a:pPr>
              <a:spcBef>
                <a:spcPct val="50000"/>
              </a:spcBef>
              <a:buFont typeface="Wingdings" pitchFamily="2" charset="2"/>
              <a:buChar char="ü"/>
            </a:pPr>
            <a:r>
              <a:rPr lang="en-US" sz="2800">
                <a:solidFill>
                  <a:srgbClr val="000099"/>
                </a:solidFill>
              </a:rPr>
              <a:t>BAN ON  TOXIC CHEMICALS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571500" y="1071563"/>
            <a:ext cx="8183563" cy="1052512"/>
          </a:xfrm>
          <a:prstGeom prst="rect">
            <a:avLst/>
          </a:prstGeom>
        </p:spPr>
        <p:txBody>
          <a:bodyPr anchor="b">
            <a:normAutofit fontScale="90000" lnSpcReduction="2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000" b="1">
                <a:solidFill>
                  <a:srgbClr val="00990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rPr>
              <a:t>OTHER METHODS TO CONTROL SOIL POLLUTION</a:t>
            </a: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extBox 3"/>
          <p:cNvSpPr txBox="1">
            <a:spLocks noChangeArrowheads="1"/>
          </p:cNvSpPr>
          <p:nvPr/>
        </p:nvSpPr>
        <p:spPr bwMode="auto">
          <a:xfrm>
            <a:off x="857250" y="857250"/>
            <a:ext cx="6572250" cy="3173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000">
                <a:solidFill>
                  <a:schemeClr val="accent2"/>
                </a:solidFill>
                <a:latin typeface="Calibri" pitchFamily="34" charset="0"/>
              </a:rPr>
              <a:t>SOIL POLLUTION</a:t>
            </a:r>
          </a:p>
          <a:p>
            <a:r>
              <a:rPr lang="en-US" sz="3600">
                <a:solidFill>
                  <a:srgbClr val="FF3300"/>
                </a:solidFill>
                <a:latin typeface="Calibri" pitchFamily="34" charset="0"/>
              </a:rPr>
              <a:t>Contamination of soil by human and natural activities which cause harmful effects on living beings</a:t>
            </a:r>
          </a:p>
          <a:p>
            <a:endParaRPr lang="en-US" sz="3600">
              <a:solidFill>
                <a:srgbClr val="FF3300"/>
              </a:solidFill>
              <a:latin typeface="Calibri" pitchFamily="34" charset="0"/>
            </a:endParaRPr>
          </a:p>
          <a:p>
            <a:endParaRPr lang="en-IN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3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>
                <a:solidFill>
                  <a:srgbClr val="000099"/>
                </a:solidFill>
              </a:rPr>
              <a:t>Sources of soil pollution</a:t>
            </a:r>
            <a:endParaRPr lang="en-IN" smtClean="0">
              <a:solidFill>
                <a:srgbClr val="000099"/>
              </a:solidFill>
            </a:endParaRPr>
          </a:p>
        </p:txBody>
      </p:sp>
      <p:sp>
        <p:nvSpPr>
          <p:cNvPr id="14338" name="Content Placeholder 2"/>
          <p:cNvSpPr>
            <a:spLocks noGrp="1"/>
          </p:cNvSpPr>
          <p:nvPr>
            <p:ph idx="4294967295"/>
          </p:nvPr>
        </p:nvSpPr>
        <p:spPr>
          <a:xfrm>
            <a:off x="0" y="1600200"/>
            <a:ext cx="8229600" cy="4525963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FF3300"/>
                </a:solidFill>
              </a:rPr>
              <a:t>Industrial wastes</a:t>
            </a:r>
          </a:p>
          <a:p>
            <a:pPr eaLnBrk="1" hangingPunct="1"/>
            <a:r>
              <a:rPr lang="en-US" smtClean="0">
                <a:solidFill>
                  <a:srgbClr val="FF3300"/>
                </a:solidFill>
              </a:rPr>
              <a:t>Urban wastes</a:t>
            </a:r>
          </a:p>
          <a:p>
            <a:pPr eaLnBrk="1" hangingPunct="1"/>
            <a:r>
              <a:rPr lang="en-US" smtClean="0">
                <a:solidFill>
                  <a:srgbClr val="FF3300"/>
                </a:solidFill>
              </a:rPr>
              <a:t>Agricultural wastes </a:t>
            </a:r>
          </a:p>
          <a:p>
            <a:pPr eaLnBrk="1" hangingPunct="1"/>
            <a:r>
              <a:rPr lang="en-US" smtClean="0">
                <a:solidFill>
                  <a:srgbClr val="FF3300"/>
                </a:solidFill>
              </a:rPr>
              <a:t>Radioactive pollutants</a:t>
            </a:r>
          </a:p>
          <a:p>
            <a:pPr eaLnBrk="1" hangingPunct="1"/>
            <a:r>
              <a:rPr lang="en-US" smtClean="0">
                <a:solidFill>
                  <a:srgbClr val="FF3300"/>
                </a:solidFill>
              </a:rPr>
              <a:t>Biological agents</a:t>
            </a:r>
            <a:endParaRPr lang="en-IN" smtClean="0">
              <a:solidFill>
                <a:srgbClr val="FF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1433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1433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1433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1433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4" dur="2000"/>
                                        <p:tgtEl>
                                          <p:spTgt spid="14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143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0" dur="2000"/>
                                        <p:tgtEl>
                                          <p:spTgt spid="143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3" dur="2000"/>
                                        <p:tgtEl>
                                          <p:spTgt spid="143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6" dur="2000"/>
                                        <p:tgtEl>
                                          <p:spTgt spid="143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 idx="4294967295"/>
          </p:nvPr>
        </p:nvSpPr>
        <p:spPr>
          <a:xfrm>
            <a:off x="914400" y="260350"/>
            <a:ext cx="82296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>
                <a:solidFill>
                  <a:schemeClr val="folHlink"/>
                </a:solidFill>
              </a:rPr>
              <a:t>Industrial wastes</a:t>
            </a:r>
            <a:endParaRPr lang="en-IN" smtClean="0">
              <a:solidFill>
                <a:schemeClr val="folHlink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1600200"/>
            <a:ext cx="82296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>
                <a:solidFill>
                  <a:srgbClr val="FF3300"/>
                </a:solidFill>
              </a:rPr>
              <a:t>Paper mills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>
                <a:solidFill>
                  <a:srgbClr val="FF3300"/>
                </a:solidFill>
              </a:rPr>
              <a:t>Chemical industries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>
                <a:solidFill>
                  <a:srgbClr val="FF3300"/>
                </a:solidFill>
              </a:rPr>
              <a:t>Tanneries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>
                <a:solidFill>
                  <a:srgbClr val="FF3300"/>
                </a:solidFill>
              </a:rPr>
              <a:t>Textiles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>
                <a:solidFill>
                  <a:srgbClr val="FF3300"/>
                </a:solidFill>
              </a:rPr>
              <a:t>Oil refineries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>
                <a:solidFill>
                  <a:srgbClr val="FF3300"/>
                </a:solidFill>
              </a:rPr>
              <a:t>Fertilizers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>
                <a:solidFill>
                  <a:srgbClr val="FF3300"/>
                </a:solidFill>
              </a:rPr>
              <a:t>Pesticides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>
                <a:solidFill>
                  <a:srgbClr val="FF3300"/>
                </a:solidFill>
              </a:rPr>
              <a:t>Coal &amp; mineral mining industries &amp; so on</a:t>
            </a:r>
            <a:endParaRPr lang="en-IN" smtClean="0">
              <a:solidFill>
                <a:srgbClr val="FF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5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2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4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6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8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0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2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4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>
                <a:solidFill>
                  <a:srgbClr val="FF3300"/>
                </a:solidFill>
              </a:rPr>
              <a:t>Effects</a:t>
            </a:r>
            <a:endParaRPr lang="en-IN" smtClean="0">
              <a:solidFill>
                <a:srgbClr val="FF3300"/>
              </a:solidFill>
            </a:endParaRPr>
          </a:p>
        </p:txBody>
      </p:sp>
      <p:sp>
        <p:nvSpPr>
          <p:cNvPr id="16386" name="Content Placeholder 2"/>
          <p:cNvSpPr>
            <a:spLocks noGrp="1"/>
          </p:cNvSpPr>
          <p:nvPr>
            <p:ph idx="4294967295"/>
          </p:nvPr>
        </p:nvSpPr>
        <p:spPr>
          <a:xfrm>
            <a:off x="0" y="1600200"/>
            <a:ext cx="8229600" cy="4525963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chemeClr val="accent2"/>
                </a:solidFill>
              </a:rPr>
              <a:t>Alters the biological properties of soil</a:t>
            </a:r>
          </a:p>
          <a:p>
            <a:pPr eaLnBrk="1" hangingPunct="1"/>
            <a:r>
              <a:rPr lang="en-US" smtClean="0">
                <a:solidFill>
                  <a:schemeClr val="accent2"/>
                </a:solidFill>
              </a:rPr>
              <a:t>Disturbs human food chain</a:t>
            </a:r>
          </a:p>
          <a:p>
            <a:pPr eaLnBrk="1" hangingPunct="1"/>
            <a:r>
              <a:rPr lang="en-US" smtClean="0">
                <a:solidFill>
                  <a:schemeClr val="accent2"/>
                </a:solidFill>
              </a:rPr>
              <a:t>Serious effects on human life</a:t>
            </a:r>
            <a:endParaRPr lang="en-IN" smtClean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6" dur="2000" fill="hold"/>
                                        <p:tgtEl>
                                          <p:spTgt spid="1638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16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" dur="2000"/>
                                        <p:tgtEl>
                                          <p:spTgt spid="163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163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>
                <a:solidFill>
                  <a:schemeClr val="accent2"/>
                </a:solidFill>
              </a:rPr>
              <a:t>Urban wastes</a:t>
            </a:r>
            <a:endParaRPr lang="en-IN" smtClean="0">
              <a:solidFill>
                <a:schemeClr val="accent2"/>
              </a:solidFill>
            </a:endParaRPr>
          </a:p>
        </p:txBody>
      </p:sp>
      <p:sp>
        <p:nvSpPr>
          <p:cNvPr id="11267" name="Content Placeholder 2"/>
          <p:cNvSpPr>
            <a:spLocks noGrp="1"/>
          </p:cNvSpPr>
          <p:nvPr>
            <p:ph idx="4294967295"/>
          </p:nvPr>
        </p:nvSpPr>
        <p:spPr>
          <a:xfrm>
            <a:off x="0" y="1500188"/>
            <a:ext cx="8229600" cy="528637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700" smtClean="0">
                <a:solidFill>
                  <a:srgbClr val="FF0000"/>
                </a:solidFill>
              </a:rPr>
              <a:t>Sources</a:t>
            </a:r>
          </a:p>
          <a:p>
            <a:pPr eaLnBrk="1" hangingPunct="1">
              <a:lnSpc>
                <a:spcPct val="80000"/>
              </a:lnSpc>
            </a:pPr>
            <a:r>
              <a:rPr lang="en-US" sz="2700" smtClean="0">
                <a:solidFill>
                  <a:srgbClr val="CC0099"/>
                </a:solidFill>
              </a:rPr>
              <a:t>Plastics</a:t>
            </a:r>
          </a:p>
          <a:p>
            <a:pPr eaLnBrk="1" hangingPunct="1">
              <a:lnSpc>
                <a:spcPct val="80000"/>
              </a:lnSpc>
            </a:pPr>
            <a:r>
              <a:rPr lang="en-US" sz="2700" smtClean="0">
                <a:solidFill>
                  <a:srgbClr val="CC0099"/>
                </a:solidFill>
              </a:rPr>
              <a:t>Glasses</a:t>
            </a:r>
          </a:p>
          <a:p>
            <a:pPr eaLnBrk="1" hangingPunct="1">
              <a:lnSpc>
                <a:spcPct val="80000"/>
              </a:lnSpc>
            </a:pPr>
            <a:r>
              <a:rPr lang="en-US" sz="2700" smtClean="0">
                <a:solidFill>
                  <a:srgbClr val="CC0099"/>
                </a:solidFill>
              </a:rPr>
              <a:t>Garbage and rubbish materials</a:t>
            </a:r>
          </a:p>
          <a:p>
            <a:pPr eaLnBrk="1" hangingPunct="1">
              <a:lnSpc>
                <a:spcPct val="80000"/>
              </a:lnSpc>
            </a:pPr>
            <a:r>
              <a:rPr lang="en-US" sz="2700" smtClean="0">
                <a:solidFill>
                  <a:srgbClr val="CC0099"/>
                </a:solidFill>
              </a:rPr>
              <a:t>Rubber</a:t>
            </a:r>
          </a:p>
          <a:p>
            <a:pPr eaLnBrk="1" hangingPunct="1">
              <a:lnSpc>
                <a:spcPct val="80000"/>
              </a:lnSpc>
            </a:pPr>
            <a:r>
              <a:rPr lang="en-US" sz="2700" smtClean="0">
                <a:solidFill>
                  <a:srgbClr val="CC0099"/>
                </a:solidFill>
              </a:rPr>
              <a:t>Street sweepings</a:t>
            </a:r>
          </a:p>
          <a:p>
            <a:pPr eaLnBrk="1" hangingPunct="1">
              <a:lnSpc>
                <a:spcPct val="80000"/>
              </a:lnSpc>
            </a:pPr>
            <a:r>
              <a:rPr lang="en-US" sz="2700" smtClean="0">
                <a:solidFill>
                  <a:srgbClr val="CC0099"/>
                </a:solidFill>
              </a:rPr>
              <a:t>Fuel residues</a:t>
            </a:r>
          </a:p>
          <a:p>
            <a:pPr eaLnBrk="1" hangingPunct="1">
              <a:lnSpc>
                <a:spcPct val="80000"/>
              </a:lnSpc>
            </a:pPr>
            <a:r>
              <a:rPr lang="en-US" sz="2700" smtClean="0">
                <a:solidFill>
                  <a:srgbClr val="CC0099"/>
                </a:solidFill>
              </a:rPr>
              <a:t>Discarded manufactured products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700" smtClean="0">
                <a:solidFill>
                  <a:srgbClr val="FF0000"/>
                </a:solidFill>
              </a:rPr>
              <a:t>Effects</a:t>
            </a:r>
          </a:p>
          <a:p>
            <a:pPr eaLnBrk="1" hangingPunct="1">
              <a:lnSpc>
                <a:spcPct val="80000"/>
              </a:lnSpc>
            </a:pPr>
            <a:r>
              <a:rPr lang="en-US" sz="2700" smtClean="0">
                <a:solidFill>
                  <a:srgbClr val="CC0099"/>
                </a:solidFill>
              </a:rPr>
              <a:t>Nondegradables harm the environment</a:t>
            </a:r>
            <a:endParaRPr lang="en-IN" sz="2700" smtClean="0">
              <a:solidFill>
                <a:srgbClr val="CC00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>
                <a:solidFill>
                  <a:srgbClr val="CC0099"/>
                </a:solidFill>
              </a:rPr>
              <a:t>Agricultural practices</a:t>
            </a:r>
            <a:endParaRPr lang="en-IN" smtClean="0">
              <a:solidFill>
                <a:srgbClr val="CC0099"/>
              </a:solidFill>
            </a:endParaRPr>
          </a:p>
        </p:txBody>
      </p:sp>
      <p:sp>
        <p:nvSpPr>
          <p:cNvPr id="12291" name="TextBox 3"/>
          <p:cNvSpPr txBox="1">
            <a:spLocks noChangeArrowheads="1"/>
          </p:cNvSpPr>
          <p:nvPr/>
        </p:nvSpPr>
        <p:spPr bwMode="auto">
          <a:xfrm>
            <a:off x="1476375" y="1484313"/>
            <a:ext cx="7000875" cy="5027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>
                <a:solidFill>
                  <a:srgbClr val="CC0099"/>
                </a:solidFill>
                <a:latin typeface="Calibri" pitchFamily="34" charset="0"/>
              </a:rPr>
              <a:t>Sources</a:t>
            </a:r>
          </a:p>
          <a:p>
            <a:pPr>
              <a:buFont typeface="Wingdings" pitchFamily="2" charset="2"/>
              <a:buChar char="ü"/>
            </a:pPr>
            <a:r>
              <a:rPr lang="en-US" sz="3200">
                <a:solidFill>
                  <a:srgbClr val="009900"/>
                </a:solidFill>
                <a:latin typeface="Calibri" pitchFamily="34" charset="0"/>
              </a:rPr>
              <a:t>Modern agricultural methods</a:t>
            </a:r>
          </a:p>
          <a:p>
            <a:pPr>
              <a:buFont typeface="Wingdings" pitchFamily="2" charset="2"/>
              <a:buChar char="ü"/>
            </a:pPr>
            <a:r>
              <a:rPr lang="en-US" sz="3200">
                <a:solidFill>
                  <a:srgbClr val="009900"/>
                </a:solidFill>
                <a:latin typeface="Calibri" pitchFamily="34" charset="0"/>
              </a:rPr>
              <a:t>Use of fertilizers</a:t>
            </a:r>
          </a:p>
          <a:p>
            <a:pPr>
              <a:buFont typeface="Wingdings" pitchFamily="2" charset="2"/>
              <a:buChar char="ü"/>
            </a:pPr>
            <a:r>
              <a:rPr lang="en-US" sz="3200">
                <a:solidFill>
                  <a:srgbClr val="009900"/>
                </a:solidFill>
                <a:latin typeface="Calibri" pitchFamily="34" charset="0"/>
              </a:rPr>
              <a:t>Pesticides</a:t>
            </a:r>
          </a:p>
          <a:p>
            <a:pPr>
              <a:buFont typeface="Wingdings" pitchFamily="2" charset="2"/>
              <a:buChar char="ü"/>
            </a:pPr>
            <a:r>
              <a:rPr lang="en-US" sz="3200">
                <a:solidFill>
                  <a:srgbClr val="009900"/>
                </a:solidFill>
                <a:latin typeface="Calibri" pitchFamily="34" charset="0"/>
              </a:rPr>
              <a:t>Herbicide</a:t>
            </a:r>
          </a:p>
          <a:p>
            <a:pPr>
              <a:buFont typeface="Wingdings" pitchFamily="2" charset="2"/>
              <a:buChar char="ü"/>
            </a:pPr>
            <a:r>
              <a:rPr lang="en-US" sz="3200">
                <a:solidFill>
                  <a:srgbClr val="009900"/>
                </a:solidFill>
                <a:latin typeface="Calibri" pitchFamily="34" charset="0"/>
              </a:rPr>
              <a:t>Weedicides</a:t>
            </a:r>
          </a:p>
          <a:p>
            <a:pPr>
              <a:buFont typeface="Wingdings" pitchFamily="2" charset="2"/>
              <a:buChar char="ü"/>
            </a:pPr>
            <a:r>
              <a:rPr lang="en-US" sz="3200">
                <a:solidFill>
                  <a:srgbClr val="009900"/>
                </a:solidFill>
                <a:latin typeface="Calibri" pitchFamily="34" charset="0"/>
              </a:rPr>
              <a:t>Farm waste</a:t>
            </a:r>
          </a:p>
          <a:p>
            <a:pPr>
              <a:buFont typeface="Wingdings" pitchFamily="2" charset="2"/>
              <a:buChar char="ü"/>
            </a:pPr>
            <a:r>
              <a:rPr lang="en-US" sz="3200">
                <a:solidFill>
                  <a:srgbClr val="009900"/>
                </a:solidFill>
                <a:latin typeface="Calibri" pitchFamily="34" charset="0"/>
              </a:rPr>
              <a:t>Debris</a:t>
            </a:r>
          </a:p>
          <a:p>
            <a:pPr>
              <a:buFont typeface="Wingdings" pitchFamily="2" charset="2"/>
              <a:buChar char="ü"/>
            </a:pPr>
            <a:r>
              <a:rPr lang="en-US" sz="3200">
                <a:solidFill>
                  <a:srgbClr val="009900"/>
                </a:solidFill>
                <a:latin typeface="Calibri" pitchFamily="34" charset="0"/>
              </a:rPr>
              <a:t>Eroded soil containing inorganic    </a:t>
            </a:r>
          </a:p>
          <a:p>
            <a:pPr>
              <a:buFont typeface="Wingdings" pitchFamily="2" charset="2"/>
              <a:buNone/>
            </a:pPr>
            <a:r>
              <a:rPr lang="en-US" sz="3200">
                <a:solidFill>
                  <a:srgbClr val="009900"/>
                </a:solidFill>
                <a:latin typeface="Calibri" pitchFamily="34" charset="0"/>
              </a:rPr>
              <a:t>   chemicals</a:t>
            </a:r>
            <a:endParaRPr lang="en-IN" sz="3200">
              <a:solidFill>
                <a:srgbClr val="009900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>
                <a:solidFill>
                  <a:srgbClr val="009900"/>
                </a:solidFill>
              </a:rPr>
              <a:t>Radioactive pollution</a:t>
            </a:r>
            <a:endParaRPr lang="en-IN" smtClean="0">
              <a:solidFill>
                <a:srgbClr val="009900"/>
              </a:solidFill>
            </a:endParaRPr>
          </a:p>
        </p:txBody>
      </p:sp>
      <p:sp>
        <p:nvSpPr>
          <p:cNvPr id="13315" name="TextBox 4"/>
          <p:cNvSpPr txBox="1">
            <a:spLocks noChangeArrowheads="1"/>
          </p:cNvSpPr>
          <p:nvPr/>
        </p:nvSpPr>
        <p:spPr bwMode="auto">
          <a:xfrm>
            <a:off x="1357313" y="1714500"/>
            <a:ext cx="6215062" cy="310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>
                <a:solidFill>
                  <a:srgbClr val="009900"/>
                </a:solidFill>
                <a:latin typeface="Calibri" pitchFamily="34" charset="0"/>
              </a:rPr>
              <a:t>Sources</a:t>
            </a:r>
          </a:p>
          <a:p>
            <a:pPr>
              <a:buFont typeface="Wingdings" pitchFamily="2" charset="2"/>
              <a:buChar char="ü"/>
            </a:pPr>
            <a:r>
              <a:rPr lang="en-US" sz="3200">
                <a:solidFill>
                  <a:srgbClr val="CC0099"/>
                </a:solidFill>
                <a:latin typeface="Calibri" pitchFamily="34" charset="0"/>
              </a:rPr>
              <a:t>Explosions of nuclear dusts</a:t>
            </a:r>
          </a:p>
          <a:p>
            <a:pPr>
              <a:buFont typeface="Wingdings" pitchFamily="2" charset="2"/>
              <a:buChar char="ü"/>
            </a:pPr>
            <a:r>
              <a:rPr lang="en-US" sz="3200">
                <a:solidFill>
                  <a:srgbClr val="CC0099"/>
                </a:solidFill>
                <a:latin typeface="Calibri" pitchFamily="34" charset="0"/>
              </a:rPr>
              <a:t>Radioactive wastes</a:t>
            </a:r>
          </a:p>
          <a:p>
            <a:r>
              <a:rPr lang="en-US" sz="3200">
                <a:solidFill>
                  <a:srgbClr val="009900"/>
                </a:solidFill>
                <a:latin typeface="Calibri" pitchFamily="34" charset="0"/>
              </a:rPr>
              <a:t>Effects</a:t>
            </a:r>
          </a:p>
          <a:p>
            <a:pPr>
              <a:buFont typeface="Wingdings" pitchFamily="2" charset="2"/>
              <a:buChar char="ü"/>
            </a:pPr>
            <a:r>
              <a:rPr lang="en-US" sz="3200">
                <a:solidFill>
                  <a:srgbClr val="CC0099"/>
                </a:solidFill>
                <a:latin typeface="Calibri" pitchFamily="34" charset="0"/>
              </a:rPr>
              <a:t>accumulates thereby creates soil   </a:t>
            </a:r>
          </a:p>
          <a:p>
            <a:pPr>
              <a:buFont typeface="Wingdings" pitchFamily="2" charset="2"/>
              <a:buNone/>
            </a:pPr>
            <a:r>
              <a:rPr lang="en-US" sz="3200">
                <a:solidFill>
                  <a:srgbClr val="CC0099"/>
                </a:solidFill>
                <a:latin typeface="Calibri" pitchFamily="34" charset="0"/>
              </a:rPr>
              <a:t>   pollution</a:t>
            </a:r>
            <a:endParaRPr lang="en-IN" sz="3200">
              <a:solidFill>
                <a:srgbClr val="CC0099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smtClean="0">
                <a:solidFill>
                  <a:srgbClr val="CC0099"/>
                </a:solidFill>
              </a:rPr>
              <a:t>Typical examples of radioactive pollution</a:t>
            </a:r>
            <a:endParaRPr lang="en-IN" sz="4000" smtClean="0">
              <a:solidFill>
                <a:srgbClr val="CC0099"/>
              </a:solidFill>
            </a:endParaRPr>
          </a:p>
        </p:txBody>
      </p:sp>
      <p:sp>
        <p:nvSpPr>
          <p:cNvPr id="14339" name="TextBox 3"/>
          <p:cNvSpPr txBox="1">
            <a:spLocks noChangeArrowheads="1"/>
          </p:cNvSpPr>
          <p:nvPr/>
        </p:nvSpPr>
        <p:spPr bwMode="auto">
          <a:xfrm>
            <a:off x="1143000" y="1785938"/>
            <a:ext cx="7215188" cy="496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3200">
                <a:solidFill>
                  <a:srgbClr val="009900"/>
                </a:solidFill>
                <a:latin typeface="Calibri" pitchFamily="34" charset="0"/>
              </a:rPr>
              <a:t>Radio nuclides of Th, U, K,C</a:t>
            </a:r>
          </a:p>
          <a:p>
            <a:pPr>
              <a:buFont typeface="Wingdings" pitchFamily="2" charset="2"/>
              <a:buChar char="Ø"/>
            </a:pPr>
            <a:r>
              <a:rPr lang="en-US" sz="3200">
                <a:solidFill>
                  <a:srgbClr val="009900"/>
                </a:solidFill>
                <a:latin typeface="Calibri" pitchFamily="34" charset="0"/>
              </a:rPr>
              <a:t>Explosion of nuclear weapons</a:t>
            </a:r>
          </a:p>
          <a:p>
            <a:pPr>
              <a:buFont typeface="Wingdings" pitchFamily="2" charset="2"/>
              <a:buChar char="Ø"/>
            </a:pPr>
            <a:r>
              <a:rPr lang="en-US" sz="3200">
                <a:solidFill>
                  <a:srgbClr val="009900"/>
                </a:solidFill>
                <a:latin typeface="Calibri" pitchFamily="34" charset="0"/>
              </a:rPr>
              <a:t>Nuclear reactor wastes like Ru, I, Ba,La    </a:t>
            </a:r>
          </a:p>
          <a:p>
            <a:pPr>
              <a:buFont typeface="Wingdings" pitchFamily="2" charset="2"/>
              <a:buNone/>
            </a:pPr>
            <a:r>
              <a:rPr lang="en-US" sz="3200">
                <a:solidFill>
                  <a:srgbClr val="009900"/>
                </a:solidFill>
                <a:latin typeface="Calibri" pitchFamily="34" charset="0"/>
              </a:rPr>
              <a:t>   Cs etc.,</a:t>
            </a:r>
          </a:p>
          <a:p>
            <a:pPr>
              <a:buFont typeface="Wingdings" pitchFamily="2" charset="2"/>
              <a:buNone/>
            </a:pPr>
            <a:r>
              <a:rPr lang="en-US" sz="3200">
                <a:solidFill>
                  <a:srgbClr val="009900"/>
                </a:solidFill>
                <a:latin typeface="Calibri" pitchFamily="34" charset="0"/>
              </a:rPr>
              <a:t>   </a:t>
            </a:r>
            <a:r>
              <a:rPr lang="en-US" sz="3200">
                <a:solidFill>
                  <a:srgbClr val="CC0099"/>
                </a:solidFill>
                <a:latin typeface="Calibri" pitchFamily="34" charset="0"/>
              </a:rPr>
              <a:t>Effects </a:t>
            </a:r>
          </a:p>
          <a:p>
            <a:pPr>
              <a:buFont typeface="Wingdings" pitchFamily="2" charset="2"/>
              <a:buChar char="Ø"/>
            </a:pPr>
            <a:r>
              <a:rPr lang="en-US" sz="3200">
                <a:solidFill>
                  <a:srgbClr val="009900"/>
                </a:solidFill>
                <a:latin typeface="Calibri" pitchFamily="34" charset="0"/>
              </a:rPr>
              <a:t>Rain water carries the harmful wastes  </a:t>
            </a:r>
          </a:p>
          <a:p>
            <a:pPr>
              <a:buFont typeface="Wingdings" pitchFamily="2" charset="2"/>
              <a:buNone/>
            </a:pPr>
            <a:r>
              <a:rPr lang="en-US" sz="3200">
                <a:solidFill>
                  <a:srgbClr val="009900"/>
                </a:solidFill>
                <a:latin typeface="Calibri" pitchFamily="34" charset="0"/>
              </a:rPr>
              <a:t>   into the soil</a:t>
            </a:r>
          </a:p>
          <a:p>
            <a:pPr>
              <a:buFont typeface="Wingdings" pitchFamily="2" charset="2"/>
              <a:buChar char="Ø"/>
            </a:pPr>
            <a:r>
              <a:rPr lang="en-US" sz="3200">
                <a:solidFill>
                  <a:srgbClr val="009900"/>
                </a:solidFill>
                <a:latin typeface="Calibri" pitchFamily="34" charset="0"/>
              </a:rPr>
              <a:t>Nuclear wastes emits gamma radiations</a:t>
            </a:r>
          </a:p>
          <a:p>
            <a:pPr>
              <a:buFont typeface="Wingdings" pitchFamily="2" charset="2"/>
              <a:buChar char="Ø"/>
            </a:pPr>
            <a:endParaRPr lang="en-US" sz="3200">
              <a:solidFill>
                <a:srgbClr val="009900"/>
              </a:solidFill>
              <a:latin typeface="Calibri" pitchFamily="34" charset="0"/>
            </a:endParaRPr>
          </a:p>
          <a:p>
            <a:endParaRPr lang="en-IN" sz="320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111</TotalTime>
  <Words>343</Words>
  <Application>Microsoft Office PowerPoint</Application>
  <PresentationFormat>On-screen Show (4:3)</PresentationFormat>
  <Paragraphs>132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Verdana</vt:lpstr>
      <vt:lpstr>Wingdings 2</vt:lpstr>
      <vt:lpstr>Calibri</vt:lpstr>
      <vt:lpstr>Wingdings</vt:lpstr>
      <vt:lpstr>Aspect</vt:lpstr>
      <vt:lpstr> Soil pollution</vt:lpstr>
      <vt:lpstr>Slide 2</vt:lpstr>
      <vt:lpstr>Sources of soil pollution</vt:lpstr>
      <vt:lpstr>Industrial wastes</vt:lpstr>
      <vt:lpstr>Effects</vt:lpstr>
      <vt:lpstr>Urban wastes</vt:lpstr>
      <vt:lpstr>Agricultural practices</vt:lpstr>
      <vt:lpstr>Radioactive pollution</vt:lpstr>
      <vt:lpstr>Typical examples of radioactive pollution</vt:lpstr>
      <vt:lpstr>Slide 10</vt:lpstr>
      <vt:lpstr>Slide 11</vt:lpstr>
      <vt:lpstr>Slide 12</vt:lpstr>
      <vt:lpstr>Slide 13</vt:lpstr>
      <vt:lpstr>Slide 14</vt:lpstr>
      <vt:lpstr>Slide 15</vt:lpstr>
      <vt:lpstr>Slide 16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SANDH</dc:creator>
  <cp:lastModifiedBy>DELL</cp:lastModifiedBy>
  <cp:revision>26</cp:revision>
  <dcterms:created xsi:type="dcterms:W3CDTF">2010-08-04T10:26:29Z</dcterms:created>
  <dcterms:modified xsi:type="dcterms:W3CDTF">2011-11-03T07:43:17Z</dcterms:modified>
</cp:coreProperties>
</file>