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2" r:id="rId6"/>
    <p:sldId id="264" r:id="rId7"/>
    <p:sldId id="261" r:id="rId8"/>
    <p:sldId id="263" r:id="rId9"/>
    <p:sldId id="258"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63604B-EAEC-4BD6-95C4-A7A864F24D2F}"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604B-EAEC-4BD6-95C4-A7A864F24D2F}"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604B-EAEC-4BD6-95C4-A7A864F24D2F}"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2"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3"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grpSp>
      <p:grpSp>
        <p:nvGrpSpPr>
          <p:cNvPr id="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fontAlgn="base">
              <a:spcBef>
                <a:spcPct val="0"/>
              </a:spcBef>
              <a:spcAft>
                <a:spcPct val="0"/>
              </a:spcAft>
              <a:defRPr/>
            </a:pPr>
            <a:endParaRPr lang="en-US">
              <a:solidFill>
                <a:srgbClr val="000000"/>
              </a:solidFill>
              <a:latin typeface="Arial" charset="0"/>
            </a:endParaRPr>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fontAlgn="base">
              <a:spcBef>
                <a:spcPct val="0"/>
              </a:spcBef>
              <a:spcAft>
                <a:spcPct val="0"/>
              </a:spcAft>
              <a:defRPr/>
            </a:pPr>
            <a:endParaRPr lang="en-US">
              <a:solidFill>
                <a:srgbClr val="000000"/>
              </a:solidFill>
              <a:latin typeface="Arial" charset="0"/>
            </a:endParaRPr>
          </a:p>
        </p:txBody>
      </p:sp>
      <p:sp>
        <p:nvSpPr>
          <p:cNvPr id="717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717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F32641DD-F593-4D4A-A6ED-3AADBCA47E91}" type="slidenum">
              <a:rPr lang="en-US">
                <a:solidFill>
                  <a:srgbClr val="000000"/>
                </a:solidFill>
              </a:rPr>
              <a:pPr>
                <a:defRPr/>
              </a:pPr>
              <a:t>‹#›</a:t>
            </a:fld>
            <a:endParaRPr lang="en-US">
              <a:solidFill>
                <a:srgbClr val="000000"/>
              </a:solidFill>
            </a:endParaRPr>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38679D-AD91-434D-8DEF-3475AFA0C0FD}"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36BE990-8F08-49DD-A15F-AB4931AA86D5}"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A59BC132-F73F-45EE-B88D-396B1EFE5D0F}"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7B6029DB-A8EB-4DC8-9DF4-32E201ECCC6F}"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C290B715-090F-4898-A254-4062EF2A759E}"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351A2DD-B95F-4A68-B52B-809795468882}"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807BBCB-6238-437C-BB63-58B8726F1A1B}"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604B-EAEC-4BD6-95C4-A7A864F24D2F}"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0C19B758-781C-4949-B550-CD4A0D597955}"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99B43267-DE5F-48CD-BD80-BA195D841A64}"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9F29CCC-E4CE-48E1-8F9F-4AEEE132899C}"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836970F2-7F6B-49EA-BAB0-B9CD40EF6674}"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pPr>
              <a:defRPr/>
            </a:pPr>
            <a:fld id="{28B28E40-421A-4CB2-9EB9-7C0EA34473E6}" type="slidenum">
              <a:rPr lang="en-US">
                <a:solidFill>
                  <a:srgbClr val="000000"/>
                </a:solidFill>
              </a:rPr>
              <a:pPr>
                <a:defRPr/>
              </a:pPr>
              <a:t>‹#›</a:t>
            </a:fld>
            <a:endParaRPr lang="en-US">
              <a:solidFill>
                <a:srgbClr val="000000"/>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3604B-EAEC-4BD6-95C4-A7A864F24D2F}"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3604B-EAEC-4BD6-95C4-A7A864F24D2F}"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63604B-EAEC-4BD6-95C4-A7A864F24D2F}" type="datetimeFigureOut">
              <a:rPr lang="en-US" smtClean="0"/>
              <a:pPr/>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63604B-EAEC-4BD6-95C4-A7A864F24D2F}" type="datetimeFigureOut">
              <a:rPr lang="en-US" smtClean="0"/>
              <a:pPr/>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3604B-EAEC-4BD6-95C4-A7A864F24D2F}" type="datetimeFigureOut">
              <a:rPr lang="en-US" smtClean="0"/>
              <a:pPr/>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604B-EAEC-4BD6-95C4-A7A864F24D2F}"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604B-EAEC-4BD6-95C4-A7A864F24D2F}"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EE65-BC92-4996-AEC0-AF42171188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3604B-EAEC-4BD6-95C4-A7A864F24D2F}" type="datetimeFigureOut">
              <a:rPr lang="en-US" smtClean="0"/>
              <a:pPr/>
              <a:t>4/20/2013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9EE65-BC92-4996-AEC0-AF42171188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4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latin typeface="Arial" charset="0"/>
            </a:endParaRPr>
          </a:p>
        </p:txBody>
      </p:sp>
      <p:sp>
        <p:nvSpPr>
          <p:cNvPr id="615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latin typeface="Arial" charset="0"/>
            </a:endParaRPr>
          </a:p>
        </p:txBody>
      </p:sp>
      <p:sp>
        <p:nvSpPr>
          <p:cNvPr id="615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CB185157-5EF4-427D-B1CF-B06F51A39813}"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
        <p:nvSpPr>
          <p:cNvPr id="615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5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2" name="Group 10"/>
          <p:cNvGrpSpPr>
            <a:grpSpLocks/>
          </p:cNvGrpSpPr>
          <p:nvPr/>
        </p:nvGrpSpPr>
        <p:grpSpPr bwMode="auto">
          <a:xfrm>
            <a:off x="7938" y="5540375"/>
            <a:ext cx="1784350" cy="1246188"/>
            <a:chOff x="5" y="3490"/>
            <a:chExt cx="1124" cy="785"/>
          </a:xfrm>
        </p:grpSpPr>
        <p:sp>
          <p:nvSpPr>
            <p:cNvPr id="615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5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5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5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5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3" name="Group 20"/>
            <p:cNvGrpSpPr>
              <a:grpSpLocks/>
            </p:cNvGrpSpPr>
            <p:nvPr userDrawn="1"/>
          </p:nvGrpSpPr>
          <p:grpSpPr bwMode="auto">
            <a:xfrm>
              <a:off x="5" y="3490"/>
              <a:ext cx="1124" cy="780"/>
              <a:chOff x="5" y="3490"/>
              <a:chExt cx="1124" cy="780"/>
            </a:xfrm>
          </p:grpSpPr>
          <p:grpSp>
            <p:nvGrpSpPr>
              <p:cNvPr id="4" name="Group 21"/>
              <p:cNvGrpSpPr>
                <a:grpSpLocks/>
              </p:cNvGrpSpPr>
              <p:nvPr userDrawn="1"/>
            </p:nvGrpSpPr>
            <p:grpSpPr bwMode="auto">
              <a:xfrm>
                <a:off x="499" y="3562"/>
                <a:ext cx="548" cy="708"/>
                <a:chOff x="499" y="3562"/>
                <a:chExt cx="548" cy="708"/>
              </a:xfrm>
            </p:grpSpPr>
            <p:sp>
              <p:nvSpPr>
                <p:cNvPr id="616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6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sp>
            <p:nvSpPr>
              <p:cNvPr id="616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5" name="Group 28"/>
              <p:cNvGrpSpPr>
                <a:grpSpLocks/>
              </p:cNvGrpSpPr>
              <p:nvPr userDrawn="1"/>
            </p:nvGrpSpPr>
            <p:grpSpPr bwMode="auto">
              <a:xfrm>
                <a:off x="5" y="3490"/>
                <a:ext cx="1124" cy="678"/>
                <a:chOff x="5" y="3490"/>
                <a:chExt cx="1124" cy="678"/>
              </a:xfrm>
            </p:grpSpPr>
            <p:sp>
              <p:nvSpPr>
                <p:cNvPr id="617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7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8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grpSp>
      </p:grpSp>
      <p:grpSp>
        <p:nvGrpSpPr>
          <p:cNvPr id="6" name="Group 37"/>
          <p:cNvGrpSpPr>
            <a:grpSpLocks/>
          </p:cNvGrpSpPr>
          <p:nvPr/>
        </p:nvGrpSpPr>
        <p:grpSpPr bwMode="auto">
          <a:xfrm>
            <a:off x="8680450" y="2116138"/>
            <a:ext cx="385763" cy="4308475"/>
            <a:chOff x="5468" y="1333"/>
            <a:chExt cx="243" cy="2714"/>
          </a:xfrm>
        </p:grpSpPr>
        <p:sp>
          <p:nvSpPr>
            <p:cNvPr id="618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8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grpSp>
        <p:nvGrpSpPr>
          <p:cNvPr id="7" name="Group 40"/>
          <p:cNvGrpSpPr>
            <a:grpSpLocks/>
          </p:cNvGrpSpPr>
          <p:nvPr/>
        </p:nvGrpSpPr>
        <p:grpSpPr bwMode="auto">
          <a:xfrm>
            <a:off x="7318375" y="90488"/>
            <a:ext cx="2133600" cy="1911350"/>
            <a:chOff x="4610" y="57"/>
            <a:chExt cx="1344" cy="1204"/>
          </a:xfrm>
        </p:grpSpPr>
        <p:grpSp>
          <p:nvGrpSpPr>
            <p:cNvPr id="8" name="Group 41"/>
            <p:cNvGrpSpPr>
              <a:grpSpLocks/>
            </p:cNvGrpSpPr>
            <p:nvPr userDrawn="1"/>
          </p:nvGrpSpPr>
          <p:grpSpPr bwMode="auto">
            <a:xfrm>
              <a:off x="4610" y="57"/>
              <a:ext cx="1344" cy="1204"/>
              <a:chOff x="4610" y="57"/>
              <a:chExt cx="1344" cy="1204"/>
            </a:xfrm>
          </p:grpSpPr>
          <p:sp>
            <p:nvSpPr>
              <p:cNvPr id="618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nvGrpSpPr>
              <p:cNvPr id="9" name="Group 43"/>
              <p:cNvGrpSpPr>
                <a:grpSpLocks/>
              </p:cNvGrpSpPr>
              <p:nvPr userDrawn="1"/>
            </p:nvGrpSpPr>
            <p:grpSpPr bwMode="auto">
              <a:xfrm>
                <a:off x="4610" y="57"/>
                <a:ext cx="1344" cy="985"/>
                <a:chOff x="4610" y="57"/>
                <a:chExt cx="1344" cy="985"/>
              </a:xfrm>
            </p:grpSpPr>
            <p:sp>
              <p:nvSpPr>
                <p:cNvPr id="618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89" name="Freeform 45"/>
                <p:cNvSpPr>
                  <a:spLocks/>
                </p:cNvSpPr>
                <p:nvPr userDrawn="1"/>
              </p:nvSpPr>
              <p:spPr bwMode="auto">
                <a:xfrm rot="-3172564">
                  <a:off x="5057" y="323"/>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0" name="Freeform 46"/>
                <p:cNvSpPr>
                  <a:spLocks/>
                </p:cNvSpPr>
                <p:nvPr userDrawn="1"/>
              </p:nvSpPr>
              <p:spPr bwMode="auto">
                <a:xfrm rot="-3172564">
                  <a:off x="4867" y="173"/>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2" name="Freeform 48"/>
                <p:cNvSpPr>
                  <a:spLocks/>
                </p:cNvSpPr>
                <p:nvPr userDrawn="1"/>
              </p:nvSpPr>
              <p:spPr bwMode="auto">
                <a:xfrm rot="-3172564">
                  <a:off x="5306" y="888"/>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3" name="Freeform 49"/>
                <p:cNvSpPr>
                  <a:spLocks/>
                </p:cNvSpPr>
                <p:nvPr userDrawn="1"/>
              </p:nvSpPr>
              <p:spPr bwMode="auto">
                <a:xfrm rot="-3172564">
                  <a:off x="5253" y="797"/>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sp>
              <p:nvSpPr>
                <p:cNvPr id="6195" name="Freeform 51"/>
                <p:cNvSpPr>
                  <a:spLocks/>
                </p:cNvSpPr>
                <p:nvPr userDrawn="1"/>
              </p:nvSpPr>
              <p:spPr bwMode="auto">
                <a:xfrm rot="-3172564">
                  <a:off x="4956" y="133"/>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fontAlgn="base">
                    <a:spcBef>
                      <a:spcPct val="0"/>
                    </a:spcBef>
                    <a:spcAft>
                      <a:spcPct val="0"/>
                    </a:spcAft>
                    <a:defRPr/>
                  </a:pPr>
                  <a:endParaRPr lang="en-US">
                    <a:solidFill>
                      <a:srgbClr val="000000"/>
                    </a:solidFill>
                    <a:latin typeface="Arial" charset="0"/>
                  </a:endParaRPr>
                </a:p>
              </p:txBody>
            </p:sp>
          </p:grpSp>
        </p:grpSp>
        <p:sp>
          <p:nvSpPr>
            <p:cNvPr id="619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fontAlgn="base">
                <a:spcBef>
                  <a:spcPct val="0"/>
                </a:spcBef>
                <a:spcAft>
                  <a:spcPct val="0"/>
                </a:spcAft>
                <a:defRPr/>
              </a:pPr>
              <a:endParaRPr lang="en-US">
                <a:solidFill>
                  <a:srgbClr val="000000"/>
                </a:solidFill>
                <a:latin typeface="Arial" charset="0"/>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2000"/>
                                        <p:tgtEl>
                                          <p:spTgt spid="61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8"/>
                                        </p:tgtEl>
                                        <p:attrNameLst>
                                          <p:attrName>style.visibility</p:attrName>
                                        </p:attrNameLst>
                                      </p:cBhvr>
                                      <p:to>
                                        <p:strVal val="visible"/>
                                      </p:to>
                                    </p:set>
                                    <p:animEffect transition="in" filter="fade">
                                      <p:cBhvr>
                                        <p:cTn id="10"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48" grpId="0">
        <p:tmplLst>
          <p:tmpl>
            <p:tnLst>
              <p:par>
                <p:cTn presetID="10" presetClass="entr" presetSubtype="0" fill="hold" nodeType="with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2000"/>
                        <p:tgtEl>
                          <p:spTgt spid="6148"/>
                        </p:tgtEl>
                      </p:cBhvr>
                    </p:animEffect>
                  </p:childTnLst>
                </p:cTn>
              </p:par>
            </p:tnLst>
          </p:tmpl>
        </p:tmplLst>
      </p:bldP>
    </p:bld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lumMod val="50000"/>
                  </a:schemeClr>
                </a:solidFill>
              </a:rPr>
              <a:t>Staffing</a:t>
            </a:r>
            <a:endParaRPr lang="en-US" b="1"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IN" sz="2400" dirty="0" smtClean="0"/>
              <a:t>5. </a:t>
            </a:r>
            <a:r>
              <a:rPr lang="en-IN" sz="2400" b="1" dirty="0" smtClean="0"/>
              <a:t>Systems Approach</a:t>
            </a:r>
            <a:r>
              <a:rPr lang="en-IN" sz="2400" dirty="0" smtClean="0"/>
              <a:t>-MBO attempts to integrate the individual with the organization and the organization with its environment. It seeks to ensure the accomplishment of both personal and enterprise goals by creating goal congruence.</a:t>
            </a:r>
          </a:p>
          <a:p>
            <a:pPr>
              <a:buNone/>
            </a:pPr>
            <a:r>
              <a:rPr lang="en-IN" sz="2400" dirty="0" smtClean="0"/>
              <a:t>6. </a:t>
            </a:r>
            <a:r>
              <a:rPr lang="en-IN" sz="2400" b="1" dirty="0" smtClean="0"/>
              <a:t>Concentration on Key Results Areas</a:t>
            </a:r>
            <a:r>
              <a:rPr lang="en-IN" sz="2400" smtClean="0"/>
              <a:t>: The </a:t>
            </a:r>
            <a:r>
              <a:rPr lang="en-IN" sz="2400" dirty="0" smtClean="0"/>
              <a:t>emphasis in MBO is on performance improvement in the areas which are of critical importance to the organization as a whole. By identification of key result areas, MBO ensures that due attention is given to the priority areas which are crucial for good performance and growth of the organization.</a:t>
            </a:r>
          </a:p>
          <a:p>
            <a:pPr>
              <a:buNone/>
            </a:pP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00800"/>
          </a:xfrm>
        </p:spPr>
        <p:txBody>
          <a:bodyPr/>
          <a:lstStyle/>
          <a:p>
            <a:pPr>
              <a:defRPr/>
            </a:pPr>
            <a:r>
              <a:rPr lang="en-US" sz="2400" dirty="0" smtClean="0"/>
              <a:t>Human resource mgt is concerned with people at work and their relationship in the org.</a:t>
            </a:r>
          </a:p>
          <a:p>
            <a:pPr>
              <a:defRPr/>
            </a:pPr>
            <a:r>
              <a:rPr lang="en-US" sz="2400" dirty="0" smtClean="0"/>
              <a:t>Since all decisions in an org. are made by human beings &amp; </a:t>
            </a:r>
          </a:p>
          <a:p>
            <a:pPr>
              <a:buNone/>
              <a:defRPr/>
            </a:pPr>
            <a:r>
              <a:rPr lang="en-US" sz="2400" dirty="0" smtClean="0"/>
              <a:t>are put into operation by human beings, they are affected by all these decisions in one way or the other.</a:t>
            </a:r>
          </a:p>
          <a:p>
            <a:pPr algn="ctr">
              <a:buNone/>
              <a:defRPr/>
            </a:pPr>
            <a:r>
              <a:rPr lang="en-US" sz="2400" b="1" u="sng" dirty="0" smtClean="0">
                <a:solidFill>
                  <a:schemeClr val="tx2">
                    <a:lumMod val="50000"/>
                  </a:schemeClr>
                </a:solidFill>
              </a:rPr>
              <a:t>Staffing</a:t>
            </a:r>
          </a:p>
          <a:p>
            <a:pPr>
              <a:defRPr/>
            </a:pPr>
            <a:r>
              <a:rPr lang="en-US" sz="2400" dirty="0" smtClean="0"/>
              <a:t>Most people, regard staffing as the function of hiring or recruiting and selecting managers at different levels.</a:t>
            </a:r>
          </a:p>
          <a:p>
            <a:pPr>
              <a:defRPr/>
            </a:pPr>
            <a:r>
              <a:rPr lang="en-US" sz="2400" dirty="0" smtClean="0"/>
              <a:t>They think this function is performed by manager only once, that is, in the beginning of the enterprise and later on he has to only make replacement. </a:t>
            </a:r>
          </a:p>
          <a:p>
            <a:pPr>
              <a:defRPr/>
            </a:pPr>
            <a:r>
              <a:rPr lang="en-US" sz="2400" dirty="0" smtClean="0"/>
              <a:t>But actually it is not so. </a:t>
            </a:r>
            <a:r>
              <a:rPr lang="en-US" sz="2400" b="1" dirty="0" smtClean="0">
                <a:solidFill>
                  <a:schemeClr val="tx2">
                    <a:lumMod val="50000"/>
                  </a:schemeClr>
                </a:solidFill>
              </a:rPr>
              <a:t>Staffing also includes </a:t>
            </a:r>
            <a:r>
              <a:rPr lang="en-US" sz="2400" dirty="0" smtClean="0"/>
              <a:t>determination of manpower needs, recruitment, selection, </a:t>
            </a:r>
          </a:p>
          <a:p>
            <a:pPr>
              <a:buNone/>
              <a:defRPr/>
            </a:pPr>
            <a:r>
              <a:rPr lang="en-US" sz="2400" dirty="0" smtClean="0"/>
              <a:t>                   placement, promotions, transfers, etc.    </a:t>
            </a:r>
          </a:p>
          <a:p>
            <a:pPr>
              <a:buFontTx/>
              <a:buNone/>
              <a:defRPr/>
            </a:pPr>
            <a:r>
              <a:rPr lang="en-US" sz="2400" dirty="0" smtClean="0"/>
              <a:t> </a:t>
            </a:r>
          </a:p>
          <a:p>
            <a:pPr>
              <a:buFontTx/>
              <a:buNone/>
              <a:defRPr/>
            </a:pPr>
            <a:endParaRPr lang="en-US" sz="2400" dirty="0" smtClean="0">
              <a:solidFill>
                <a:schemeClr val="tx2">
                  <a:lumMod val="50000"/>
                </a:schemeClr>
              </a:solidFill>
            </a:endParaRPr>
          </a:p>
          <a:p>
            <a:pPr>
              <a:buFontTx/>
              <a:buNone/>
              <a:defRPr/>
            </a:pPr>
            <a:endParaRPr lang="en-US" sz="2400" b="1"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endParaRPr lang="en-US" sz="2400" dirty="0" smtClean="0"/>
          </a:p>
          <a:p>
            <a:r>
              <a:rPr lang="en-US" sz="2400" dirty="0" smtClean="0"/>
              <a:t>Neither is staffing a one time function. It is a continuous and never ending function.</a:t>
            </a:r>
          </a:p>
          <a:p>
            <a:endParaRPr lang="en-US" sz="2400" dirty="0" smtClean="0"/>
          </a:p>
          <a:p>
            <a:r>
              <a:rPr lang="en-US" sz="2400" dirty="0" smtClean="0"/>
              <a:t>According to Koontz &amp; O’ Donnel- “ the managerial function of staffing involves manning the organization structure through proper and effective selection, appraisal and development of personnel to fill the roles designed into the structure.</a:t>
            </a:r>
          </a:p>
          <a:p>
            <a:endParaRPr lang="en-US" sz="2400" dirty="0" smtClean="0"/>
          </a:p>
          <a:p>
            <a:r>
              <a:rPr lang="en-US" sz="2400" dirty="0" smtClean="0"/>
              <a:t>The immediate responsibility for efficient execution of staffing function rests upon every manager at all levels.</a:t>
            </a:r>
          </a:p>
          <a:p>
            <a:pPr>
              <a:buNone/>
            </a:pPr>
            <a:r>
              <a:rPr lang="en-US" sz="2400" dirty="0" smtClean="0"/>
              <a:t>                </a:t>
            </a:r>
            <a:endParaRPr 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533400"/>
          </a:xfrm>
        </p:spPr>
        <p:txBody>
          <a:bodyPr/>
          <a:lstStyle/>
          <a:p>
            <a:r>
              <a:rPr lang="en-US" sz="4000" b="1" dirty="0" smtClean="0">
                <a:solidFill>
                  <a:schemeClr val="tx2">
                    <a:lumMod val="50000"/>
                  </a:schemeClr>
                </a:solidFill>
              </a:rPr>
              <a:t>Process of Staffing</a:t>
            </a:r>
            <a:endParaRPr lang="en-US" sz="4000" b="1" dirty="0">
              <a:solidFill>
                <a:schemeClr val="tx2">
                  <a:lumMod val="50000"/>
                </a:schemeClr>
              </a:solidFill>
            </a:endParaRPr>
          </a:p>
        </p:txBody>
      </p:sp>
      <p:sp>
        <p:nvSpPr>
          <p:cNvPr id="3" name="Content Placeholder 2"/>
          <p:cNvSpPr>
            <a:spLocks noGrp="1"/>
          </p:cNvSpPr>
          <p:nvPr>
            <p:ph idx="1"/>
          </p:nvPr>
        </p:nvSpPr>
        <p:spPr>
          <a:xfrm>
            <a:off x="152400" y="762000"/>
            <a:ext cx="8763000" cy="5791200"/>
          </a:xfrm>
        </p:spPr>
        <p:txBody>
          <a:bodyPr/>
          <a:lstStyle/>
          <a:p>
            <a:pPr marL="457200" indent="-457200">
              <a:buAutoNum type="arabicPeriod"/>
            </a:pPr>
            <a:r>
              <a:rPr lang="en-US" sz="2400" dirty="0" smtClean="0"/>
              <a:t>Manpower Planning</a:t>
            </a:r>
          </a:p>
          <a:p>
            <a:pPr marL="457200" indent="-457200">
              <a:buAutoNum type="arabicPeriod"/>
            </a:pPr>
            <a:endParaRPr lang="en-US" sz="800" dirty="0" smtClean="0"/>
          </a:p>
          <a:p>
            <a:pPr marL="457200" indent="-457200">
              <a:buAutoNum type="arabicPeriod"/>
            </a:pPr>
            <a:r>
              <a:rPr lang="en-US" sz="2400" dirty="0" smtClean="0"/>
              <a:t>Recruitment- </a:t>
            </a:r>
            <a:r>
              <a:rPr lang="en-US" sz="2400" dirty="0" smtClean="0"/>
              <a:t>Internal sources &amp; eternal sources </a:t>
            </a:r>
          </a:p>
          <a:p>
            <a:pPr marL="457200" indent="-457200">
              <a:buNone/>
            </a:pPr>
            <a:endParaRPr lang="en-US" sz="800" dirty="0" smtClean="0"/>
          </a:p>
          <a:p>
            <a:pPr marL="457200" indent="-457200">
              <a:buAutoNum type="arabicPeriod"/>
            </a:pPr>
            <a:r>
              <a:rPr lang="en-US" sz="2400" dirty="0" smtClean="0"/>
              <a:t>Selection</a:t>
            </a:r>
            <a:endParaRPr lang="en-US" sz="2400" dirty="0" smtClean="0"/>
          </a:p>
          <a:p>
            <a:pPr marL="514350" indent="-514350">
              <a:buFont typeface="+mj-lt"/>
              <a:buAutoNum type="romanLcPeriod"/>
            </a:pPr>
            <a:r>
              <a:rPr lang="en-US" sz="2400" dirty="0" smtClean="0"/>
              <a:t>Screening</a:t>
            </a:r>
          </a:p>
          <a:p>
            <a:pPr marL="514350" indent="-514350">
              <a:buFont typeface="+mj-lt"/>
              <a:buAutoNum type="romanLcPeriod"/>
            </a:pPr>
            <a:r>
              <a:rPr lang="en-US" sz="2400" dirty="0" smtClean="0"/>
              <a:t>Application blank</a:t>
            </a:r>
          </a:p>
          <a:p>
            <a:pPr marL="514350" indent="-514350">
              <a:buFont typeface="+mj-lt"/>
              <a:buAutoNum type="romanLcPeriod"/>
            </a:pPr>
            <a:r>
              <a:rPr lang="en-US" sz="2400" dirty="0" smtClean="0"/>
              <a:t>Preliminary interview</a:t>
            </a:r>
          </a:p>
          <a:p>
            <a:pPr marL="514350" indent="-514350">
              <a:buFont typeface="+mj-lt"/>
              <a:buAutoNum type="romanLcPeriod"/>
            </a:pPr>
            <a:r>
              <a:rPr lang="en-US" sz="2400" dirty="0" smtClean="0"/>
              <a:t>Employment tests</a:t>
            </a:r>
          </a:p>
          <a:p>
            <a:pPr marL="514350" indent="-514350">
              <a:buFont typeface="+mj-lt"/>
              <a:buAutoNum type="romanLcPeriod"/>
            </a:pPr>
            <a:r>
              <a:rPr lang="en-US" sz="2400" dirty="0" smtClean="0"/>
              <a:t>Final interview</a:t>
            </a:r>
          </a:p>
          <a:p>
            <a:pPr marL="514350" indent="-514350">
              <a:buFont typeface="+mj-lt"/>
              <a:buAutoNum type="romanLcPeriod"/>
            </a:pPr>
            <a:r>
              <a:rPr lang="en-US" sz="2400" dirty="0" smtClean="0"/>
              <a:t>Reference checks</a:t>
            </a:r>
          </a:p>
          <a:p>
            <a:pPr marL="514350" indent="-514350">
              <a:buFont typeface="+mj-lt"/>
              <a:buAutoNum type="romanLcPeriod"/>
            </a:pPr>
            <a:r>
              <a:rPr lang="en-US" sz="2400" dirty="0" smtClean="0"/>
              <a:t>Final selection</a:t>
            </a:r>
          </a:p>
          <a:p>
            <a:pPr marL="514350" indent="-514350">
              <a:buNone/>
            </a:pPr>
            <a:r>
              <a:rPr lang="en-US" sz="2400" dirty="0" smtClean="0"/>
              <a:t>                    </a:t>
            </a:r>
            <a:endParaRPr lang="en-US" sz="2400" dirty="0" smtClean="0"/>
          </a:p>
          <a:p>
            <a:pPr marL="457200" indent="-457200">
              <a:buAutoNum type="arabicPeriod"/>
            </a:pPr>
            <a:endParaRPr lang="en-US" sz="24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514350" indent="-514350">
              <a:buNone/>
            </a:pPr>
            <a:endParaRPr lang="en-US" sz="2400" dirty="0" smtClean="0"/>
          </a:p>
          <a:p>
            <a:pPr marL="514350" indent="-514350">
              <a:buNone/>
            </a:pPr>
            <a:r>
              <a:rPr lang="en-US" sz="2400" dirty="0" smtClean="0"/>
              <a:t>4</a:t>
            </a:r>
            <a:r>
              <a:rPr lang="en-US" sz="2400" dirty="0" smtClean="0"/>
              <a:t>. Placement- matching individual to job &amp; job to individual</a:t>
            </a:r>
            <a:r>
              <a:rPr lang="en-US" sz="2400" dirty="0" smtClean="0"/>
              <a:t>.</a:t>
            </a:r>
          </a:p>
          <a:p>
            <a:pPr marL="514350" indent="-514350">
              <a:buNone/>
            </a:pPr>
            <a:endParaRPr lang="en-US" sz="800" dirty="0" smtClean="0"/>
          </a:p>
          <a:p>
            <a:pPr marL="514350" indent="-514350">
              <a:buNone/>
            </a:pPr>
            <a:r>
              <a:rPr lang="en-US" sz="2400" dirty="0" smtClean="0"/>
              <a:t>5</a:t>
            </a:r>
            <a:r>
              <a:rPr lang="en-US" sz="2400" dirty="0" smtClean="0"/>
              <a:t>. </a:t>
            </a:r>
            <a:r>
              <a:rPr lang="en-US" sz="2400" dirty="0" smtClean="0"/>
              <a:t>Induction</a:t>
            </a:r>
          </a:p>
          <a:p>
            <a:pPr marL="514350" indent="-514350">
              <a:buNone/>
            </a:pPr>
            <a:endParaRPr lang="en-US" sz="800" dirty="0" smtClean="0"/>
          </a:p>
          <a:p>
            <a:pPr marL="514350" indent="-514350">
              <a:buNone/>
            </a:pPr>
            <a:r>
              <a:rPr lang="en-US" sz="2400" dirty="0" smtClean="0"/>
              <a:t>6</a:t>
            </a:r>
            <a:r>
              <a:rPr lang="en-US" sz="2400" dirty="0" smtClean="0"/>
              <a:t>. Training &amp; Development </a:t>
            </a:r>
            <a:endParaRPr lang="en-US" sz="2400" dirty="0" smtClean="0"/>
          </a:p>
          <a:p>
            <a:pPr marL="514350" indent="-514350">
              <a:buNone/>
            </a:pPr>
            <a:endParaRPr lang="en-US" sz="800" dirty="0" smtClean="0"/>
          </a:p>
          <a:p>
            <a:pPr>
              <a:buNone/>
            </a:pPr>
            <a:r>
              <a:rPr lang="en-IN" sz="2400" dirty="0" smtClean="0"/>
              <a:t>7.Promotion- basis of promotion Merit or Seniority</a:t>
            </a:r>
          </a:p>
          <a:p>
            <a:pPr>
              <a:buNone/>
            </a:pPr>
            <a:endParaRPr lang="en-IN" sz="800" dirty="0" smtClean="0"/>
          </a:p>
          <a:p>
            <a:pPr>
              <a:buNone/>
            </a:pPr>
            <a:r>
              <a:rPr lang="en-IN" sz="2400" dirty="0" smtClean="0"/>
              <a:t>8. Transfers</a:t>
            </a:r>
          </a:p>
          <a:p>
            <a:pPr>
              <a:buNone/>
            </a:pPr>
            <a:endParaRPr lang="en-IN" sz="800" dirty="0" smtClean="0"/>
          </a:p>
          <a:p>
            <a:pPr>
              <a:buNone/>
            </a:pPr>
            <a:r>
              <a:rPr lang="en-IN" sz="2400" dirty="0" smtClean="0"/>
              <a:t>9. Performance Appraisal</a:t>
            </a:r>
          </a:p>
          <a:p>
            <a:pPr>
              <a:buNone/>
            </a:pPr>
            <a:endParaRPr lang="en-IN" sz="2400"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b="1" dirty="0" smtClean="0">
                <a:solidFill>
                  <a:srgbClr val="C00000"/>
                </a:solidFill>
              </a:rPr>
              <a:t>What is HRD?</a:t>
            </a:r>
            <a:endParaRPr lang="en-US" b="1" dirty="0">
              <a:solidFill>
                <a:srgbClr val="C00000"/>
              </a:solidFill>
            </a:endParaRPr>
          </a:p>
        </p:txBody>
      </p:sp>
      <p:sp>
        <p:nvSpPr>
          <p:cNvPr id="3" name="Content Placeholder 2"/>
          <p:cNvSpPr>
            <a:spLocks noGrp="1"/>
          </p:cNvSpPr>
          <p:nvPr>
            <p:ph idx="1"/>
          </p:nvPr>
        </p:nvSpPr>
        <p:spPr>
          <a:xfrm>
            <a:off x="152400" y="685800"/>
            <a:ext cx="8763000" cy="5943600"/>
          </a:xfrm>
        </p:spPr>
        <p:txBody>
          <a:bodyPr>
            <a:normAutofit/>
          </a:bodyPr>
          <a:lstStyle/>
          <a:p>
            <a:r>
              <a:rPr lang="en-US" sz="2400" dirty="0" smtClean="0">
                <a:latin typeface="Comic Sans MS" pitchFamily="66" charset="0"/>
              </a:rPr>
              <a:t>HRD concept was first introduced by </a:t>
            </a:r>
            <a:r>
              <a:rPr lang="en-US" sz="2400" b="1" dirty="0" smtClean="0">
                <a:latin typeface="Comic Sans MS" pitchFamily="66" charset="0"/>
              </a:rPr>
              <a:t>Leonard Nadler </a:t>
            </a:r>
            <a:r>
              <a:rPr lang="en-US" sz="2400" dirty="0" smtClean="0">
                <a:latin typeface="Comic Sans MS" pitchFamily="66" charset="0"/>
              </a:rPr>
              <a:t>in 1969 in a conference in US. “He defined HRD as those learning experience which are organized, for a specific time, and designed to bring about the possibility of behavioral change”. </a:t>
            </a:r>
          </a:p>
          <a:p>
            <a:r>
              <a:rPr lang="en-US" sz="2400" dirty="0" smtClean="0">
                <a:latin typeface="Comic Sans MS" pitchFamily="66" charset="0"/>
              </a:rPr>
              <a:t>Human Resource Development (HRD) is the framework for helping employees develop their personal and organizational skills, knowledge, and abilities. </a:t>
            </a:r>
          </a:p>
          <a:p>
            <a:r>
              <a:rPr lang="en-US" sz="2400" dirty="0" smtClean="0">
                <a:latin typeface="Comic Sans MS" pitchFamily="66" charset="0"/>
              </a:rPr>
              <a:t>Human Resource Development includes such opportunities as employee training, employee career development, performance management and development, coaching, mentoring, succession planning, key employee identification, tuition assistance, and organization development. </a:t>
            </a:r>
            <a:br>
              <a:rPr lang="en-US" sz="2400" dirty="0" smtClean="0">
                <a:latin typeface="Comic Sans MS" pitchFamily="66" charset="0"/>
              </a:rPr>
            </a:br>
            <a:endParaRPr lang="en-US" sz="2400" dirty="0">
              <a:solidFill>
                <a:schemeClr val="bg2">
                  <a:lumMod val="10000"/>
                </a:schemeClr>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sz="2400" dirty="0" smtClean="0">
                <a:latin typeface="Comic Sans MS" pitchFamily="66" charset="0"/>
              </a:rPr>
              <a:t>Human resource development in the organization context is a process by which the employees of an organization are helped, in a continuous and planned way to: </a:t>
            </a:r>
          </a:p>
          <a:p>
            <a:pPr>
              <a:buNone/>
            </a:pPr>
            <a:endParaRPr lang="en-US" sz="800" dirty="0" smtClean="0">
              <a:latin typeface="Comic Sans MS" pitchFamily="66" charset="0"/>
            </a:endParaRPr>
          </a:p>
          <a:p>
            <a:r>
              <a:rPr lang="en-US" sz="2400" dirty="0" smtClean="0">
                <a:latin typeface="Comic Sans MS" pitchFamily="66" charset="0"/>
              </a:rPr>
              <a:t>Acquire or sharpen capabilities required to perform various functions associated with their present or expected future roles;</a:t>
            </a:r>
          </a:p>
          <a:p>
            <a:endParaRPr lang="en-US" sz="2400" dirty="0" smtClean="0">
              <a:latin typeface="Comic Sans MS" pitchFamily="66" charset="0"/>
            </a:endParaRPr>
          </a:p>
          <a:p>
            <a:r>
              <a:rPr lang="en-US" sz="2400" dirty="0" smtClean="0">
                <a:latin typeface="Comic Sans MS" pitchFamily="66" charset="0"/>
              </a:rPr>
              <a:t>Develop their general capabilities as individuals and discover and exploit their own inner potentials for their own and/or organizational development purposes; and</a:t>
            </a:r>
          </a:p>
          <a:p>
            <a:endParaRPr lang="en-US" sz="2400" dirty="0" smtClean="0">
              <a:latin typeface="Comic Sans MS" pitchFamily="66" charset="0"/>
            </a:endParaRPr>
          </a:p>
          <a:p>
            <a:r>
              <a:rPr lang="en-US" sz="2400" dirty="0" smtClean="0">
                <a:latin typeface="Comic Sans MS" pitchFamily="66" charset="0"/>
              </a:rPr>
              <a:t>Develop an organizational culture in which supervisor-subordinate relationships, teamwork and collaboration among sub-units are strong and contribute to the professional well being, motivation and pride of employees.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600" b="1" dirty="0" smtClean="0">
                <a:solidFill>
                  <a:srgbClr val="C00000"/>
                </a:solidFill>
              </a:rPr>
              <a:t>MBO-Management by Objectives</a:t>
            </a:r>
            <a:endParaRPr lang="en-US" sz="3600" b="1" dirty="0">
              <a:solidFill>
                <a:srgbClr val="C00000"/>
              </a:solidFill>
            </a:endParaRPr>
          </a:p>
        </p:txBody>
      </p:sp>
      <p:sp>
        <p:nvSpPr>
          <p:cNvPr id="3" name="Content Placeholder 2"/>
          <p:cNvSpPr>
            <a:spLocks noGrp="1"/>
          </p:cNvSpPr>
          <p:nvPr>
            <p:ph idx="1"/>
          </p:nvPr>
        </p:nvSpPr>
        <p:spPr>
          <a:xfrm>
            <a:off x="228600" y="762000"/>
            <a:ext cx="8763000" cy="5791200"/>
          </a:xfrm>
        </p:spPr>
        <p:txBody>
          <a:bodyPr>
            <a:normAutofit lnSpcReduction="10000"/>
          </a:bodyPr>
          <a:lstStyle/>
          <a:p>
            <a:r>
              <a:rPr lang="en-US" sz="2400" dirty="0" smtClean="0">
                <a:latin typeface="Comic Sans MS" pitchFamily="66" charset="0"/>
              </a:rPr>
              <a:t>The concept was introduced by Peter Drucker in 1954.</a:t>
            </a:r>
          </a:p>
          <a:p>
            <a:r>
              <a:rPr lang="en-US" sz="2400" dirty="0" smtClean="0">
                <a:latin typeface="Comic Sans MS" pitchFamily="66" charset="0"/>
              </a:rPr>
              <a:t>It sis a practice for accomplishing the objectives of an organization in effective way.</a:t>
            </a:r>
          </a:p>
          <a:p>
            <a:r>
              <a:rPr lang="en-US" sz="2400" dirty="0" smtClean="0">
                <a:latin typeface="Comic Sans MS" pitchFamily="66" charset="0"/>
              </a:rPr>
              <a:t>It is also known as management by results and goal setting approach.</a:t>
            </a:r>
          </a:p>
          <a:p>
            <a:r>
              <a:rPr lang="en-US" sz="2400" dirty="0" smtClean="0">
                <a:latin typeface="Comic Sans MS" pitchFamily="66" charset="0"/>
              </a:rPr>
              <a:t>It is an approach to management planning and evaluation in which specific targets for a year, or some other length of time, are established for each manager, on the basis of the results which each must achieve if the overall objectives of the company/organization are to be realized.  </a:t>
            </a:r>
          </a:p>
          <a:p>
            <a:r>
              <a:rPr lang="en-US" sz="2400" dirty="0" smtClean="0">
                <a:latin typeface="Comic Sans MS" pitchFamily="66" charset="0"/>
              </a:rPr>
              <a:t>At the end of this period, the actual results achieved are measured against the original goals, i.e. against the expected results which each manager knows he is responsible for achieving.</a:t>
            </a:r>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IN" sz="3600" b="1" dirty="0" smtClean="0">
                <a:solidFill>
                  <a:srgbClr val="C00000"/>
                </a:solidFill>
              </a:rPr>
              <a:t>Features of MBO</a:t>
            </a:r>
            <a:endParaRPr lang="en-IN" sz="3600" b="1" dirty="0">
              <a:solidFill>
                <a:srgbClr val="C00000"/>
              </a:solidFill>
            </a:endParaRPr>
          </a:p>
        </p:txBody>
      </p:sp>
      <p:sp>
        <p:nvSpPr>
          <p:cNvPr id="3" name="Content Placeholder 2"/>
          <p:cNvSpPr>
            <a:spLocks noGrp="1"/>
          </p:cNvSpPr>
          <p:nvPr>
            <p:ph idx="1"/>
          </p:nvPr>
        </p:nvSpPr>
        <p:spPr>
          <a:xfrm>
            <a:off x="152400" y="609600"/>
            <a:ext cx="8839200" cy="6096000"/>
          </a:xfrm>
        </p:spPr>
        <p:txBody>
          <a:bodyPr>
            <a:normAutofit/>
          </a:bodyPr>
          <a:lstStyle/>
          <a:p>
            <a:pPr marL="457200" indent="-457200">
              <a:buAutoNum type="arabicPeriod"/>
            </a:pPr>
            <a:r>
              <a:rPr lang="en-IN" sz="2400" b="1" dirty="0" smtClean="0"/>
              <a:t>Operational Technique- </a:t>
            </a:r>
            <a:r>
              <a:rPr lang="en-IN" sz="2400" dirty="0" smtClean="0"/>
              <a:t>MBO is a highly practical technique. The goals have to be set in measurable or quantitative terms. </a:t>
            </a:r>
          </a:p>
          <a:p>
            <a:pPr marL="457200" indent="-457200">
              <a:buAutoNum type="arabicPeriod"/>
            </a:pPr>
            <a:r>
              <a:rPr lang="en-IN" sz="2400" b="1" dirty="0" smtClean="0"/>
              <a:t>Comprehensive Technique- </a:t>
            </a:r>
            <a:r>
              <a:rPr lang="en-IN" sz="2400" dirty="0" smtClean="0"/>
              <a:t>MBO represents a comprehensive tool of management. It is not a piece-meal tool of personnel management for measuring performance, but an overall management technique concerned with realisation of objectives at each level in the organization.</a:t>
            </a:r>
          </a:p>
          <a:p>
            <a:pPr marL="457200" indent="-457200">
              <a:buAutoNum type="arabicPeriod"/>
            </a:pPr>
            <a:r>
              <a:rPr lang="en-IN" sz="2400" b="1" dirty="0" smtClean="0"/>
              <a:t>Participative Management- </a:t>
            </a:r>
            <a:r>
              <a:rPr lang="en-IN" sz="2400" dirty="0" smtClean="0"/>
              <a:t>MBO emphasises participative approach to management. The goals are determined by managers in consultation with their subordinates. MBO is not merely a meeting of minds, but  joint authorship of goals and their joint implementation.</a:t>
            </a:r>
          </a:p>
          <a:p>
            <a:pPr marL="457200" indent="-457200">
              <a:buAutoNum type="arabicPeriod"/>
            </a:pPr>
            <a:r>
              <a:rPr lang="en-IN" sz="2400" b="1" dirty="0" smtClean="0"/>
              <a:t>Result-Oriented-</a:t>
            </a:r>
            <a:r>
              <a:rPr lang="en-IN" sz="2400" dirty="0" smtClean="0"/>
              <a:t> MBO is performance-oriented. That is why, its other name is Management By Results. This approach concentrates on ends rather than means and is diagnostic. </a:t>
            </a:r>
          </a:p>
          <a:p>
            <a:pPr marL="457200" indent="-457200">
              <a:buAutoNum type="arabicPeriod"/>
            </a:pP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TotalTime>
  <Words>659</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Crayons</vt:lpstr>
      <vt:lpstr>Staffing</vt:lpstr>
      <vt:lpstr>Slide 2</vt:lpstr>
      <vt:lpstr>Slide 3</vt:lpstr>
      <vt:lpstr>Process of Staffing</vt:lpstr>
      <vt:lpstr>Slide 5</vt:lpstr>
      <vt:lpstr>What is HRD?</vt:lpstr>
      <vt:lpstr>Slide 7</vt:lpstr>
      <vt:lpstr>MBO-Management by Objectives</vt:lpstr>
      <vt:lpstr>Features of MBO</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dc:title>
  <dc:creator>bunty</dc:creator>
  <cp:lastModifiedBy>poornima</cp:lastModifiedBy>
  <cp:revision>69</cp:revision>
  <dcterms:created xsi:type="dcterms:W3CDTF">2013-04-18T09:39:37Z</dcterms:created>
  <dcterms:modified xsi:type="dcterms:W3CDTF">2013-04-20T10:56:28Z</dcterms:modified>
</cp:coreProperties>
</file>