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4050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8930E-3222-4D15-B9BA-E668EC2F0015}" type="datetimeFigureOut">
              <a:rPr lang="en-US" smtClean="0"/>
              <a:pPr/>
              <a:t>11/21/2011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9363-EC1F-4C3F-9DAC-649EDAC2949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Sustainable Development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algn="just"/>
            <a:r>
              <a:rPr lang="en-IN" b="1" dirty="0"/>
              <a:t>Sustainable development is defined as "meeting </a:t>
            </a:r>
            <a:r>
              <a:rPr lang="en-IN" b="1" dirty="0" smtClean="0"/>
              <a:t>the needs </a:t>
            </a:r>
            <a:r>
              <a:rPr lang="en-IN" b="1" dirty="0"/>
              <a:t>of the present without compromising the ability </a:t>
            </a:r>
            <a:r>
              <a:rPr lang="en-IN" b="1" dirty="0" smtClean="0"/>
              <a:t>of future generations </a:t>
            </a:r>
            <a:r>
              <a:rPr lang="en-IN" b="1" dirty="0"/>
              <a:t>to meet their own needs</a:t>
            </a:r>
            <a:r>
              <a:rPr lang="en-IN" b="1" dirty="0" smtClean="0"/>
              <a:t>.“</a:t>
            </a:r>
          </a:p>
          <a:p>
            <a:pPr algn="just"/>
            <a:r>
              <a:rPr lang="en-IN" b="1" dirty="0" smtClean="0"/>
              <a:t> </a:t>
            </a:r>
            <a:r>
              <a:rPr lang="en-IN" b="1" dirty="0"/>
              <a:t>This </a:t>
            </a:r>
            <a:r>
              <a:rPr lang="en-IN" b="1" dirty="0" smtClean="0"/>
              <a:t>definition </a:t>
            </a:r>
            <a:r>
              <a:rPr lang="en-IN" dirty="0" smtClean="0"/>
              <a:t>was </a:t>
            </a:r>
            <a:r>
              <a:rPr lang="en-IN" dirty="0"/>
              <a:t>given by the Norwegian Prime Minister, G.H. </a:t>
            </a:r>
            <a:r>
              <a:rPr lang="en-IN" dirty="0" err="1"/>
              <a:t>Brundtland</a:t>
            </a:r>
            <a:r>
              <a:rPr lang="en-IN" dirty="0" smtClean="0"/>
              <a:t>, who </a:t>
            </a:r>
            <a:r>
              <a:rPr lang="en-IN" dirty="0"/>
              <a:t>was also the Director of World Health Organisation (WHO).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Resource </a:t>
            </a:r>
            <a:r>
              <a:rPr lang="en-IN" b="1" dirty="0"/>
              <a:t>utilization as per carrying capacity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algn="just"/>
            <a:r>
              <a:rPr lang="en-IN" sz="2700" dirty="0" smtClean="0"/>
              <a:t>Any system </a:t>
            </a:r>
            <a:r>
              <a:rPr lang="en-IN" sz="2700" dirty="0"/>
              <a:t>can sustain a limited number of organisms on </a:t>
            </a:r>
            <a:r>
              <a:rPr lang="en-IN" sz="2700" dirty="0" smtClean="0"/>
              <a:t>a long-term </a:t>
            </a:r>
            <a:r>
              <a:rPr lang="en-IN" sz="2700" dirty="0"/>
              <a:t>basis which is known as its </a:t>
            </a:r>
            <a:r>
              <a:rPr lang="en-IN" sz="2700" b="1" dirty="0"/>
              <a:t>carrying capacity.</a:t>
            </a:r>
          </a:p>
          <a:p>
            <a:pPr algn="just"/>
            <a:r>
              <a:rPr lang="en-IN" sz="2700" dirty="0"/>
              <a:t>In case of human beings, the carrying capacity </a:t>
            </a:r>
            <a:r>
              <a:rPr lang="en-IN" sz="2700" dirty="0" smtClean="0"/>
              <a:t>concept becomes </a:t>
            </a:r>
            <a:r>
              <a:rPr lang="en-IN" sz="2700" dirty="0"/>
              <a:t>all the more complex. It is because unlike </a:t>
            </a:r>
            <a:r>
              <a:rPr lang="en-IN" sz="2700" dirty="0" smtClean="0"/>
              <a:t>other animals</a:t>
            </a:r>
            <a:r>
              <a:rPr lang="en-IN" sz="2700" dirty="0"/>
              <a:t>, human beings, not only need food to live, </a:t>
            </a:r>
            <a:r>
              <a:rPr lang="en-IN" sz="2700" dirty="0" smtClean="0"/>
              <a:t>but need </a:t>
            </a:r>
            <a:r>
              <a:rPr lang="en-IN" sz="2700" dirty="0"/>
              <a:t>so many other things to maintain his quality of life.</a:t>
            </a:r>
          </a:p>
          <a:p>
            <a:pPr algn="just"/>
            <a:r>
              <a:rPr lang="en-IN" sz="2700" dirty="0"/>
              <a:t>Sustainability of a system depends largely upon </a:t>
            </a:r>
            <a:r>
              <a:rPr lang="en-IN" sz="2700" dirty="0" smtClean="0"/>
              <a:t>the carrying </a:t>
            </a:r>
            <a:r>
              <a:rPr lang="en-IN" sz="2700" dirty="0"/>
              <a:t>capacity of the system. If the carrying capacity of </a:t>
            </a:r>
            <a:r>
              <a:rPr lang="en-IN" sz="2700" dirty="0" smtClean="0"/>
              <a:t>a system </a:t>
            </a:r>
            <a:r>
              <a:rPr lang="en-IN" sz="2700" dirty="0"/>
              <a:t>is crossed (say, by over exploitation of a resource</a:t>
            </a:r>
            <a:r>
              <a:rPr lang="en-IN" sz="2700" dirty="0" smtClean="0"/>
              <a:t>),      environmental </a:t>
            </a:r>
            <a:r>
              <a:rPr lang="en-IN" sz="2700" dirty="0"/>
              <a:t>degradation starts and continues till it reaches </a:t>
            </a:r>
            <a:r>
              <a:rPr lang="en-IN" sz="2700" dirty="0" smtClean="0"/>
              <a:t>a point </a:t>
            </a:r>
            <a:r>
              <a:rPr lang="en-IN" sz="2700" dirty="0"/>
              <a:t>of no return.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00" y="428604"/>
            <a:ext cx="71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/>
              <a:t>Carrying capacity has two basic components:</a:t>
            </a:r>
          </a:p>
          <a:p>
            <a:pPr algn="just"/>
            <a:r>
              <a:rPr lang="en-IN" sz="2800" dirty="0"/>
              <a:t>• </a:t>
            </a:r>
            <a:r>
              <a:rPr lang="en-IN" sz="2800" b="1" dirty="0"/>
              <a:t>Supporting capacity i.e. the capacity to regenerate</a:t>
            </a:r>
          </a:p>
          <a:p>
            <a:pPr algn="just"/>
            <a:r>
              <a:rPr lang="en-IN" sz="2800" dirty="0"/>
              <a:t>• </a:t>
            </a:r>
            <a:r>
              <a:rPr lang="en-IN" sz="2800" b="1" dirty="0"/>
              <a:t>Assimilative capacity i.e. the capacity to tolerate </a:t>
            </a:r>
            <a:r>
              <a:rPr lang="en-IN" sz="2800" b="1" dirty="0" smtClean="0"/>
              <a:t>different </a:t>
            </a:r>
            <a:r>
              <a:rPr lang="en-IN" sz="2800" dirty="0" smtClean="0"/>
              <a:t>stresses</a:t>
            </a:r>
            <a:r>
              <a:rPr lang="en-IN" sz="2800" dirty="0"/>
              <a:t>.</a:t>
            </a:r>
          </a:p>
          <a:p>
            <a:pPr algn="just"/>
            <a:r>
              <a:rPr lang="en-IN" sz="2800" dirty="0"/>
              <a:t>In order to attain sustainability it is very important </a:t>
            </a:r>
            <a:r>
              <a:rPr lang="en-IN" sz="2800" dirty="0" smtClean="0"/>
              <a:t>to utilize </a:t>
            </a:r>
            <a:r>
              <a:rPr lang="en-IN" sz="2800" dirty="0"/>
              <a:t>the resources based upon the above two properties of </a:t>
            </a:r>
            <a:r>
              <a:rPr lang="en-IN" sz="2800" dirty="0" smtClean="0"/>
              <a:t>the system</a:t>
            </a:r>
            <a:r>
              <a:rPr lang="en-IN" sz="2800" dirty="0"/>
              <a:t>. Consumption should not exceed regeneration and </a:t>
            </a:r>
            <a:r>
              <a:rPr lang="en-IN" sz="2800" dirty="0" smtClean="0"/>
              <a:t>changes should </a:t>
            </a:r>
            <a:r>
              <a:rPr lang="en-IN" sz="2800" dirty="0"/>
              <a:t>not be allowed to occur beyond the tolerance capacity </a:t>
            </a:r>
            <a:r>
              <a:rPr lang="en-IN" sz="2800" dirty="0" smtClean="0"/>
              <a:t>of the </a:t>
            </a:r>
            <a:r>
              <a:rPr lang="en-IN" sz="2800" dirty="0"/>
              <a:t>system.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The Indian Context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India </a:t>
            </a:r>
            <a:r>
              <a:rPr lang="en-IN" dirty="0"/>
              <a:t>has still to go a long way in implementing </a:t>
            </a:r>
            <a:r>
              <a:rPr lang="en-IN" dirty="0" err="1" smtClean="0"/>
              <a:t>theconcept</a:t>
            </a:r>
            <a:r>
              <a:rPr lang="en-IN" dirty="0" smtClean="0"/>
              <a:t> </a:t>
            </a:r>
            <a:r>
              <a:rPr lang="en-IN" dirty="0"/>
              <a:t>of sustainable development. We have to lay emphasis </a:t>
            </a:r>
            <a:r>
              <a:rPr lang="en-IN" dirty="0" smtClean="0"/>
              <a:t>on framing </a:t>
            </a:r>
            <a:r>
              <a:rPr lang="en-IN" dirty="0"/>
              <a:t>a well-planned strategy for our developmental </a:t>
            </a:r>
            <a:r>
              <a:rPr lang="en-IN" dirty="0" smtClean="0"/>
              <a:t>activity while </a:t>
            </a:r>
            <a:r>
              <a:rPr lang="en-IN" dirty="0"/>
              <a:t>increasing our economic growth. We have </a:t>
            </a:r>
            <a:r>
              <a:rPr lang="en-IN" dirty="0" smtClean="0"/>
              <a:t>tremendous natural </a:t>
            </a:r>
            <a:r>
              <a:rPr lang="en-IN" dirty="0"/>
              <a:t>diversity as well as a huge population which </a:t>
            </a:r>
            <a:r>
              <a:rPr lang="en-IN" dirty="0" smtClean="0"/>
              <a:t>makes planning </a:t>
            </a:r>
            <a:r>
              <a:rPr lang="en-IN" dirty="0"/>
              <a:t>for sustainable growth all the more important </a:t>
            </a:r>
            <a:r>
              <a:rPr lang="en-IN" dirty="0" smtClean="0"/>
              <a:t>and complex</a:t>
            </a:r>
            <a:r>
              <a:rPr lang="en-IN" dirty="0"/>
              <a:t>. </a:t>
            </a:r>
            <a:r>
              <a:rPr lang="en-IN" b="1" dirty="0"/>
              <a:t>The National Council of Environmental </a:t>
            </a:r>
            <a:r>
              <a:rPr lang="en-IN" b="1" dirty="0" smtClean="0"/>
              <a:t>Planning and </a:t>
            </a:r>
            <a:r>
              <a:rPr lang="en-IN" b="1" dirty="0"/>
              <a:t>Coordination (NCPC) set up in 1972 was the focal agency </a:t>
            </a:r>
            <a:r>
              <a:rPr lang="en-IN" b="1" dirty="0" smtClean="0"/>
              <a:t>in </a:t>
            </a:r>
            <a:r>
              <a:rPr lang="en-IN" dirty="0" smtClean="0"/>
              <a:t>this </a:t>
            </a:r>
            <a:r>
              <a:rPr lang="en-IN" dirty="0"/>
              <a:t>regard. The </a:t>
            </a:r>
            <a:r>
              <a:rPr lang="en-IN" b="1" dirty="0"/>
              <a:t>Ministry of Environment &amp; Forests, set up </a:t>
            </a:r>
            <a:r>
              <a:rPr lang="en-IN" b="1" dirty="0" smtClean="0"/>
              <a:t>in </a:t>
            </a:r>
            <a:r>
              <a:rPr lang="en-IN" dirty="0" smtClean="0"/>
              <a:t>1985 </a:t>
            </a:r>
            <a:r>
              <a:rPr lang="en-IN" dirty="0"/>
              <a:t>has formulated guidelines for various development </a:t>
            </a:r>
            <a:r>
              <a:rPr lang="en-IN" dirty="0" smtClean="0"/>
              <a:t>activities keeping </a:t>
            </a:r>
            <a:r>
              <a:rPr lang="en-IN" dirty="0"/>
              <a:t>in view the sustainability principles.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URBAN PROBLEMS RELATED TO ENERGY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algn="just"/>
            <a:r>
              <a:rPr lang="en-IN" sz="2400" dirty="0"/>
              <a:t>Cities are the main </a:t>
            </a:r>
            <a:r>
              <a:rPr lang="en-IN" sz="2400" dirty="0" err="1"/>
              <a:t>centers</a:t>
            </a:r>
            <a:r>
              <a:rPr lang="en-IN" sz="2400" dirty="0"/>
              <a:t> of economic growth, trade</a:t>
            </a:r>
            <a:r>
              <a:rPr lang="en-IN" sz="2400" dirty="0" smtClean="0"/>
              <a:t>, education, innovations </a:t>
            </a:r>
            <a:r>
              <a:rPr lang="en-IN" sz="2400" dirty="0"/>
              <a:t>and employment. Until recently, a </a:t>
            </a:r>
            <a:r>
              <a:rPr lang="en-IN" sz="2400" dirty="0" smtClean="0"/>
              <a:t>big majority </a:t>
            </a:r>
            <a:r>
              <a:rPr lang="en-IN" sz="2400" dirty="0"/>
              <a:t>of human population lived in rural areas and </a:t>
            </a:r>
            <a:r>
              <a:rPr lang="en-IN" sz="2400" dirty="0" smtClean="0"/>
              <a:t>there economic </a:t>
            </a:r>
            <a:r>
              <a:rPr lang="en-IN" sz="2400" dirty="0"/>
              <a:t>activities </a:t>
            </a:r>
            <a:r>
              <a:rPr lang="en-IN" sz="2400" dirty="0" err="1"/>
              <a:t>centered</a:t>
            </a:r>
            <a:r>
              <a:rPr lang="en-IN" sz="2400" dirty="0"/>
              <a:t> around agriculture, cattle rearing</a:t>
            </a:r>
            <a:r>
              <a:rPr lang="en-IN" sz="2400" dirty="0" smtClean="0"/>
              <a:t>, fishing</a:t>
            </a:r>
            <a:r>
              <a:rPr lang="en-IN" sz="2400" dirty="0"/>
              <a:t>, hunting or some cottage industry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/>
              <a:t>It was some 200 </a:t>
            </a:r>
            <a:r>
              <a:rPr lang="en-IN" sz="2400" dirty="0" smtClean="0"/>
              <a:t>years ago</a:t>
            </a:r>
            <a:r>
              <a:rPr lang="en-IN" sz="2400" dirty="0"/>
              <a:t>, with the dawn of Industrial era, the cities showed a </a:t>
            </a:r>
            <a:r>
              <a:rPr lang="en-IN" sz="2400" dirty="0" smtClean="0"/>
              <a:t>rapid development</a:t>
            </a:r>
            <a:r>
              <a:rPr lang="en-IN" sz="2400" dirty="0"/>
              <a:t>. Now about 50 percent of the world population </a:t>
            </a:r>
            <a:r>
              <a:rPr lang="en-IN" sz="2400" dirty="0" smtClean="0"/>
              <a:t>lives in </a:t>
            </a:r>
            <a:r>
              <a:rPr lang="en-IN" sz="2400" dirty="0"/>
              <a:t>urban areas and there is increasing movement of rural folk </a:t>
            </a:r>
            <a:r>
              <a:rPr lang="en-IN" sz="2400" dirty="0" smtClean="0"/>
              <a:t>to cities </a:t>
            </a:r>
            <a:r>
              <a:rPr lang="en-IN" sz="2400" dirty="0"/>
              <a:t>in search of employment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/>
              <a:t>The urban growth is so fast that </a:t>
            </a:r>
            <a:r>
              <a:rPr lang="en-IN" sz="2400" dirty="0" smtClean="0"/>
              <a:t>it </a:t>
            </a:r>
            <a:r>
              <a:rPr lang="en-IN" sz="2400" dirty="0"/>
              <a:t>is becoming difficult to accommodate all the industrial</a:t>
            </a:r>
            <a:r>
              <a:rPr lang="en-IN" sz="2400" dirty="0" smtClean="0"/>
              <a:t>, commercial </a:t>
            </a:r>
            <a:r>
              <a:rPr lang="en-IN" sz="2400" dirty="0"/>
              <a:t>and residential facilities within a limited </a:t>
            </a:r>
            <a:r>
              <a:rPr lang="en-IN" sz="2400" dirty="0" smtClean="0"/>
              <a:t>municipal boundary</a:t>
            </a:r>
            <a:r>
              <a:rPr lang="en-IN" sz="2400" dirty="0"/>
              <a:t>. As a result, there is spreading of the cities into the </a:t>
            </a:r>
            <a:r>
              <a:rPr lang="en-IN" sz="2400" dirty="0" smtClean="0"/>
              <a:t>suburban or </a:t>
            </a:r>
            <a:r>
              <a:rPr lang="en-IN" sz="2400" dirty="0"/>
              <a:t>rural areas too, a phenomenon known as </a:t>
            </a:r>
            <a:r>
              <a:rPr lang="en-IN" sz="2400" b="1" i="1" dirty="0"/>
              <a:t>urban sprawl.</a:t>
            </a:r>
            <a:endParaRPr lang="en-IN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IN" sz="3200" b="1" dirty="0"/>
              <a:t>URBAN PROBLEMS RELATED TO ENERGY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501122" cy="5026029"/>
          </a:xfrm>
        </p:spPr>
        <p:txBody>
          <a:bodyPr>
            <a:noAutofit/>
          </a:bodyPr>
          <a:lstStyle/>
          <a:p>
            <a:r>
              <a:rPr lang="en-IN" sz="2000" dirty="0"/>
              <a:t>The energy requirements of urban population, are </a:t>
            </a:r>
            <a:r>
              <a:rPr lang="en-IN" sz="2000" dirty="0" smtClean="0"/>
              <a:t>much higher </a:t>
            </a:r>
            <a:r>
              <a:rPr lang="en-IN" sz="2000" dirty="0"/>
              <a:t>than that of rural ones. This is because urban people have </a:t>
            </a:r>
            <a:r>
              <a:rPr lang="en-IN" sz="2000" dirty="0" smtClean="0"/>
              <a:t>a higher </a:t>
            </a:r>
            <a:r>
              <a:rPr lang="en-IN" sz="2000" dirty="0"/>
              <a:t>standard of life and their life style demands more </a:t>
            </a:r>
            <a:r>
              <a:rPr lang="en-IN" sz="2000" dirty="0" smtClean="0"/>
              <a:t>energy inputs </a:t>
            </a:r>
            <a:r>
              <a:rPr lang="en-IN" sz="2000" dirty="0"/>
              <a:t>in every sphere of life. The energy demanding </a:t>
            </a:r>
            <a:r>
              <a:rPr lang="en-IN" sz="2000" dirty="0" smtClean="0"/>
              <a:t>activities include</a:t>
            </a:r>
            <a:r>
              <a:rPr lang="en-IN" sz="2000" dirty="0"/>
              <a:t>:</a:t>
            </a:r>
          </a:p>
          <a:p>
            <a:r>
              <a:rPr lang="en-IN" sz="2000" dirty="0" err="1"/>
              <a:t>i</a:t>
            </a:r>
            <a:r>
              <a:rPr lang="en-IN" sz="2000" dirty="0"/>
              <a:t>. Residential and commercial lighting.</a:t>
            </a:r>
          </a:p>
          <a:p>
            <a:r>
              <a:rPr lang="en-IN" sz="2000" dirty="0"/>
              <a:t>ii. Transportation means including automobiles and public</a:t>
            </a:r>
          </a:p>
          <a:p>
            <a:pPr>
              <a:buNone/>
            </a:pPr>
            <a:r>
              <a:rPr lang="en-IN" sz="2000" dirty="0" smtClean="0"/>
              <a:t>	transport </a:t>
            </a:r>
            <a:r>
              <a:rPr lang="en-IN" sz="2000" dirty="0"/>
              <a:t>for moving from residence to workplace.</a:t>
            </a:r>
          </a:p>
          <a:p>
            <a:r>
              <a:rPr lang="en-IN" sz="2000" dirty="0"/>
              <a:t>iii. Modern life-style using a large number of </a:t>
            </a:r>
            <a:r>
              <a:rPr lang="en-IN" sz="2000" dirty="0" smtClean="0"/>
              <a:t>electrical gadgets </a:t>
            </a:r>
            <a:r>
              <a:rPr lang="en-IN" sz="2000" dirty="0"/>
              <a:t>in everyday life.</a:t>
            </a:r>
          </a:p>
          <a:p>
            <a:r>
              <a:rPr lang="en-IN" sz="2000" dirty="0"/>
              <a:t>iv. Industrial plants using a big proportion of energy.</a:t>
            </a:r>
          </a:p>
          <a:p>
            <a:r>
              <a:rPr lang="en-IN" sz="2000" dirty="0"/>
              <a:t>v. A large amount of waste generation which has to </a:t>
            </a:r>
            <a:r>
              <a:rPr lang="en-IN" sz="2000" dirty="0" smtClean="0"/>
              <a:t>be disposed </a:t>
            </a:r>
            <a:r>
              <a:rPr lang="en-IN" sz="2000" dirty="0"/>
              <a:t>off </a:t>
            </a:r>
            <a:r>
              <a:rPr lang="en-IN" sz="2000" dirty="0" smtClean="0"/>
              <a:t>properly </a:t>
            </a:r>
            <a:r>
              <a:rPr lang="en-IN" sz="2000" dirty="0"/>
              <a:t>using energy based techniques.</a:t>
            </a:r>
          </a:p>
          <a:p>
            <a:r>
              <a:rPr lang="en-IN" sz="2000" dirty="0"/>
              <a:t>vi. Control and prevention of air and water pollution </a:t>
            </a:r>
            <a:r>
              <a:rPr lang="en-IN" sz="2000" dirty="0" smtClean="0"/>
              <a:t>which need </a:t>
            </a:r>
            <a:r>
              <a:rPr lang="en-IN" sz="2000" dirty="0"/>
              <a:t>energy dependent technologies.</a:t>
            </a:r>
          </a:p>
          <a:p>
            <a:r>
              <a:rPr lang="en-IN" sz="2000" dirty="0"/>
              <a:t>Due to high population density and high energy </a:t>
            </a:r>
            <a:r>
              <a:rPr lang="en-IN" sz="2000" dirty="0" smtClean="0"/>
              <a:t>demanding activities</a:t>
            </a:r>
            <a:r>
              <a:rPr lang="en-IN" sz="2000" dirty="0"/>
              <a:t>, the urban problems related to energy are much </a:t>
            </a:r>
            <a:r>
              <a:rPr lang="en-IN" sz="2000" dirty="0" smtClean="0"/>
              <a:t>more magnified </a:t>
            </a:r>
            <a:r>
              <a:rPr lang="en-IN" sz="2000" dirty="0"/>
              <a:t>as compared to the rural population.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Increasing use of energy for domestic purpose as well as commercial purpose.</a:t>
            </a:r>
          </a:p>
          <a:p>
            <a:r>
              <a:rPr lang="en-IN" dirty="0" smtClean="0"/>
              <a:t>Non renewable sources of energy are decreasing</a:t>
            </a:r>
          </a:p>
          <a:p>
            <a:r>
              <a:rPr lang="en-IN" dirty="0" smtClean="0"/>
              <a:t>Increasing transport means</a:t>
            </a:r>
          </a:p>
          <a:p>
            <a:r>
              <a:rPr lang="en-IN" dirty="0" smtClean="0"/>
              <a:t>Decreasing production of hydro electricity due to insufficient rain</a:t>
            </a:r>
          </a:p>
          <a:p>
            <a:r>
              <a:rPr lang="en-IN" dirty="0" smtClean="0"/>
              <a:t>Transmission loss due to defective power distribution system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solve the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control urbanization</a:t>
            </a:r>
          </a:p>
          <a:p>
            <a:r>
              <a:rPr lang="en-IN" dirty="0" smtClean="0"/>
              <a:t>To develop renewable sources of energy</a:t>
            </a:r>
          </a:p>
          <a:p>
            <a:r>
              <a:rPr lang="en-IN" dirty="0" smtClean="0"/>
              <a:t>Welcoming the awareness programme to save energy</a:t>
            </a:r>
          </a:p>
          <a:p>
            <a:r>
              <a:rPr lang="en-IN" dirty="0" smtClean="0"/>
              <a:t>Effective measures for transition loss and </a:t>
            </a:r>
            <a:r>
              <a:rPr lang="en-IN" smtClean="0"/>
              <a:t>energy theft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is unsustainable development?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If growth continues in </a:t>
            </a:r>
            <a:r>
              <a:rPr lang="en-IN" dirty="0" smtClean="0"/>
              <a:t>the same </a:t>
            </a:r>
            <a:r>
              <a:rPr lang="en-IN" dirty="0"/>
              <a:t>way, very soon we will be facing a "doom's day" </a:t>
            </a:r>
            <a:r>
              <a:rPr lang="en-IN" dirty="0" smtClean="0"/>
              <a:t>– as suggested </a:t>
            </a:r>
            <a:r>
              <a:rPr lang="en-IN" dirty="0"/>
              <a:t>by Meadows </a:t>
            </a:r>
            <a:r>
              <a:rPr lang="en-IN" i="1" dirty="0"/>
              <a:t>et al (1972) in their world </a:t>
            </a:r>
            <a:r>
              <a:rPr lang="en-IN" i="1" dirty="0" smtClean="0"/>
              <a:t>famous </a:t>
            </a:r>
            <a:r>
              <a:rPr lang="en-IN" dirty="0" smtClean="0"/>
              <a:t>academic </a:t>
            </a:r>
            <a:r>
              <a:rPr lang="en-IN" dirty="0"/>
              <a:t>report "</a:t>
            </a:r>
            <a:r>
              <a:rPr lang="en-IN" b="1" i="1" dirty="0"/>
              <a:t>The Limits to Growth" </a:t>
            </a:r>
            <a:endParaRPr lang="en-IN" b="1" i="1" dirty="0" smtClean="0"/>
          </a:p>
          <a:p>
            <a:r>
              <a:rPr lang="en-IN" i="1" dirty="0" smtClean="0"/>
              <a:t>The unsustainable </a:t>
            </a:r>
            <a:r>
              <a:rPr lang="en-IN" dirty="0" smtClean="0"/>
              <a:t>development will </a:t>
            </a:r>
            <a:r>
              <a:rPr lang="en-IN" dirty="0"/>
              <a:t>lead to a collapse of the </a:t>
            </a:r>
            <a:r>
              <a:rPr lang="en-IN" dirty="0" smtClean="0"/>
              <a:t>inter-related systems </a:t>
            </a:r>
            <a:r>
              <a:rPr lang="en-IN" dirty="0"/>
              <a:t>of this earth.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The </a:t>
            </a:r>
            <a:r>
              <a:rPr lang="en-IN" sz="2800" dirty="0"/>
              <a:t>fears about such unsustainable growth </a:t>
            </a:r>
            <a:r>
              <a:rPr lang="en-IN" sz="2800" dirty="0" smtClean="0"/>
              <a:t>and development </a:t>
            </a:r>
            <a:r>
              <a:rPr lang="en-IN" sz="2800" dirty="0"/>
              <a:t>started in 1970's, yet a clear discussion </a:t>
            </a:r>
            <a:r>
              <a:rPr lang="en-IN" sz="2800" dirty="0" smtClean="0"/>
              <a:t>on sustainable </a:t>
            </a:r>
            <a:r>
              <a:rPr lang="en-IN" sz="2800" dirty="0"/>
              <a:t>development emerged on an international level </a:t>
            </a:r>
            <a:r>
              <a:rPr lang="en-IN" sz="2800" dirty="0" smtClean="0"/>
              <a:t>in 1992</a:t>
            </a:r>
            <a:r>
              <a:rPr lang="en-IN" sz="2800" dirty="0"/>
              <a:t>, in the UN Conference on Environment and </a:t>
            </a:r>
            <a:r>
              <a:rPr lang="en-IN" sz="2800" dirty="0" smtClean="0"/>
              <a:t>Development (</a:t>
            </a:r>
            <a:r>
              <a:rPr lang="en-IN" sz="2800" dirty="0"/>
              <a:t>UNCED), popularly known as The </a:t>
            </a:r>
            <a:r>
              <a:rPr lang="en-IN" sz="2800" b="1" dirty="0"/>
              <a:t>Earth Summit, held at Rio </a:t>
            </a:r>
            <a:r>
              <a:rPr lang="en-IN" sz="2800" b="1" dirty="0" smtClean="0"/>
              <a:t>de </a:t>
            </a:r>
            <a:r>
              <a:rPr lang="en-IN" sz="2800" dirty="0" err="1" smtClean="0"/>
              <a:t>Jenerio</a:t>
            </a:r>
            <a:r>
              <a:rPr lang="en-IN" sz="2800" dirty="0"/>
              <a:t>, Brazil. The Rio Declaration aims at </a:t>
            </a:r>
            <a:r>
              <a:rPr lang="en-IN" sz="2800" b="1" dirty="0"/>
              <a:t>"</a:t>
            </a:r>
            <a:r>
              <a:rPr lang="en-IN" sz="2800" b="1" i="1" dirty="0"/>
              <a:t>a new and </a:t>
            </a:r>
            <a:r>
              <a:rPr lang="en-IN" sz="2800" b="1" i="1" dirty="0" smtClean="0"/>
              <a:t>equitable global </a:t>
            </a:r>
            <a:r>
              <a:rPr lang="en-IN" sz="2800" b="1" i="1" dirty="0"/>
              <a:t>partnership through the creation of new levels </a:t>
            </a:r>
            <a:r>
              <a:rPr lang="en-IN" sz="2800" b="1" i="1" dirty="0" smtClean="0"/>
              <a:t>of cooperation </a:t>
            </a:r>
            <a:r>
              <a:rPr lang="en-IN" sz="2800" b="1" i="1" dirty="0"/>
              <a:t>among states…." Out of its five </a:t>
            </a:r>
            <a:r>
              <a:rPr lang="en-IN" sz="2800" b="1" i="1" dirty="0" smtClean="0"/>
              <a:t>significant </a:t>
            </a:r>
            <a:r>
              <a:rPr lang="en-IN" sz="2800" dirty="0" smtClean="0"/>
              <a:t>agreements </a:t>
            </a:r>
            <a:r>
              <a:rPr lang="en-IN" sz="2800" b="1" dirty="0"/>
              <a:t>Agenda-21 proposes a global programme of action </a:t>
            </a:r>
            <a:r>
              <a:rPr lang="en-IN" sz="2800" b="1" dirty="0" smtClean="0"/>
              <a:t>on </a:t>
            </a:r>
            <a:r>
              <a:rPr lang="en-IN" sz="2800" dirty="0" smtClean="0"/>
              <a:t>sustainable </a:t>
            </a:r>
            <a:r>
              <a:rPr lang="en-IN" sz="2800" dirty="0"/>
              <a:t>development in social, economic and political </a:t>
            </a:r>
            <a:r>
              <a:rPr lang="en-IN" sz="2800" dirty="0" smtClean="0"/>
              <a:t>context 	for </a:t>
            </a:r>
            <a:r>
              <a:rPr lang="en-IN" sz="2800" dirty="0"/>
              <a:t>the 21st Century.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5400" dirty="0"/>
              <a:t>key aspects for sustainable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4800" b="1" dirty="0" smtClean="0"/>
          </a:p>
          <a:p>
            <a:r>
              <a:rPr lang="en-IN" sz="4800" b="1" dirty="0" smtClean="0"/>
              <a:t>A</a:t>
            </a:r>
            <a:r>
              <a:rPr lang="en-IN" sz="4800" dirty="0" smtClean="0"/>
              <a:t>) </a:t>
            </a:r>
            <a:r>
              <a:rPr lang="en-IN" sz="4800" b="1" dirty="0"/>
              <a:t>Inter-generational </a:t>
            </a:r>
            <a:r>
              <a:rPr lang="en-IN" sz="4800" b="1" dirty="0" smtClean="0"/>
              <a:t>equity</a:t>
            </a:r>
          </a:p>
          <a:p>
            <a:r>
              <a:rPr lang="en-IN" sz="4800" b="1" dirty="0" smtClean="0"/>
              <a:t>B) Intra-generational </a:t>
            </a:r>
            <a:r>
              <a:rPr lang="en-IN" sz="4800" b="1" dirty="0"/>
              <a:t>equity</a:t>
            </a:r>
            <a:endParaRPr lang="en-IN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Inter-generational equity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This emphasizes that </a:t>
            </a:r>
            <a:r>
              <a:rPr lang="en-IN" dirty="0" smtClean="0"/>
              <a:t>we should </a:t>
            </a:r>
            <a:r>
              <a:rPr lang="en-IN" dirty="0"/>
              <a:t>minimize any adverse impacts on resources </a:t>
            </a:r>
            <a:r>
              <a:rPr lang="en-IN" dirty="0" smtClean="0"/>
              <a:t>and environment </a:t>
            </a:r>
            <a:r>
              <a:rPr lang="en-IN" dirty="0"/>
              <a:t>for future generations i.e. we should </a:t>
            </a:r>
            <a:r>
              <a:rPr lang="en-IN" dirty="0" smtClean="0"/>
              <a:t>hand over </a:t>
            </a:r>
            <a:r>
              <a:rPr lang="en-IN" dirty="0"/>
              <a:t>a safe, healthy and resourceful environment to </a:t>
            </a:r>
            <a:r>
              <a:rPr lang="en-IN" dirty="0" smtClean="0"/>
              <a:t>our future </a:t>
            </a:r>
            <a:r>
              <a:rPr lang="en-IN" dirty="0"/>
              <a:t>generations. This can be possible only </a:t>
            </a:r>
            <a:r>
              <a:rPr lang="en-IN" dirty="0" smtClean="0"/>
              <a:t>if we stop over-exploitation </a:t>
            </a:r>
            <a:r>
              <a:rPr lang="en-IN" dirty="0"/>
              <a:t>of resources, reduce waste discharge </a:t>
            </a:r>
            <a:r>
              <a:rPr lang="en-IN" dirty="0" smtClean="0"/>
              <a:t>and emissions </a:t>
            </a:r>
            <a:r>
              <a:rPr lang="en-IN" dirty="0"/>
              <a:t>and maintain ecological balance.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Intra-generational equity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/>
              <a:t>This emphasizes that </a:t>
            </a:r>
            <a:r>
              <a:rPr lang="en-IN" sz="2000" dirty="0" smtClean="0"/>
              <a:t>the development </a:t>
            </a:r>
            <a:r>
              <a:rPr lang="en-IN" sz="2000" dirty="0"/>
              <a:t>processes should seek to minimize the </a:t>
            </a:r>
            <a:r>
              <a:rPr lang="en-IN" sz="2000" dirty="0" smtClean="0"/>
              <a:t>wealth gaps </a:t>
            </a:r>
            <a:r>
              <a:rPr lang="en-IN" sz="2000" dirty="0"/>
              <a:t>within and between </a:t>
            </a:r>
            <a:r>
              <a:rPr lang="en-IN" sz="2000" dirty="0" smtClean="0"/>
              <a:t>nations</a:t>
            </a:r>
          </a:p>
          <a:p>
            <a:r>
              <a:rPr lang="en-IN" sz="2000" dirty="0"/>
              <a:t>The </a:t>
            </a:r>
            <a:r>
              <a:rPr lang="en-IN" sz="2000" dirty="0" smtClean="0"/>
              <a:t>Human Development </a:t>
            </a:r>
            <a:r>
              <a:rPr lang="en-IN" sz="2000" dirty="0"/>
              <a:t>Report of United Nations (2001) emphasizes</a:t>
            </a:r>
          </a:p>
          <a:p>
            <a:pPr>
              <a:buNone/>
            </a:pPr>
            <a:r>
              <a:rPr lang="en-IN" sz="2000" dirty="0" smtClean="0"/>
              <a:t>	that </a:t>
            </a:r>
            <a:r>
              <a:rPr lang="en-IN" sz="2000" dirty="0"/>
              <a:t>the benefits of technology should seek to achieve </a:t>
            </a:r>
            <a:r>
              <a:rPr lang="en-IN" sz="2000" dirty="0" smtClean="0"/>
              <a:t>the goals </a:t>
            </a:r>
            <a:r>
              <a:rPr lang="en-IN" sz="2000" dirty="0"/>
              <a:t>of intra-generational equity</a:t>
            </a:r>
            <a:r>
              <a:rPr lang="en-IN" sz="2000" dirty="0" smtClean="0"/>
              <a:t>.</a:t>
            </a:r>
            <a:r>
              <a:rPr lang="en-IN" sz="2000" dirty="0"/>
              <a:t>	</a:t>
            </a:r>
          </a:p>
          <a:p>
            <a:r>
              <a:rPr lang="en-IN" sz="2000" dirty="0" smtClean="0"/>
              <a:t>The technology should address </a:t>
            </a:r>
            <a:r>
              <a:rPr lang="en-IN" sz="2000" dirty="0"/>
              <a:t>to the problems of the developing countries</a:t>
            </a:r>
            <a:r>
              <a:rPr lang="en-IN" sz="2000" dirty="0" smtClean="0"/>
              <a:t>, producing </a:t>
            </a:r>
            <a:r>
              <a:rPr lang="en-IN" sz="2000" dirty="0"/>
              <a:t>drought </a:t>
            </a:r>
            <a:r>
              <a:rPr lang="en-IN" sz="2000" dirty="0" smtClean="0"/>
              <a:t>tolerant, </a:t>
            </a:r>
            <a:r>
              <a:rPr lang="en-IN" sz="2000" dirty="0"/>
              <a:t>varieties for uncertain climates,</a:t>
            </a:r>
          </a:p>
          <a:p>
            <a:pPr>
              <a:buNone/>
            </a:pPr>
            <a:r>
              <a:rPr lang="en-IN" sz="2000" dirty="0" smtClean="0"/>
              <a:t>	vaccines </a:t>
            </a:r>
            <a:r>
              <a:rPr lang="en-IN" sz="2000" dirty="0"/>
              <a:t>for infectious diseases, clean fuels for </a:t>
            </a:r>
            <a:r>
              <a:rPr lang="en-IN" sz="2000" dirty="0" smtClean="0"/>
              <a:t>domestic, and </a:t>
            </a:r>
            <a:r>
              <a:rPr lang="en-IN" sz="2000" dirty="0"/>
              <a:t>industrial use. </a:t>
            </a:r>
          </a:p>
          <a:p>
            <a:r>
              <a:rPr lang="en-IN" sz="2000" dirty="0" smtClean="0"/>
              <a:t>This type of technological development will </a:t>
            </a:r>
            <a:r>
              <a:rPr lang="en-IN" sz="2000" dirty="0"/>
              <a:t>support the economic growth of the poor countries </a:t>
            </a:r>
            <a:r>
              <a:rPr lang="en-IN" sz="2000" dirty="0" smtClean="0"/>
              <a:t>and help </a:t>
            </a:r>
            <a:r>
              <a:rPr lang="en-IN" sz="2000" dirty="0"/>
              <a:t>in narrowing the wealth gap and lead to </a:t>
            </a:r>
            <a:r>
              <a:rPr lang="en-IN" sz="2000" dirty="0" smtClean="0"/>
              <a:t>sustainability.</a:t>
            </a:r>
            <a:endParaRPr lang="en-IN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Measures for Sustainable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dirty="0"/>
              <a:t>Using appropriate technology is one which is </a:t>
            </a:r>
            <a:r>
              <a:rPr lang="en-IN" b="1" dirty="0" smtClean="0"/>
              <a:t>locally </a:t>
            </a:r>
            <a:r>
              <a:rPr lang="en-IN" dirty="0" smtClean="0"/>
              <a:t>adaptable</a:t>
            </a:r>
            <a:r>
              <a:rPr lang="en-IN" dirty="0"/>
              <a:t>, eco-friendly, resource-efficient and </a:t>
            </a:r>
            <a:r>
              <a:rPr lang="en-IN" dirty="0" smtClean="0"/>
              <a:t>culturally suitable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mostly involves local resources and </a:t>
            </a:r>
            <a:r>
              <a:rPr lang="en-IN" dirty="0" smtClean="0"/>
              <a:t>local labour</a:t>
            </a:r>
            <a:r>
              <a:rPr lang="en-IN" dirty="0"/>
              <a:t>. </a:t>
            </a:r>
            <a:r>
              <a:rPr lang="en-IN" dirty="0" smtClean="0"/>
              <a:t> </a:t>
            </a:r>
          </a:p>
          <a:p>
            <a:r>
              <a:rPr lang="en-IN" dirty="0" smtClean="0"/>
              <a:t>Indigenous </a:t>
            </a:r>
            <a:r>
              <a:rPr lang="en-IN" dirty="0"/>
              <a:t>technologies are more useful, </a:t>
            </a:r>
            <a:r>
              <a:rPr lang="en-IN" dirty="0" smtClean="0"/>
              <a:t>cost-effective and </a:t>
            </a:r>
            <a:r>
              <a:rPr lang="en-IN" dirty="0"/>
              <a:t>sustainable. </a:t>
            </a:r>
            <a:endParaRPr lang="en-IN" dirty="0" smtClean="0"/>
          </a:p>
          <a:p>
            <a:r>
              <a:rPr lang="en-IN" dirty="0" smtClean="0"/>
              <a:t>Nature </a:t>
            </a:r>
            <a:r>
              <a:rPr lang="en-IN" dirty="0"/>
              <a:t>is often taken as a model</a:t>
            </a:r>
            <a:r>
              <a:rPr lang="en-IN" dirty="0" smtClean="0"/>
              <a:t>, using </a:t>
            </a:r>
            <a:r>
              <a:rPr lang="en-IN" dirty="0"/>
              <a:t>the </a:t>
            </a:r>
            <a:r>
              <a:rPr lang="en-IN" dirty="0" smtClean="0"/>
              <a:t>natural conditions </a:t>
            </a:r>
            <a:r>
              <a:rPr lang="en-IN" dirty="0"/>
              <a:t>of that region as </a:t>
            </a:r>
            <a:r>
              <a:rPr lang="en-IN" dirty="0" smtClean="0"/>
              <a:t>its components</a:t>
            </a:r>
            <a:r>
              <a:rPr lang="en-IN" dirty="0"/>
              <a:t>. This concept is known as “</a:t>
            </a:r>
            <a:r>
              <a:rPr lang="en-IN" i="1" dirty="0"/>
              <a:t>design </a:t>
            </a:r>
            <a:r>
              <a:rPr lang="en-IN" i="1" dirty="0" smtClean="0"/>
              <a:t>with nature</a:t>
            </a:r>
            <a:r>
              <a:rPr lang="en-IN" i="1" dirty="0"/>
              <a:t>”.</a:t>
            </a:r>
          </a:p>
          <a:p>
            <a:r>
              <a:rPr lang="en-IN" dirty="0"/>
              <a:t>The Technology should use less of resources and </a:t>
            </a:r>
            <a:r>
              <a:rPr lang="en-IN" dirty="0" smtClean="0"/>
              <a:t>should produce </a:t>
            </a:r>
            <a:r>
              <a:rPr lang="en-IN" dirty="0"/>
              <a:t>minimum waste.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Reduce, Reuse, Recycle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3-R </a:t>
            </a:r>
            <a:r>
              <a:rPr lang="en-IN" dirty="0" smtClean="0"/>
              <a:t>approach advocating </a:t>
            </a:r>
            <a:r>
              <a:rPr lang="en-IN" dirty="0"/>
              <a:t>minimization of resource use, using them </a:t>
            </a:r>
            <a:r>
              <a:rPr lang="en-IN" dirty="0" smtClean="0"/>
              <a:t>again and </a:t>
            </a:r>
            <a:r>
              <a:rPr lang="en-IN" dirty="0"/>
              <a:t>again instead of passing it on to the waste stream </a:t>
            </a:r>
            <a:r>
              <a:rPr lang="en-IN" dirty="0" smtClean="0"/>
              <a:t>and recycle </a:t>
            </a:r>
            <a:r>
              <a:rPr lang="en-IN" dirty="0"/>
              <a:t>the materials goes a long way in achieving </a:t>
            </a:r>
            <a:r>
              <a:rPr lang="en-IN" dirty="0" smtClean="0"/>
              <a:t>the goals </a:t>
            </a:r>
            <a:r>
              <a:rPr lang="en-IN" dirty="0"/>
              <a:t>of sustainability. It reduces pressure on our </a:t>
            </a:r>
            <a:r>
              <a:rPr lang="en-IN" dirty="0" smtClean="0"/>
              <a:t>resources as </a:t>
            </a:r>
            <a:r>
              <a:rPr lang="en-IN" dirty="0"/>
              <a:t>well as reduces waste generation and pollution.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Prompting environmental education and awareness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/>
              <a:t>Making environmental education the centre of all </a:t>
            </a:r>
            <a:r>
              <a:rPr lang="en-IN" dirty="0" smtClean="0"/>
              <a:t>learning process </a:t>
            </a:r>
            <a:r>
              <a:rPr lang="en-IN" dirty="0"/>
              <a:t>will greatly help in changing the thinking </a:t>
            </a:r>
            <a:r>
              <a:rPr lang="en-IN" dirty="0" smtClean="0"/>
              <a:t>and attitude </a:t>
            </a:r>
            <a:r>
              <a:rPr lang="en-IN" dirty="0"/>
              <a:t>of people towards our earth and the environment</a:t>
            </a:r>
            <a:r>
              <a:rPr lang="en-IN" dirty="0" smtClean="0"/>
              <a:t>. Introducing </a:t>
            </a:r>
            <a:r>
              <a:rPr lang="en-IN" dirty="0"/>
              <a:t>the subject right from the school stage </a:t>
            </a:r>
            <a:r>
              <a:rPr lang="en-IN" dirty="0" smtClean="0"/>
              <a:t>will inculcate </a:t>
            </a:r>
            <a:r>
              <a:rPr lang="en-IN" dirty="0"/>
              <a:t>a feeling of belongingness to earth in the </a:t>
            </a:r>
            <a:r>
              <a:rPr lang="en-IN" dirty="0" smtClean="0"/>
              <a:t>small children</a:t>
            </a:r>
            <a:r>
              <a:rPr lang="en-IN" dirty="0"/>
              <a:t>. </a:t>
            </a:r>
            <a:r>
              <a:rPr lang="en-IN" b="1" dirty="0"/>
              <a:t>'Earth thinking' will gradually get </a:t>
            </a:r>
            <a:r>
              <a:rPr lang="en-IN" b="1" dirty="0" smtClean="0"/>
              <a:t>incorporated </a:t>
            </a:r>
            <a:r>
              <a:rPr lang="en-IN" dirty="0" smtClean="0"/>
              <a:t>in </a:t>
            </a:r>
            <a:r>
              <a:rPr lang="en-IN" dirty="0"/>
              <a:t>our thinking and action which will greatly help </a:t>
            </a:r>
            <a:r>
              <a:rPr lang="en-IN" dirty="0" smtClean="0"/>
              <a:t>in transforming </a:t>
            </a:r>
            <a:r>
              <a:rPr lang="en-IN" dirty="0"/>
              <a:t>our life styles to sustainable ones.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1130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Sustainable Development</vt:lpstr>
      <vt:lpstr>What is unsustainable development?</vt:lpstr>
      <vt:lpstr>Slide 3</vt:lpstr>
      <vt:lpstr>key aspects for sustainable development</vt:lpstr>
      <vt:lpstr>Inter-generational equity</vt:lpstr>
      <vt:lpstr>Intra-generational equity</vt:lpstr>
      <vt:lpstr>Measures for Sustainable Development</vt:lpstr>
      <vt:lpstr>Reduce, Reuse, Recycle approach</vt:lpstr>
      <vt:lpstr>Prompting environmental education and awareness</vt:lpstr>
      <vt:lpstr>Resource utilization as per carrying capacity</vt:lpstr>
      <vt:lpstr>Slide 11</vt:lpstr>
      <vt:lpstr>The Indian Context</vt:lpstr>
      <vt:lpstr>URBAN PROBLEMS RELATED TO ENERGY</vt:lpstr>
      <vt:lpstr>URBAN PROBLEMS RELATED TO ENERGY</vt:lpstr>
      <vt:lpstr>Causes</vt:lpstr>
      <vt:lpstr>How to solve the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Development</dc:title>
  <dc:creator>DELL</dc:creator>
  <cp:lastModifiedBy>DELL</cp:lastModifiedBy>
  <cp:revision>12</cp:revision>
  <dcterms:created xsi:type="dcterms:W3CDTF">2011-11-21T16:18:02Z</dcterms:created>
  <dcterms:modified xsi:type="dcterms:W3CDTF">2011-11-21T17:33:39Z</dcterms:modified>
</cp:coreProperties>
</file>