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62" r:id="rId3"/>
    <p:sldId id="256" r:id="rId4"/>
    <p:sldId id="271" r:id="rId5"/>
    <p:sldId id="259" r:id="rId6"/>
    <p:sldId id="260" r:id="rId7"/>
    <p:sldId id="281" r:id="rId8"/>
    <p:sldId id="257" r:id="rId9"/>
    <p:sldId id="272" r:id="rId10"/>
    <p:sldId id="273" r:id="rId11"/>
    <p:sldId id="264" r:id="rId12"/>
    <p:sldId id="274" r:id="rId13"/>
    <p:sldId id="275" r:id="rId14"/>
    <p:sldId id="266" r:id="rId15"/>
    <p:sldId id="267" r:id="rId16"/>
    <p:sldId id="268" r:id="rId17"/>
    <p:sldId id="276" r:id="rId18"/>
    <p:sldId id="269" r:id="rId19"/>
    <p:sldId id="277" r:id="rId20"/>
    <p:sldId id="278" r:id="rId21"/>
    <p:sldId id="279"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FE53C75-7ABA-4473-8FBC-FD3963006A05}" type="datetimeFigureOut">
              <a:rPr lang="en-US" smtClean="0"/>
              <a:pPr/>
              <a:t>10/17/2011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82D0AF-D1B6-4137-972F-C7861A47D878}"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FE53C75-7ABA-4473-8FBC-FD3963006A05}" type="datetimeFigureOut">
              <a:rPr lang="en-US" smtClean="0"/>
              <a:pPr/>
              <a:t>10/17/2011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82D0AF-D1B6-4137-972F-C7861A47D87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FE53C75-7ABA-4473-8FBC-FD3963006A05}" type="datetimeFigureOut">
              <a:rPr lang="en-US" smtClean="0"/>
              <a:pPr/>
              <a:t>10/17/2011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82D0AF-D1B6-4137-972F-C7861A47D878}"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FE53C75-7ABA-4473-8FBC-FD3963006A05}" type="datetimeFigureOut">
              <a:rPr lang="en-US" smtClean="0"/>
              <a:pPr/>
              <a:t>10/17/2011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82D0AF-D1B6-4137-972F-C7861A47D878}"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E53C75-7ABA-4473-8FBC-FD3963006A05}" type="datetimeFigureOut">
              <a:rPr lang="en-US" smtClean="0"/>
              <a:pPr/>
              <a:t>10/17/2011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82D0AF-D1B6-4137-972F-C7861A47D878}"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FE53C75-7ABA-4473-8FBC-FD3963006A05}" type="datetimeFigureOut">
              <a:rPr lang="en-US" smtClean="0"/>
              <a:pPr/>
              <a:t>10/17/2011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82D0AF-D1B6-4137-972F-C7861A47D878}"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FE53C75-7ABA-4473-8FBC-FD3963006A05}" type="datetimeFigureOut">
              <a:rPr lang="en-US" smtClean="0"/>
              <a:pPr/>
              <a:t>10/17/2011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D82D0AF-D1B6-4137-972F-C7861A47D878}"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FE53C75-7ABA-4473-8FBC-FD3963006A05}" type="datetimeFigureOut">
              <a:rPr lang="en-US" smtClean="0"/>
              <a:pPr/>
              <a:t>10/17/2011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D82D0AF-D1B6-4137-972F-C7861A47D878}"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E53C75-7ABA-4473-8FBC-FD3963006A05}" type="datetimeFigureOut">
              <a:rPr lang="en-US" smtClean="0"/>
              <a:pPr/>
              <a:t>10/17/2011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D82D0AF-D1B6-4137-972F-C7861A47D878}"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E53C75-7ABA-4473-8FBC-FD3963006A05}" type="datetimeFigureOut">
              <a:rPr lang="en-US" smtClean="0"/>
              <a:pPr/>
              <a:t>10/17/2011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82D0AF-D1B6-4137-972F-C7861A47D878}"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E53C75-7ABA-4473-8FBC-FD3963006A05}" type="datetimeFigureOut">
              <a:rPr lang="en-US" smtClean="0"/>
              <a:pPr/>
              <a:t>10/17/2011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82D0AF-D1B6-4137-972F-C7861A47D878}"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E53C75-7ABA-4473-8FBC-FD3963006A05}" type="datetimeFigureOut">
              <a:rPr lang="en-US" smtClean="0"/>
              <a:pPr/>
              <a:t>10/17/2011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82D0AF-D1B6-4137-972F-C7861A47D878}"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
            <a:ext cx="7772400" cy="836712"/>
          </a:xfrm>
        </p:spPr>
        <p:txBody>
          <a:bodyPr/>
          <a:lstStyle/>
          <a:p>
            <a:r>
              <a:rPr lang="en-IN" b="1" dirty="0" smtClean="0">
                <a:latin typeface="Times New Roman" pitchFamily="18" charset="0"/>
                <a:cs typeface="Times New Roman" pitchFamily="18" charset="0"/>
              </a:rPr>
              <a:t>Environmental Pollution</a:t>
            </a:r>
            <a:endParaRPr lang="en-IN" b="1" dirty="0">
              <a:latin typeface="Times New Roman" pitchFamily="18" charset="0"/>
              <a:cs typeface="Times New Roman" pitchFamily="18" charset="0"/>
            </a:endParaRPr>
          </a:p>
        </p:txBody>
      </p:sp>
      <p:pic>
        <p:nvPicPr>
          <p:cNvPr id="1026" name="Picture 2" descr="http://t2.gstatic.com/images?q=tbn:ANd9GcQVfmejXCegpnuNcnvvcNpIYIb2zbp6eIxDn-xI3kGqC90pkrYQ"/>
          <p:cNvPicPr>
            <a:picLocks noChangeAspect="1" noChangeArrowheads="1"/>
          </p:cNvPicPr>
          <p:nvPr/>
        </p:nvPicPr>
        <p:blipFill>
          <a:blip r:embed="rId2" cstate="print"/>
          <a:srcRect/>
          <a:stretch>
            <a:fillRect/>
          </a:stretch>
        </p:blipFill>
        <p:spPr bwMode="auto">
          <a:xfrm>
            <a:off x="1" y="1052736"/>
            <a:ext cx="3275855" cy="2808312"/>
          </a:xfrm>
          <a:prstGeom prst="rect">
            <a:avLst/>
          </a:prstGeom>
          <a:noFill/>
        </p:spPr>
      </p:pic>
      <p:pic>
        <p:nvPicPr>
          <p:cNvPr id="1028" name="Picture 4" descr="http://t3.gstatic.com/images?q=tbn:ANd9GcRNtp-lZCrfigPW2UUNpmA3ZUDWQcHEFDfA4VmOvmURj1czAiMFDtSH9Fo"/>
          <p:cNvPicPr>
            <a:picLocks noChangeAspect="1" noChangeArrowheads="1"/>
          </p:cNvPicPr>
          <p:nvPr/>
        </p:nvPicPr>
        <p:blipFill>
          <a:blip r:embed="rId3" cstate="print"/>
          <a:srcRect/>
          <a:stretch>
            <a:fillRect/>
          </a:stretch>
        </p:blipFill>
        <p:spPr bwMode="auto">
          <a:xfrm>
            <a:off x="3275856" y="3861048"/>
            <a:ext cx="3456383" cy="3025088"/>
          </a:xfrm>
          <a:prstGeom prst="rect">
            <a:avLst/>
          </a:prstGeom>
          <a:noFill/>
        </p:spPr>
      </p:pic>
      <p:sp>
        <p:nvSpPr>
          <p:cNvPr id="1030" name="AutoShape 6" descr="data:image/jpg;base64,/9j/4AAQSkZJRgABAQAAAQABAAD/2wCEAAkGBhASEBIQEBQQFRASEBQQEA8PDw8QEBAPFBAVFBQQFBUXGyYeFxkjGRQUHy8gJCcpLCwsFR4xNTAqNSYrLCkBCQoKDgwOGg8PGjUcHh0pKSwpKTAsKSwqLCkpLCwqLC8pKiksLCosKikpLCksKiksLCktKikpKSwpLCwsKSwsKf/AABEIAMgA+wMBIgACEQEDEQH/xAAcAAABBQEBAQAAAAAAAAAAAAACAAEDBAUGBwj/xAA4EAACAQIEAwUHAgYCAwAAAAABAgADEQQSITEFQVEGEyJhcTJCUoGRkvAUoQcVIzOx0cHhQ1Ni/8QAGgEAAgMBAQAAAAAAAAAAAAAAAwQBAgUABv/EAC8RAAICAQQAAwcEAgMAAAAAAAABAgMRBBIhMRNBkQUUIlFhcYEyobHRFfAzUsH/2gAMAwEAAhEDEQA/APFHeDmiMacjh80WaNGvOOCzRg0a0QnHB54gYIEMLI6CRWRs0MNEFhASoVR5GJhAx4rSodRCBj3jBYQWRkIoZFmjiOEhWlchNgEWsPLFaRknwwNYMltBKyyZDrwBBIkhWBaSCccDXgkw7RiJJVxBzR80REErOQJoReLvI1oiJbBRxY4qR88jvDUTsFMEgMMQUEPNKl8FJ4MJ4BhELvseKMIhJOQ8UUICcXSEBJFSMokiiDbGK4CyR8skCxwspkZjAjCyQJCCwwkq5ZGIVgBIQWSKsLJKZDqoiCRwsmCR8kq5BVUQhYrSYiMUkZLeEiErBySYrGKS2QbrIGWBllgpBKS2QLrIcsbLJisEiWUgLgR2g5ZLlgFZfKAuOACI2WHaNaSD2kVoYhZY4WdkrsFaFb80j2jyMnYKLwYbHWCIRCTGiAjkR7TiyWRgJIBGAkgkMPCAgslVYyiSrBsbriICEBHAhiCHYwGVIYWOFkolGMwrACw1SEiSZaUHKQzGshCQgktrQkowsG5hlWjPyRu7micLGfDyFYi3hpmcUgFZdejICkIpZKSrKxWAVk7rAIhExWVZDlitDIgkS6YvKJGYrQ8sEiSAlEDLGkloiJOQTgRZZIFjCSCS2dtAtCjmPIKSSMwwY7DWKNGZgREcCMBCWQXiEBCEZRJFEoMxQSLJVEFYaiCkxytEiwgsZVkqrBMehESpJadOMqS/h8PBTlgcjHAFKhLlHB3lvDYQTUwuAiE7sFpTUUUKOA8pZXh3lN3D8Pl+nwrTaLuyTFZapR8zlGwHlIKuBnZVeE+UpV+HeUr4jReGqT6OLrYOU61CdXisDblMfF4aM12jsJqRg1KUgZZo16cqOkdhLJE60ysVgESZhBZYZMTnAhIgkSVlgEQiYrJARMI5ikgmgIQMG8ImcBY5H+Ir/l4DGPn8jJwBkzNIjx2GsaMmcux7QgsQEISrDRQ6iSIICyVRKMYguQ1kiCAokiCCY9WiVVk1NJGolmikDJmnXHJNQoTZwWG2lTB0b2nRYDCbTOumWsntQWDwc2cLgp0PZ7ssRapWFhuqEe0f/odJ09fhdJ7XQeqgLb0tCVaGy2O58fc85qfaUYy2rk5bhfCyxsBrOqwPBEA8YBPTlJ8JhlTwqBYC1+Z+cuUzNPT6KNazLlmRdqpWPgzMbwKmw8Oh/aZVXss5GljOmNM38pJaEs0dVjy0RDU2Q6Z5hxngzU2KsLHl6TmMdhJ7FxjCd8hQKCbeFtBlYG9vpOI4j2ZrAXKNbfaYWp00qp/Byj0Wi1yklueGebYvDzLqpOu4pgcpM5rF09ZamzJ6ODUlkzXWRMJYqCQMI/FgbIkTSNpIwkbQqELECTGvEYBMuKNjmDmjNBtCJCs5chgwoCiSAS2ADeTPMQiIiEIKLsIQ1EASQSrGI8D2kiiRw1lGMQJVElpyFDJkgZGhUWFEt4ZdZUQS9hd4tPo04G3w2lcgAa8rTv8As92brM6ErlGjZm6KQf8AUDsBwJHw/ekeI1GXNYHwgC1ugve89Aw9HKgUcha/y3gqNK7pbpdHnvaXtDa3XAdV1uTy+X06ywDKx9nXfS/rJKF7eLcTbjxweZfJIiydZVq18uXbU2kGJ4iFYKvttppsAOZlZ3Qh+phIwlLouYqvlFzy6kAQaeMzi6b7m+oA6+c5XiWLe5LMCMt9bW32H5yi4DxkLUCsRlbTQ2ysTbW8y/8AJKVu3pdGgtFLZuXLR01KsKehzksbkkeG/l0EnTGqSR03J0HpJAAfTzsR8pFjEupFtSLD13/4mg1KEcp5SFk03ycN/EbgwULWprZW0e2wbcHyuJ5Pj11M9vwZNUVKbPmZTkelUYlHHwjTTQjUTyLtlw9aGLrUk9lX8IuCQCoOXT1mJlTn4kVhP+T2Psux/wDDLlo5pxK7CWHMgcxyJpWELSF5I0iaGiZlrwRtBJiaATCpGfN8jExCNHBhRWT5CWTgSESUCcDM2KMTFeEFc4JBCAkQaSAyjQaMgxJAZEGhqZUZi0TLJlMrqZKjQUh+qRaUy5hnsZQVpPTqReSyjUrke49gMd3mBWna3d94M3JiTdW89yPlOxwOIDoGvc21I6zyjsnhqtSklOmymnlaqLmxPulSBroTfymke0ldE8RAbu8iBTcXJFzf81vE69c6ZYayjz+q9nO2yWx85/k9EqVluVuL6HygtxFFtuQQSSoLKAPMTybEdpagDUxUOb3j1tyvJ+E9qagyr7o0te+p5wr9pTxnaU/wkks5yelVMclRDWW+WmTtvcHe05xsSatUurZdCTmNiLm8zq3GUFNkU/3CPCD7Jubm/PnIKBzUzVVgHFyVF76eHXrp/mZmp1UrsPH3GNPovDTya9bBVKhDK1JzfRDce7YCxGtrSh2hdVpNTZQrrbxW0AvyPMSxwVwCGZgNLgNcFbdOol7F4ChjqL1C+TIzKxJLeEC50/eBrjv67DbvCkt36V5mx2W4D+nVX753z0lBQm9ME2a6/nObeKqKAAdM2g9fX0vOIw3amnRUUaSqVpKEGIVQabAKLk+fleLh/bNTWo06rqELG7lhlDm+Xbly1M24a2uMVVFc/sZ09DfZJ2vlHX4NKJaoadmZbBgDb3bC/wBJ49/Ezh2Wv+oBqHvSQ6vTK926gDKG2Yf6nreNrUqQYLlU1Dcslsx87c5zH8UOJYX+X1KRKmrmp5FHtK+a5J+QadLa/hTWY9/kP7OsnXcmk2pcfg8NqGQOZLVeQOYSKPS3SQDSB5I7SF4aJmWyAaR3hGAYdGdN5GJjgwLwg0sLNkiSyo0lVDLiDQSjKNmOYozHWNeGFghCWCI4M4tFkqiGJGpjgyg1FkwMlUyuhkoMpJDdcsFhWkytKqtJFaBaNCEzoOzfGqtCsrIxFiSBc5Tcai3nLR4y+csep8Pui5v4ems5/DITqAdOYHOaFBWqPqANgcosLARO2uOcs0qEpLOC7QosTfcE6m/5aatLT2LMeutpTw6oLAkBV3uRqb7eZtyl3h+Ic1UtksGByi9hyN+sRty+Q0kX8FjM9KoGyhlBABXxXOlx5za4B2SxNRTUDqi+6WJ1Pp085eIRqasEUEkFmy2JGa1rzd4zxLusETT3BpqRe1lJH584rTKE5PPWM4Ma/UTWI1rDk8fMz6nZ/FDKzkPTXV0pHxEcyBNHB47DIjLZaRFygCsNzzv702uC4wVKSnQG2q5gSD0tK3afh3eUjlJBtutsw8xHnplCvxqnlY5Rk+8OyzwrljntcHnfa/iefuqQfNl0fK3gY5TvfcjyvOdw9BCyqdAWAa+pAve4nS47s+EC3Lvc71TTUBsuwsBKbYyjmemMq2GXNplva9s3KZ6tyvh5PU0bVXthydNT4tRZXqVSLJYKAwNjYAMbnQeU847Y9o0xDKqXOUkvUPvt0A6DXWVsTg2/tO3hzXRwL2DabDcTKxvCqtMZmU5L2D2OVvQx7T0QjLc3l+RWFCqe5FJ3kLGEzSJ2mtFC1swWMhcw3Mgcw0YmZbMZzBvGMC8KJSkFeEJHeEsloDkmSW1YWlNWlgNKMrlGWYxMdoBEOLPsIGOI0QM4nJIDDDSIGEplcB4ywSqYamRrCBlGhmEiYGGGkKw1MG0NQmXcNjnp+wzLryJA+Y5y+vHWtqiljuxvb7RpMcGW8PSI1POAnGPmjR087G8RZqYXFO7KWN9drCw9FGk7Dh+FAHizOzMG8O4AGms53hmEIDVLgADdja46Dr8pr1sYKOGGUkVRX1K6DIF2v+bzJ1HxvbE15ReFE7gpZFUaX1sfraaeEq06n9KqL0jZSt92vcA9BPM8Hx12KMFa3sl2d2Bvva+3Odzw3FBcK1aowABIKbs2uluszfCnTNPsyNTp2o98+X3LQwRoVlsfCHUnW+XxbEjfSdlWrLUUhCG5HKb/ALziuCYtMUtXKGRg90FS6+BgND85Ph6/6Fjdg1M+Lfe5Gv1jVF7oTi18Mn6GfqKHbLDfxx8vmY3bjhr1MuSwKXU530JtpYdZyHCD3WcCkKjOi51Ya5SxVlXqLkfSd7xrFUKoBBGWqwY65vERa1uW85huCPQqpWRg9BfeBuyKWuwUQULEk4P8G3pJ4q2SOR4jVahVemUIyk5Vc3Kgi41HSRVu1mIbDthmINNraFRdSGB0M7DtvTw9aj3qMhZLcgKhzaWJG9unlPNaotNXTONsdzXKL2Sk4qTI3aQtCeRM00UjLtmC5kJhOZHeHRm2SyKDHLQby6FpMeEpgkR1kgskqycGV1k9vzSVZyZnGCRCeNCAX2MIhEIrTiB1jgRATZ4VhQtqjgFSfZIvpBzkoLI5pdPK+exevyMpTJBOqPBsNUu1O6vuEBup6jXaQjhWHdgoJXkW5fSK+9RfkbC9lXLzRz4ENBOjx3Zdf/CczAC6C1yeo6zd7FdisO9CpjMYxWnScgU9s2SxYtflfSw1MpLVV7Nx0tJOp4mc3w3gbvTNUgBF3ZmAu3JV6maFPgdVi2VGYoneOo5J8U7EUcPiQKOFTJhKClxUdChr17E3LHkL/Sc5geH4ts7KxVqi92xDgM6HdQToNh9Yg9Q5N5eMGxRiNeEsP/ezKp1xbRSSDcHUgDn5S/X4iKrKrUyBb2czFdB7QH0nT8J/h7UIV6TNlOlRHXUggeE206/WKnwSlSxDrke4R71ahPdX08I52ubQEtRW+Ugq1EHxnLQ3ZrDUKmHKgg3PiCjxLsQQDqTtNt+FiuUwlJgrU7PsTcZeY3DTlX7P0i6srC9r1KZZggFj4swsbCb/AGXfC4NXxAqA39697W9xfUxSSg5bsvvoXvjJJyi+fJfU2qfAsXhaZYlm5u+lwLi2vMDXeYXGMSlXMEOfKniQiwuTt1tOtP8AEGgxpeJSlVSuW1/FbUE8iPOZWD4fhy7mmaYbNci4JsWva31lb41wlmvL+6E6LbI5ldHDOaw/ZquKi1Fp0kRShN9CQbZgP9zoeNdkMT3anDBs1vEoKhbfEp+c7PB8LQp4mBGYEgjQHTT0molSmfAGUkcri4HymhTpJW4lY8ccdCdvtWe5OK6Pm7jWAalUKHN3i/3ATexvvppOexQsZ6z2nxSYLGuyUiyV/wC4GylWXNqV36nT0nnfaajRZzUwofuiSMrgDKb7DnaG09j3Ya/JuWWSupUkvJP+znnMgYzQbANlzDfmJQrUyNwZpwaZiamuyHMkREwTLdLAO1rc5s1OyotTGbVtXvsqjeTK6EHhsDDQX3JuKOZMGb/HuF06ajugfD7THdvOc+BC1zVkdyE9Xpp6azZP5BXhiABJFEuKBJLIkCLrLIWUZxm1BrBVCdv2nStTT2LDXQErv85k1MMQSAQACARm/LysLcj9+gdWGnuyQ08A1xnBAPlr9Jaq8ENrobnTQi0t8hmAtyZesmNQjfe+/SClbLPBo06DT7WprP180YVfBuhsR9NRL+JrEWBuBbQQsTXZedxf2unlKYrFmvYk+6CYRZlhsUkoaduFbeXj/eOzQ4bj76Wt0IklKtZj6waFFbA2KkG4HI9YbJTsTfTe97EfKLyUcvjs16ZWquOZJ4NHDYyzA32tp6TRo8aU1RnHgzZilyVLHdip0vOTFdrnJqL2DW0lhcQF9oi97eh6QE9MmNR10Z/q4+vkezYWulailNMqKDmBpqARcWtLGPw2Gw9HvWKBaYCqoIDVHAAJ13/6nkPDO3NWg1gDkHLneNxDtL3xGYsSSbXGwMzl7PsUsS6FFOicvhsws+p247f1Waq9HMAighc3hNPOAxA5Mb/SScS7dCvhyKamm2xvY3PLWecrUIvY+X/UGpxFguS9he/zjPuUX0MvwIYlJYwW+IcSe+rMTa1ySbjpK1HibBchJy3zW5XItf8AaVa73Avof2jfpvPXyjyrilhgLNTZKzMOi/8AzA2AB21+csYTidSm3eU3KsNQwNiJjop+XXlHqlgPL6yHVFkrVy25kj0Thv8AEyoKYp1s7G48YfUi4vcel5fwPbWjRqNXRy1Qk2SopAyE+zpztznlC4k+ctLc6k26ecWlooKW5cA6rqrE1t77O64t2vXGZRV/plW0anqNdLG8z0oYdan9WorKMy2UGxv7LMR+aTkqgqA21gviHHtX8pK0uOIsbjrI1x2bWkjreI1cIn9sB2Oua5CDlosxaldCdQDy9JSpgsPFfyFwPnFUNjpY2Hum+vnLwp28Zywr1jceuPqbPDyoZdBa94fGMVck30EysJxQZrFSBb1MHiuOBuoOp5f6lPBfiLIxLW1eA5xfXC+41XGZkGbUMCDMEjWaVKifDmNgDe3O1/8AuSYvhgJzJovO23yEeg418Hm9VC/VxU8cr1MmWMPhGYFhay+0SQB6SxVRbZQltAb2uzeflLjZEoHLfxG3nqOfpCSs6x5iVWkTbc3xFZZnGnY2uD5jUScLIaVr66ek0UwqWH9VfsaRKWBVVOb+H+V/6QtwaspIF7eW5EhHCaoa+Un1IkFXF1Pjf7jImxdT4n+4zlCz5oalfpf+svUvVMJXIAynToRaNTwdU3GS3nvr85ROLqfG31ME4up8T/cZKhL6Ee80Zy1L1X9Gg3C6hspDEDYj/Ehfg9UHwht9zYSqMZU+N/uMb9bU+N/uMlRs+aIlfpZdxfqjSocLrKwb6i0gx+BqAl7eG/7X0lUY+r8b/cYz42owsWYjoSbTlCaeW0TPUaaVbhGMl59rsu4bD1cuXLUXTcDSRphmz5CG6svU9ZCOI1hs7/cYC42oGLBjmO5vrJUZcg3fTiK5ePt0aGIo+LX4VA0tpntbzjvgyammgXppvymfUxTsQWYkjYkx/wBVUJzFiTe9+d/wSNksdhPe6W29r7T9DWei+tr+mWQ1MMzjYi3Mi15Ubidf42+sX81rfG31lFXNfIYnrdPPtSx+C/QwzgWN7dLbxHANmuP+ZR/mtf42/aN/Na3xt9ZHh2fQn33S4UcS4+xfbB1Nf23tH7qpY6Hb5TOPFK3xv9Y7cTqkWLt9ZPhT88HPXaddKX7FzDUyQWI1vba3OSYrD1GtoQB+XEyBXb4m67mSfr6uXLna29sx3kut5yDjrq9mySf7GrkqEGwIb4jfUdJF3VQ6ZSDuSddfKZa4hwbhmvvuZL/Mq3/sf7jO8KXkW9/ql+pP1RqVBUINhY8vwyL9K+Q6DOd9AZnfzCr8b/cYv1tT43+4yPDkvkTLX0y5al6ot4fD1l2U69YRo1CczJcja1rWlL9dU+N/vMb9U595vuMvtf0Ae9UqO1bvVf0a9BHIN1GvIrr6aSSq7IMqJvrfex8piCu/xN9xjriH+JvuaD8Jt8jC9pRjHEU8/PKz/BfNKoCGzMS2pBDAW9ZG6VDqVY3Omh/xaVu8bq33GGKrdW+4y+1oSldCXz9S3TwuuubqfCRJMp8/oZVWoerfcZN3h6n6mQ0wMpQfSwVHowO7iil02Lg5IJpR4pOWQDkjd1FFLZOF3cXdxRTskILJI8kUUhMkLu46JHinNnDlYPdxRSMnD5IskUU7Jw2SLu4opOTh8kWSKKRk4XdxGnFFOycOKURpxRTskpC7qOtKKKdktgPuo4pRRSu5kMIUoYpRRSHJl10OV2kgEUUuS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2" name="AutoShape 8" descr="data:image/jpg;base64,/9j/4AAQSkZJRgABAQAAAQABAAD/2wCEAAkGBhASEBIQEBQQFRASEBQQEA8PDw8QEBAPFBAVFBQQFBUXGyYeFxkjGRQUHy8gJCcpLCwsFR4xNTAqNSYrLCkBCQoKDgwOGg8PGjUcHh0pKSwpKTAsKSwqLCkpLCwqLC8pKiksLCosKikpLCksKiksLCktKikpKSwpLCwsKSwsKf/AABEIAMgA+wMBIgACEQEDEQH/xAAcAAABBQEBAQAAAAAAAAAAAAACAAEDBAUGBwj/xAA4EAACAQIEAwUHAgYCAwAAAAABAgADEQQSITEFQVEGEyJhcTJCUoGRkvAUoQcVIzOx0cHhQ1Ni/8QAGgEAAgMBAQAAAAAAAAAAAAAAAwQBAgUABv/EAC8RAAICAQQAAwcEAgMAAAAAAAABAgMRBBIhMRNBkQUUIlFhcYEyobHRFfAzUsH/2gAMAwEAAhEDEQA/APFHeDmiMacjh80WaNGvOOCzRg0a0QnHB54gYIEMLI6CRWRs0MNEFhASoVR5GJhAx4rSodRCBj3jBYQWRkIoZFmjiOEhWlchNgEWsPLFaRknwwNYMltBKyyZDrwBBIkhWBaSCccDXgkw7RiJJVxBzR80REErOQJoReLvI1oiJbBRxY4qR88jvDUTsFMEgMMQUEPNKl8FJ4MJ4BhELvseKMIhJOQ8UUICcXSEBJFSMokiiDbGK4CyR8skCxwspkZjAjCyQJCCwwkq5ZGIVgBIQWSKsLJKZDqoiCRwsmCR8kq5BVUQhYrSYiMUkZLeEiErBySYrGKS2QbrIGWBllgpBKS2QLrIcsbLJisEiWUgLgR2g5ZLlgFZfKAuOACI2WHaNaSD2kVoYhZY4WdkrsFaFb80j2jyMnYKLwYbHWCIRCTGiAjkR7TiyWRgJIBGAkgkMPCAgslVYyiSrBsbriICEBHAhiCHYwGVIYWOFkolGMwrACw1SEiSZaUHKQzGshCQgktrQkowsG5hlWjPyRu7micLGfDyFYi3hpmcUgFZdejICkIpZKSrKxWAVk7rAIhExWVZDlitDIgkS6YvKJGYrQ8sEiSAlEDLGkloiJOQTgRZZIFjCSCS2dtAtCjmPIKSSMwwY7DWKNGZgREcCMBCWQXiEBCEZRJFEoMxQSLJVEFYaiCkxytEiwgsZVkqrBMehESpJadOMqS/h8PBTlgcjHAFKhLlHB3lvDYQTUwuAiE7sFpTUUUKOA8pZXh3lN3D8Pl+nwrTaLuyTFZapR8zlGwHlIKuBnZVeE+UpV+HeUr4jReGqT6OLrYOU61CdXisDblMfF4aM12jsJqRg1KUgZZo16cqOkdhLJE60ysVgESZhBZYZMTnAhIgkSVlgEQiYrJARMI5ikgmgIQMG8ImcBY5H+Ir/l4DGPn8jJwBkzNIjx2GsaMmcux7QgsQEISrDRQ6iSIICyVRKMYguQ1kiCAokiCCY9WiVVk1NJGolmikDJmnXHJNQoTZwWG2lTB0b2nRYDCbTOumWsntQWDwc2cLgp0PZ7ssRapWFhuqEe0f/odJ09fhdJ7XQeqgLb0tCVaGy2O58fc85qfaUYy2rk5bhfCyxsBrOqwPBEA8YBPTlJ8JhlTwqBYC1+Z+cuUzNPT6KNazLlmRdqpWPgzMbwKmw8Oh/aZVXss5GljOmNM38pJaEs0dVjy0RDU2Q6Z5hxngzU2KsLHl6TmMdhJ7FxjCd8hQKCbeFtBlYG9vpOI4j2ZrAXKNbfaYWp00qp/Byj0Wi1yklueGebYvDzLqpOu4pgcpM5rF09ZamzJ6ODUlkzXWRMJYqCQMI/FgbIkTSNpIwkbQqELECTGvEYBMuKNjmDmjNBtCJCs5chgwoCiSAS2ADeTPMQiIiEIKLsIQ1EASQSrGI8D2kiiRw1lGMQJVElpyFDJkgZGhUWFEt4ZdZUQS9hd4tPo04G3w2lcgAa8rTv8As92brM6ErlGjZm6KQf8AUDsBwJHw/ekeI1GXNYHwgC1ugve89Aw9HKgUcha/y3gqNK7pbpdHnvaXtDa3XAdV1uTy+X06ywDKx9nXfS/rJKF7eLcTbjxweZfJIiydZVq18uXbU2kGJ4iFYKvttppsAOZlZ3Qh+phIwlLouYqvlFzy6kAQaeMzi6b7m+oA6+c5XiWLe5LMCMt9bW32H5yi4DxkLUCsRlbTQ2ysTbW8y/8AJKVu3pdGgtFLZuXLR01KsKehzksbkkeG/l0EnTGqSR03J0HpJAAfTzsR8pFjEupFtSLD13/4mg1KEcp5SFk03ycN/EbgwULWprZW0e2wbcHyuJ5Pj11M9vwZNUVKbPmZTkelUYlHHwjTTQjUTyLtlw9aGLrUk9lX8IuCQCoOXT1mJlTn4kVhP+T2Psux/wDDLlo5pxK7CWHMgcxyJpWELSF5I0iaGiZlrwRtBJiaATCpGfN8jExCNHBhRWT5CWTgSESUCcDM2KMTFeEFc4JBCAkQaSAyjQaMgxJAZEGhqZUZi0TLJlMrqZKjQUh+qRaUy5hnsZQVpPTqReSyjUrke49gMd3mBWna3d94M3JiTdW89yPlOxwOIDoGvc21I6zyjsnhqtSklOmymnlaqLmxPulSBroTfymke0ldE8RAbu8iBTcXJFzf81vE69c6ZYayjz+q9nO2yWx85/k9EqVluVuL6HygtxFFtuQQSSoLKAPMTybEdpagDUxUOb3j1tyvJ+E9qagyr7o0te+p5wr9pTxnaU/wkks5yelVMclRDWW+WmTtvcHe05xsSatUurZdCTmNiLm8zq3GUFNkU/3CPCD7Jubm/PnIKBzUzVVgHFyVF76eHXrp/mZmp1UrsPH3GNPovDTya9bBVKhDK1JzfRDce7YCxGtrSh2hdVpNTZQrrbxW0AvyPMSxwVwCGZgNLgNcFbdOol7F4ChjqL1C+TIzKxJLeEC50/eBrjv67DbvCkt36V5mx2W4D+nVX753z0lBQm9ME2a6/nObeKqKAAdM2g9fX0vOIw3amnRUUaSqVpKEGIVQabAKLk+fleLh/bNTWo06rqELG7lhlDm+Xbly1M24a2uMVVFc/sZ09DfZJ2vlHX4NKJaoadmZbBgDb3bC/wBJ49/Ezh2Wv+oBqHvSQ6vTK926gDKG2Yf6nreNrUqQYLlU1Dcslsx87c5zH8UOJYX+X1KRKmrmp5FHtK+a5J+QadLa/hTWY9/kP7OsnXcmk2pcfg8NqGQOZLVeQOYSKPS3SQDSB5I7SF4aJmWyAaR3hGAYdGdN5GJjgwLwg0sLNkiSyo0lVDLiDQSjKNmOYozHWNeGFghCWCI4M4tFkqiGJGpjgyg1FkwMlUyuhkoMpJDdcsFhWkytKqtJFaBaNCEzoOzfGqtCsrIxFiSBc5Tcai3nLR4y+csep8Pui5v4ems5/DITqAdOYHOaFBWqPqANgcosLARO2uOcs0qEpLOC7QosTfcE6m/5aatLT2LMeutpTw6oLAkBV3uRqb7eZtyl3h+Ic1UtksGByi9hyN+sRty+Q0kX8FjM9KoGyhlBABXxXOlx5za4B2SxNRTUDqi+6WJ1Pp085eIRqasEUEkFmy2JGa1rzd4zxLusETT3BpqRe1lJH584rTKE5PPWM4Ma/UTWI1rDk8fMz6nZ/FDKzkPTXV0pHxEcyBNHB47DIjLZaRFygCsNzzv702uC4wVKSnQG2q5gSD0tK3afh3eUjlJBtutsw8xHnplCvxqnlY5Rk+8OyzwrljntcHnfa/iefuqQfNl0fK3gY5TvfcjyvOdw9BCyqdAWAa+pAve4nS47s+EC3Lvc71TTUBsuwsBKbYyjmemMq2GXNplva9s3KZ6tyvh5PU0bVXthydNT4tRZXqVSLJYKAwNjYAMbnQeU847Y9o0xDKqXOUkvUPvt0A6DXWVsTg2/tO3hzXRwL2DabDcTKxvCqtMZmU5L2D2OVvQx7T0QjLc3l+RWFCqe5FJ3kLGEzSJ2mtFC1swWMhcw3Mgcw0YmZbMZzBvGMC8KJSkFeEJHeEsloDkmSW1YWlNWlgNKMrlGWYxMdoBEOLPsIGOI0QM4nJIDDDSIGEplcB4ywSqYamRrCBlGhmEiYGGGkKw1MG0NQmXcNjnp+wzLryJA+Y5y+vHWtqiljuxvb7RpMcGW8PSI1POAnGPmjR087G8RZqYXFO7KWN9drCw9FGk7Dh+FAHizOzMG8O4AGms53hmEIDVLgADdja46Dr8pr1sYKOGGUkVRX1K6DIF2v+bzJ1HxvbE15ReFE7gpZFUaX1sfraaeEq06n9KqL0jZSt92vcA9BPM8Hx12KMFa3sl2d2Bvva+3Odzw3FBcK1aowABIKbs2uluszfCnTNPsyNTp2o98+X3LQwRoVlsfCHUnW+XxbEjfSdlWrLUUhCG5HKb/ALziuCYtMUtXKGRg90FS6+BgND85Ph6/6Fjdg1M+Lfe5Gv1jVF7oTi18Mn6GfqKHbLDfxx8vmY3bjhr1MuSwKXU530JtpYdZyHCD3WcCkKjOi51Ya5SxVlXqLkfSd7xrFUKoBBGWqwY65vERa1uW85huCPQqpWRg9BfeBuyKWuwUQULEk4P8G3pJ4q2SOR4jVahVemUIyk5Vc3Kgi41HSRVu1mIbDthmINNraFRdSGB0M7DtvTw9aj3qMhZLcgKhzaWJG9unlPNaotNXTONsdzXKL2Sk4qTI3aQtCeRM00UjLtmC5kJhOZHeHRm2SyKDHLQby6FpMeEpgkR1kgskqycGV1k9vzSVZyZnGCRCeNCAX2MIhEIrTiB1jgRATZ4VhQtqjgFSfZIvpBzkoLI5pdPK+exevyMpTJBOqPBsNUu1O6vuEBup6jXaQjhWHdgoJXkW5fSK+9RfkbC9lXLzRz4ENBOjx3Zdf/CczAC6C1yeo6zd7FdisO9CpjMYxWnScgU9s2SxYtflfSw1MpLVV7Nx0tJOp4mc3w3gbvTNUgBF3ZmAu3JV6maFPgdVi2VGYoneOo5J8U7EUcPiQKOFTJhKClxUdChr17E3LHkL/Sc5geH4ts7KxVqi92xDgM6HdQToNh9Yg9Q5N5eMGxRiNeEsP/ezKp1xbRSSDcHUgDn5S/X4iKrKrUyBb2czFdB7QH0nT8J/h7UIV6TNlOlRHXUggeE206/WKnwSlSxDrke4R71ahPdX08I52ubQEtRW+Ugq1EHxnLQ3ZrDUKmHKgg3PiCjxLsQQDqTtNt+FiuUwlJgrU7PsTcZeY3DTlX7P0i6srC9r1KZZggFj4swsbCb/AGXfC4NXxAqA39697W9xfUxSSg5bsvvoXvjJJyi+fJfU2qfAsXhaZYlm5u+lwLi2vMDXeYXGMSlXMEOfKniQiwuTt1tOtP8AEGgxpeJSlVSuW1/FbUE8iPOZWD4fhy7mmaYbNci4JsWva31lb41wlmvL+6E6LbI5ldHDOaw/ZquKi1Fp0kRShN9CQbZgP9zoeNdkMT3anDBs1vEoKhbfEp+c7PB8LQp4mBGYEgjQHTT0molSmfAGUkcri4HymhTpJW4lY8ccdCdvtWe5OK6Pm7jWAalUKHN3i/3ATexvvppOexQsZ6z2nxSYLGuyUiyV/wC4GylWXNqV36nT0nnfaajRZzUwofuiSMrgDKb7DnaG09j3Ya/JuWWSupUkvJP+znnMgYzQbANlzDfmJQrUyNwZpwaZiamuyHMkREwTLdLAO1rc5s1OyotTGbVtXvsqjeTK6EHhsDDQX3JuKOZMGb/HuF06ajugfD7THdvOc+BC1zVkdyE9Xpp6azZP5BXhiABJFEuKBJLIkCLrLIWUZxm1BrBVCdv2nStTT2LDXQErv85k1MMQSAQACARm/LysLcj9+gdWGnuyQ08A1xnBAPlr9Jaq8ENrobnTQi0t8hmAtyZesmNQjfe+/SClbLPBo06DT7WprP180YVfBuhsR9NRL+JrEWBuBbQQsTXZedxf2unlKYrFmvYk+6CYRZlhsUkoaduFbeXj/eOzQ4bj76Wt0IklKtZj6waFFbA2KkG4HI9YbJTsTfTe97EfKLyUcvjs16ZWquOZJ4NHDYyzA32tp6TRo8aU1RnHgzZilyVLHdip0vOTFdrnJqL2DW0lhcQF9oi97eh6QE9MmNR10Z/q4+vkezYWulailNMqKDmBpqARcWtLGPw2Gw9HvWKBaYCqoIDVHAAJ13/6nkPDO3NWg1gDkHLneNxDtL3xGYsSSbXGwMzl7PsUsS6FFOicvhsws+p247f1Waq9HMAighc3hNPOAxA5Mb/SScS7dCvhyKamm2xvY3PLWecrUIvY+X/UGpxFguS9he/zjPuUX0MvwIYlJYwW+IcSe+rMTa1ySbjpK1HibBchJy3zW5XItf8AaVa73Avof2jfpvPXyjyrilhgLNTZKzMOi/8AzA2AB21+csYTidSm3eU3KsNQwNiJjop+XXlHqlgPL6yHVFkrVy25kj0Thv8AEyoKYp1s7G48YfUi4vcel5fwPbWjRqNXRy1Qk2SopAyE+zpztznlC4k+ctLc6k26ecWlooKW5cA6rqrE1t77O64t2vXGZRV/plW0anqNdLG8z0oYdan9WorKMy2UGxv7LMR+aTkqgqA21gviHHtX8pK0uOIsbjrI1x2bWkjreI1cIn9sB2Oua5CDlosxaldCdQDy9JSpgsPFfyFwPnFUNjpY2Hum+vnLwp28Zywr1jceuPqbPDyoZdBa94fGMVck30EysJxQZrFSBb1MHiuOBuoOp5f6lPBfiLIxLW1eA5xfXC+41XGZkGbUMCDMEjWaVKifDmNgDe3O1/8AuSYvhgJzJovO23yEeg418Hm9VC/VxU8cr1MmWMPhGYFhay+0SQB6SxVRbZQltAb2uzeflLjZEoHLfxG3nqOfpCSs6x5iVWkTbc3xFZZnGnY2uD5jUScLIaVr66ek0UwqWH9VfsaRKWBVVOb+H+V/6QtwaspIF7eW5EhHCaoa+Un1IkFXF1Pjf7jImxdT4n+4zlCz5oalfpf+svUvVMJXIAynToRaNTwdU3GS3nvr85ROLqfG31ME4up8T/cZKhL6Ee80Zy1L1X9Gg3C6hspDEDYj/Ehfg9UHwht9zYSqMZU+N/uMb9bU+N/uMlRs+aIlfpZdxfqjSocLrKwb6i0gx+BqAl7eG/7X0lUY+r8b/cYz42owsWYjoSbTlCaeW0TPUaaVbhGMl59rsu4bD1cuXLUXTcDSRphmz5CG6svU9ZCOI1hs7/cYC42oGLBjmO5vrJUZcg3fTiK5ePt0aGIo+LX4VA0tpntbzjvgyammgXppvymfUxTsQWYkjYkx/wBVUJzFiTe9+d/wSNksdhPe6W29r7T9DWei+tr+mWQ1MMzjYi3Mi15Ubidf42+sX81rfG31lFXNfIYnrdPPtSx+C/QwzgWN7dLbxHANmuP+ZR/mtf42/aN/Na3xt9ZHh2fQn33S4UcS4+xfbB1Nf23tH7qpY6Hb5TOPFK3xv9Y7cTqkWLt9ZPhT88HPXaddKX7FzDUyQWI1vba3OSYrD1GtoQB+XEyBXb4m67mSfr6uXLna29sx3kut5yDjrq9mySf7GrkqEGwIb4jfUdJF3VQ6ZSDuSddfKZa4hwbhmvvuZL/Mq3/sf7jO8KXkW9/ql+pP1RqVBUINhY8vwyL9K+Q6DOd9AZnfzCr8b/cYv1tT43+4yPDkvkTLX0y5al6ot4fD1l2U69YRo1CczJcja1rWlL9dU+N/vMb9U595vuMvtf0Ae9UqO1bvVf0a9BHIN1GvIrr6aSSq7IMqJvrfex8piCu/xN9xjriH+JvuaD8Jt8jC9pRjHEU8/PKz/BfNKoCGzMS2pBDAW9ZG6VDqVY3Omh/xaVu8bq33GGKrdW+4y+1oSldCXz9S3TwuuubqfCRJMp8/oZVWoerfcZN3h6n6mQ0wMpQfSwVHowO7iil02Lg5IJpR4pOWQDkjd1FFLZOF3cXdxRTskILJI8kUUhMkLu46JHinNnDlYPdxRSMnD5IskUU7Jw2SLu4opOTh8kWSKKRk4XdxGnFFOycOKURpxRTskpC7qOtKKKdktgPuo4pRRSu5kMIUoYpRRSHJl10OV2kgEUUuS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4" name="AutoShape 10" descr="data:image/jpg;base64,/9j/4AAQSkZJRgABAQAAAQABAAD/2wCEAAkGBhASEBIQEBQQFRASEBQQEA8PDw8QEBAPFBAVFBQQFBUXGyYeFxkjGRQUHy8gJCcpLCwsFR4xNTAqNSYrLCkBCQoKDgwOGg8PGjUcHh0pKSwpKTAsKSwqLCkpLCwqLC8pKiksLCosKikpLCksKiksLCktKikpKSwpLCwsKSwsKf/AABEIAMgA+wMBIgACEQEDEQH/xAAcAAABBQEBAQAAAAAAAAAAAAACAAEDBAUGBwj/xAA4EAACAQIEAwUHAgYCAwAAAAABAgADEQQSITEFQVEGEyJhcTJCUoGRkvAUoQcVIzOx0cHhQ1Ni/8QAGgEAAgMBAQAAAAAAAAAAAAAAAwQBAgUABv/EAC8RAAICAQQAAwcEAgMAAAAAAAABAgMRBBIhMRNBkQUUIlFhcYEyobHRFfAzUsH/2gAMAwEAAhEDEQA/APFHeDmiMacjh80WaNGvOOCzRg0a0QnHB54gYIEMLI6CRWRs0MNEFhASoVR5GJhAx4rSodRCBj3jBYQWRkIoZFmjiOEhWlchNgEWsPLFaRknwwNYMltBKyyZDrwBBIkhWBaSCccDXgkw7RiJJVxBzR80REErOQJoReLvI1oiJbBRxY4qR88jvDUTsFMEgMMQUEPNKl8FJ4MJ4BhELvseKMIhJOQ8UUICcXSEBJFSMokiiDbGK4CyR8skCxwspkZjAjCyQJCCwwkq5ZGIVgBIQWSKsLJKZDqoiCRwsmCR8kq5BVUQhYrSYiMUkZLeEiErBySYrGKS2QbrIGWBllgpBKS2QLrIcsbLJisEiWUgLgR2g5ZLlgFZfKAuOACI2WHaNaSD2kVoYhZY4WdkrsFaFb80j2jyMnYKLwYbHWCIRCTGiAjkR7TiyWRgJIBGAkgkMPCAgslVYyiSrBsbriICEBHAhiCHYwGVIYWOFkolGMwrACw1SEiSZaUHKQzGshCQgktrQkowsG5hlWjPyRu7micLGfDyFYi3hpmcUgFZdejICkIpZKSrKxWAVk7rAIhExWVZDlitDIgkS6YvKJGYrQ8sEiSAlEDLGkloiJOQTgRZZIFjCSCS2dtAtCjmPIKSSMwwY7DWKNGZgREcCMBCWQXiEBCEZRJFEoMxQSLJVEFYaiCkxytEiwgsZVkqrBMehESpJadOMqS/h8PBTlgcjHAFKhLlHB3lvDYQTUwuAiE7sFpTUUUKOA8pZXh3lN3D8Pl+nwrTaLuyTFZapR8zlGwHlIKuBnZVeE+UpV+HeUr4jReGqT6OLrYOU61CdXisDblMfF4aM12jsJqRg1KUgZZo16cqOkdhLJE60ysVgESZhBZYZMTnAhIgkSVlgEQiYrJARMI5ikgmgIQMG8ImcBY5H+Ir/l4DGPn8jJwBkzNIjx2GsaMmcux7QgsQEISrDRQ6iSIICyVRKMYguQ1kiCAokiCCY9WiVVk1NJGolmikDJmnXHJNQoTZwWG2lTB0b2nRYDCbTOumWsntQWDwc2cLgp0PZ7ssRapWFhuqEe0f/odJ09fhdJ7XQeqgLb0tCVaGy2O58fc85qfaUYy2rk5bhfCyxsBrOqwPBEA8YBPTlJ8JhlTwqBYC1+Z+cuUzNPT6KNazLlmRdqpWPgzMbwKmw8Oh/aZVXss5GljOmNM38pJaEs0dVjy0RDU2Q6Z5hxngzU2KsLHl6TmMdhJ7FxjCd8hQKCbeFtBlYG9vpOI4j2ZrAXKNbfaYWp00qp/Byj0Wi1yklueGebYvDzLqpOu4pgcpM5rF09ZamzJ6ODUlkzXWRMJYqCQMI/FgbIkTSNpIwkbQqELECTGvEYBMuKNjmDmjNBtCJCs5chgwoCiSAS2ADeTPMQiIiEIKLsIQ1EASQSrGI8D2kiiRw1lGMQJVElpyFDJkgZGhUWFEt4ZdZUQS9hd4tPo04G3w2lcgAa8rTv8As92brM6ErlGjZm6KQf8AUDsBwJHw/ekeI1GXNYHwgC1ugve89Aw9HKgUcha/y3gqNK7pbpdHnvaXtDa3XAdV1uTy+X06ywDKx9nXfS/rJKF7eLcTbjxweZfJIiydZVq18uXbU2kGJ4iFYKvttppsAOZlZ3Qh+phIwlLouYqvlFzy6kAQaeMzi6b7m+oA6+c5XiWLe5LMCMt9bW32H5yi4DxkLUCsRlbTQ2ysTbW8y/8AJKVu3pdGgtFLZuXLR01KsKehzksbkkeG/l0EnTGqSR03J0HpJAAfTzsR8pFjEupFtSLD13/4mg1KEcp5SFk03ycN/EbgwULWprZW0e2wbcHyuJ5Pj11M9vwZNUVKbPmZTkelUYlHHwjTTQjUTyLtlw9aGLrUk9lX8IuCQCoOXT1mJlTn4kVhP+T2Psux/wDDLlo5pxK7CWHMgcxyJpWELSF5I0iaGiZlrwRtBJiaATCpGfN8jExCNHBhRWT5CWTgSESUCcDM2KMTFeEFc4JBCAkQaSAyjQaMgxJAZEGhqZUZi0TLJlMrqZKjQUh+qRaUy5hnsZQVpPTqReSyjUrke49gMd3mBWna3d94M3JiTdW89yPlOxwOIDoGvc21I6zyjsnhqtSklOmymnlaqLmxPulSBroTfymke0ldE8RAbu8iBTcXJFzf81vE69c6ZYayjz+q9nO2yWx85/k9EqVluVuL6HygtxFFtuQQSSoLKAPMTybEdpagDUxUOb3j1tyvJ+E9qagyr7o0te+p5wr9pTxnaU/wkks5yelVMclRDWW+WmTtvcHe05xsSatUurZdCTmNiLm8zq3GUFNkU/3CPCD7Jubm/PnIKBzUzVVgHFyVF76eHXrp/mZmp1UrsPH3GNPovDTya9bBVKhDK1JzfRDce7YCxGtrSh2hdVpNTZQrrbxW0AvyPMSxwVwCGZgNLgNcFbdOol7F4ChjqL1C+TIzKxJLeEC50/eBrjv67DbvCkt36V5mx2W4D+nVX753z0lBQm9ME2a6/nObeKqKAAdM2g9fX0vOIw3amnRUUaSqVpKEGIVQabAKLk+fleLh/bNTWo06rqELG7lhlDm+Xbly1M24a2uMVVFc/sZ09DfZJ2vlHX4NKJaoadmZbBgDb3bC/wBJ49/Ezh2Wv+oBqHvSQ6vTK926gDKG2Yf6nreNrUqQYLlU1Dcslsx87c5zH8UOJYX+X1KRKmrmp5FHtK+a5J+QadLa/hTWY9/kP7OsnXcmk2pcfg8NqGQOZLVeQOYSKPS3SQDSB5I7SF4aJmWyAaR3hGAYdGdN5GJjgwLwg0sLNkiSyo0lVDLiDQSjKNmOYozHWNeGFghCWCI4M4tFkqiGJGpjgyg1FkwMlUyuhkoMpJDdcsFhWkytKqtJFaBaNCEzoOzfGqtCsrIxFiSBc5Tcai3nLR4y+csep8Pui5v4ems5/DITqAdOYHOaFBWqPqANgcosLARO2uOcs0qEpLOC7QosTfcE6m/5aatLT2LMeutpTw6oLAkBV3uRqb7eZtyl3h+Ic1UtksGByi9hyN+sRty+Q0kX8FjM9KoGyhlBABXxXOlx5za4B2SxNRTUDqi+6WJ1Pp085eIRqasEUEkFmy2JGa1rzd4zxLusETT3BpqRe1lJH584rTKE5PPWM4Ma/UTWI1rDk8fMz6nZ/FDKzkPTXV0pHxEcyBNHB47DIjLZaRFygCsNzzv702uC4wVKSnQG2q5gSD0tK3afh3eUjlJBtutsw8xHnplCvxqnlY5Rk+8OyzwrljntcHnfa/iefuqQfNl0fK3gY5TvfcjyvOdw9BCyqdAWAa+pAve4nS47s+EC3Lvc71TTUBsuwsBKbYyjmemMq2GXNplva9s3KZ6tyvh5PU0bVXthydNT4tRZXqVSLJYKAwNjYAMbnQeU847Y9o0xDKqXOUkvUPvt0A6DXWVsTg2/tO3hzXRwL2DabDcTKxvCqtMZmU5L2D2OVvQx7T0QjLc3l+RWFCqe5FJ3kLGEzSJ2mtFC1swWMhcw3Mgcw0YmZbMZzBvGMC8KJSkFeEJHeEsloDkmSW1YWlNWlgNKMrlGWYxMdoBEOLPsIGOI0QM4nJIDDDSIGEplcB4ywSqYamRrCBlGhmEiYGGGkKw1MG0NQmXcNjnp+wzLryJA+Y5y+vHWtqiljuxvb7RpMcGW8PSI1POAnGPmjR087G8RZqYXFO7KWN9drCw9FGk7Dh+FAHizOzMG8O4AGms53hmEIDVLgADdja46Dr8pr1sYKOGGUkVRX1K6DIF2v+bzJ1HxvbE15ReFE7gpZFUaX1sfraaeEq06n9KqL0jZSt92vcA9BPM8Hx12KMFa3sl2d2Bvva+3Odzw3FBcK1aowABIKbs2uluszfCnTNPsyNTp2o98+X3LQwRoVlsfCHUnW+XxbEjfSdlWrLUUhCG5HKb/ALziuCYtMUtXKGRg90FS6+BgND85Ph6/6Fjdg1M+Lfe5Gv1jVF7oTi18Mn6GfqKHbLDfxx8vmY3bjhr1MuSwKXU530JtpYdZyHCD3WcCkKjOi51Ya5SxVlXqLkfSd7xrFUKoBBGWqwY65vERa1uW85huCPQqpWRg9BfeBuyKWuwUQULEk4P8G3pJ4q2SOR4jVahVemUIyk5Vc3Kgi41HSRVu1mIbDthmINNraFRdSGB0M7DtvTw9aj3qMhZLcgKhzaWJG9unlPNaotNXTONsdzXKL2Sk4qTI3aQtCeRM00UjLtmC5kJhOZHeHRm2SyKDHLQby6FpMeEpgkR1kgskqycGV1k9vzSVZyZnGCRCeNCAX2MIhEIrTiB1jgRATZ4VhQtqjgFSfZIvpBzkoLI5pdPK+exevyMpTJBOqPBsNUu1O6vuEBup6jXaQjhWHdgoJXkW5fSK+9RfkbC9lXLzRz4ENBOjx3Zdf/CczAC6C1yeo6zd7FdisO9CpjMYxWnScgU9s2SxYtflfSw1MpLVV7Nx0tJOp4mc3w3gbvTNUgBF3ZmAu3JV6maFPgdVi2VGYoneOo5J8U7EUcPiQKOFTJhKClxUdChr17E3LHkL/Sc5geH4ts7KxVqi92xDgM6HdQToNh9Yg9Q5N5eMGxRiNeEsP/ezKp1xbRSSDcHUgDn5S/X4iKrKrUyBb2czFdB7QH0nT8J/h7UIV6TNlOlRHXUggeE206/WKnwSlSxDrke4R71ahPdX08I52ubQEtRW+Ugq1EHxnLQ3ZrDUKmHKgg3PiCjxLsQQDqTtNt+FiuUwlJgrU7PsTcZeY3DTlX7P0i6srC9r1KZZggFj4swsbCb/AGXfC4NXxAqA39697W9xfUxSSg5bsvvoXvjJJyi+fJfU2qfAsXhaZYlm5u+lwLi2vMDXeYXGMSlXMEOfKniQiwuTt1tOtP8AEGgxpeJSlVSuW1/FbUE8iPOZWD4fhy7mmaYbNci4JsWva31lb41wlmvL+6E6LbI5ldHDOaw/ZquKi1Fp0kRShN9CQbZgP9zoeNdkMT3anDBs1vEoKhbfEp+c7PB8LQp4mBGYEgjQHTT0molSmfAGUkcri4HymhTpJW4lY8ccdCdvtWe5OK6Pm7jWAalUKHN3i/3ATexvvppOexQsZ6z2nxSYLGuyUiyV/wC4GylWXNqV36nT0nnfaajRZzUwofuiSMrgDKb7DnaG09j3Ya/JuWWSupUkvJP+znnMgYzQbANlzDfmJQrUyNwZpwaZiamuyHMkREwTLdLAO1rc5s1OyotTGbVtXvsqjeTK6EHhsDDQX3JuKOZMGb/HuF06ajugfD7THdvOc+BC1zVkdyE9Xpp6azZP5BXhiABJFEuKBJLIkCLrLIWUZxm1BrBVCdv2nStTT2LDXQErv85k1MMQSAQACARm/LysLcj9+gdWGnuyQ08A1xnBAPlr9Jaq8ENrobnTQi0t8hmAtyZesmNQjfe+/SClbLPBo06DT7WprP180YVfBuhsR9NRL+JrEWBuBbQQsTXZedxf2unlKYrFmvYk+6CYRZlhsUkoaduFbeXj/eOzQ4bj76Wt0IklKtZj6waFFbA2KkG4HI9YbJTsTfTe97EfKLyUcvjs16ZWquOZJ4NHDYyzA32tp6TRo8aU1RnHgzZilyVLHdip0vOTFdrnJqL2DW0lhcQF9oi97eh6QE9MmNR10Z/q4+vkezYWulailNMqKDmBpqARcWtLGPw2Gw9HvWKBaYCqoIDVHAAJ13/6nkPDO3NWg1gDkHLneNxDtL3xGYsSSbXGwMzl7PsUsS6FFOicvhsws+p247f1Waq9HMAighc3hNPOAxA5Mb/SScS7dCvhyKamm2xvY3PLWecrUIvY+X/UGpxFguS9he/zjPuUX0MvwIYlJYwW+IcSe+rMTa1ySbjpK1HibBchJy3zW5XItf8AaVa73Avof2jfpvPXyjyrilhgLNTZKzMOi/8AzA2AB21+csYTidSm3eU3KsNQwNiJjop+XXlHqlgPL6yHVFkrVy25kj0Thv8AEyoKYp1s7G48YfUi4vcel5fwPbWjRqNXRy1Qk2SopAyE+zpztznlC4k+ctLc6k26ecWlooKW5cA6rqrE1t77O64t2vXGZRV/plW0anqNdLG8z0oYdan9WorKMy2UGxv7LMR+aTkqgqA21gviHHtX8pK0uOIsbjrI1x2bWkjreI1cIn9sB2Oua5CDlosxaldCdQDy9JSpgsPFfyFwPnFUNjpY2Hum+vnLwp28Zywr1jceuPqbPDyoZdBa94fGMVck30EysJxQZrFSBb1MHiuOBuoOp5f6lPBfiLIxLW1eA5xfXC+41XGZkGbUMCDMEjWaVKifDmNgDe3O1/8AuSYvhgJzJovO23yEeg418Hm9VC/VxU8cr1MmWMPhGYFhay+0SQB6SxVRbZQltAb2uzeflLjZEoHLfxG3nqOfpCSs6x5iVWkTbc3xFZZnGnY2uD5jUScLIaVr66ek0UwqWH9VfsaRKWBVVOb+H+V/6QtwaspIF7eW5EhHCaoa+Un1IkFXF1Pjf7jImxdT4n+4zlCz5oalfpf+svUvVMJXIAynToRaNTwdU3GS3nvr85ROLqfG31ME4up8T/cZKhL6Ee80Zy1L1X9Gg3C6hspDEDYj/Ehfg9UHwht9zYSqMZU+N/uMb9bU+N/uMlRs+aIlfpZdxfqjSocLrKwb6i0gx+BqAl7eG/7X0lUY+r8b/cYz42owsWYjoSbTlCaeW0TPUaaVbhGMl59rsu4bD1cuXLUXTcDSRphmz5CG6svU9ZCOI1hs7/cYC42oGLBjmO5vrJUZcg3fTiK5ePt0aGIo+LX4VA0tpntbzjvgyammgXppvymfUxTsQWYkjYkx/wBVUJzFiTe9+d/wSNksdhPe6W29r7T9DWei+tr+mWQ1MMzjYi3Mi15Ubidf42+sX81rfG31lFXNfIYnrdPPtSx+C/QwzgWN7dLbxHANmuP+ZR/mtf42/aN/Na3xt9ZHh2fQn33S4UcS4+xfbB1Nf23tH7qpY6Hb5TOPFK3xv9Y7cTqkWLt9ZPhT88HPXaddKX7FzDUyQWI1vba3OSYrD1GtoQB+XEyBXb4m67mSfr6uXLna29sx3kut5yDjrq9mySf7GrkqEGwIb4jfUdJF3VQ6ZSDuSddfKZa4hwbhmvvuZL/Mq3/sf7jO8KXkW9/ql+pP1RqVBUINhY8vwyL9K+Q6DOd9AZnfzCr8b/cYv1tT43+4yPDkvkTLX0y5al6ot4fD1l2U69YRo1CczJcja1rWlL9dU+N/vMb9U595vuMvtf0Ae9UqO1bvVf0a9BHIN1GvIrr6aSSq7IMqJvrfex8piCu/xN9xjriH+JvuaD8Jt8jC9pRjHEU8/PKz/BfNKoCGzMS2pBDAW9ZG6VDqVY3Omh/xaVu8bq33GGKrdW+4y+1oSldCXz9S3TwuuubqfCRJMp8/oZVWoerfcZN3h6n6mQ0wMpQfSwVHowO7iil02Lg5IJpR4pOWQDkjd1FFLZOF3cXdxRTskILJI8kUUhMkLu46JHinNnDlYPdxRSMnD5IskUU7Jw2SLu4opOTh8kWSKKRk4XdxGnFFOycOKURpxRTskpC7qOtKKKdktgPuo4pRRSu5kMIUoYpRRSHJl10OV2kgEUUuS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6" name="AutoShape 12" descr="data:image/jpg;base64,/9j/4AAQSkZJRgABAQAAAQABAAD/2wCEAAkGBhASEBIQEBQQFRASEBQQEA8PDw8QEBAPFBAVFBQQFBUXGyYeFxkjGRQUHy8gJCcpLCwsFR4xNTAqNSYrLCkBCQoKDgwOGg8PGjUcHh0pKSwpKTAsKSwqLCkpLCwqLC8pKiksLCosKikpLCksKiksLCktKikpKSwpLCwsKSwsKf/AABEIAMgA+wMBIgACEQEDEQH/xAAcAAABBQEBAQAAAAAAAAAAAAACAAEDBAUGBwj/xAA4EAACAQIEAwUHAgYCAwAAAAABAgADEQQSITEFQVEGEyJhcTJCUoGRkvAUoQcVIzOx0cHhQ1Ni/8QAGgEAAgMBAQAAAAAAAAAAAAAAAwQBAgUABv/EAC8RAAICAQQAAwcEAgMAAAAAAAABAgMRBBIhMRNBkQUUIlFhcYEyobHRFfAzUsH/2gAMAwEAAhEDEQA/APFHeDmiMacjh80WaNGvOOCzRg0a0QnHB54gYIEMLI6CRWRs0MNEFhASoVR5GJhAx4rSodRCBj3jBYQWRkIoZFmjiOEhWlchNgEWsPLFaRknwwNYMltBKyyZDrwBBIkhWBaSCccDXgkw7RiJJVxBzR80REErOQJoReLvI1oiJbBRxY4qR88jvDUTsFMEgMMQUEPNKl8FJ4MJ4BhELvseKMIhJOQ8UUICcXSEBJFSMokiiDbGK4CyR8skCxwspkZjAjCyQJCCwwkq5ZGIVgBIQWSKsLJKZDqoiCRwsmCR8kq5BVUQhYrSYiMUkZLeEiErBySYrGKS2QbrIGWBllgpBKS2QLrIcsbLJisEiWUgLgR2g5ZLlgFZfKAuOACI2WHaNaSD2kVoYhZY4WdkrsFaFb80j2jyMnYKLwYbHWCIRCTGiAjkR7TiyWRgJIBGAkgkMPCAgslVYyiSrBsbriICEBHAhiCHYwGVIYWOFkolGMwrACw1SEiSZaUHKQzGshCQgktrQkowsG5hlWjPyRu7micLGfDyFYi3hpmcUgFZdejICkIpZKSrKxWAVk7rAIhExWVZDlitDIgkS6YvKJGYrQ8sEiSAlEDLGkloiJOQTgRZZIFjCSCS2dtAtCjmPIKSSMwwY7DWKNGZgREcCMBCWQXiEBCEZRJFEoMxQSLJVEFYaiCkxytEiwgsZVkqrBMehESpJadOMqS/h8PBTlgcjHAFKhLlHB3lvDYQTUwuAiE7sFpTUUUKOA8pZXh3lN3D8Pl+nwrTaLuyTFZapR8zlGwHlIKuBnZVeE+UpV+HeUr4jReGqT6OLrYOU61CdXisDblMfF4aM12jsJqRg1KUgZZo16cqOkdhLJE60ysVgESZhBZYZMTnAhIgkSVlgEQiYrJARMI5ikgmgIQMG8ImcBY5H+Ir/l4DGPn8jJwBkzNIjx2GsaMmcux7QgsQEISrDRQ6iSIICyVRKMYguQ1kiCAokiCCY9WiVVk1NJGolmikDJmnXHJNQoTZwWG2lTB0b2nRYDCbTOumWsntQWDwc2cLgp0PZ7ssRapWFhuqEe0f/odJ09fhdJ7XQeqgLb0tCVaGy2O58fc85qfaUYy2rk5bhfCyxsBrOqwPBEA8YBPTlJ8JhlTwqBYC1+Z+cuUzNPT6KNazLlmRdqpWPgzMbwKmw8Oh/aZVXss5GljOmNM38pJaEs0dVjy0RDU2Q6Z5hxngzU2KsLHl6TmMdhJ7FxjCd8hQKCbeFtBlYG9vpOI4j2ZrAXKNbfaYWp00qp/Byj0Wi1yklueGebYvDzLqpOu4pgcpM5rF09ZamzJ6ODUlkzXWRMJYqCQMI/FgbIkTSNpIwkbQqELECTGvEYBMuKNjmDmjNBtCJCs5chgwoCiSAS2ADeTPMQiIiEIKLsIQ1EASQSrGI8D2kiiRw1lGMQJVElpyFDJkgZGhUWFEt4ZdZUQS9hd4tPo04G3w2lcgAa8rTv8As92brM6ErlGjZm6KQf8AUDsBwJHw/ekeI1GXNYHwgC1ugve89Aw9HKgUcha/y3gqNK7pbpdHnvaXtDa3XAdV1uTy+X06ywDKx9nXfS/rJKF7eLcTbjxweZfJIiydZVq18uXbU2kGJ4iFYKvttppsAOZlZ3Qh+phIwlLouYqvlFzy6kAQaeMzi6b7m+oA6+c5XiWLe5LMCMt9bW32H5yi4DxkLUCsRlbTQ2ysTbW8y/8AJKVu3pdGgtFLZuXLR01KsKehzksbkkeG/l0EnTGqSR03J0HpJAAfTzsR8pFjEupFtSLD13/4mg1KEcp5SFk03ycN/EbgwULWprZW0e2wbcHyuJ5Pj11M9vwZNUVKbPmZTkelUYlHHwjTTQjUTyLtlw9aGLrUk9lX8IuCQCoOXT1mJlTn4kVhP+T2Psux/wDDLlo5pxK7CWHMgcxyJpWELSF5I0iaGiZlrwRtBJiaATCpGfN8jExCNHBhRWT5CWTgSESUCcDM2KMTFeEFc4JBCAkQaSAyjQaMgxJAZEGhqZUZi0TLJlMrqZKjQUh+qRaUy5hnsZQVpPTqReSyjUrke49gMd3mBWna3d94M3JiTdW89yPlOxwOIDoGvc21I6zyjsnhqtSklOmymnlaqLmxPulSBroTfymke0ldE8RAbu8iBTcXJFzf81vE69c6ZYayjz+q9nO2yWx85/k9EqVluVuL6HygtxFFtuQQSSoLKAPMTybEdpagDUxUOb3j1tyvJ+E9qagyr7o0te+p5wr9pTxnaU/wkks5yelVMclRDWW+WmTtvcHe05xsSatUurZdCTmNiLm8zq3GUFNkU/3CPCD7Jubm/PnIKBzUzVVgHFyVF76eHXrp/mZmp1UrsPH3GNPovDTya9bBVKhDK1JzfRDce7YCxGtrSh2hdVpNTZQrrbxW0AvyPMSxwVwCGZgNLgNcFbdOol7F4ChjqL1C+TIzKxJLeEC50/eBrjv67DbvCkt36V5mx2W4D+nVX753z0lBQm9ME2a6/nObeKqKAAdM2g9fX0vOIw3amnRUUaSqVpKEGIVQabAKLk+fleLh/bNTWo06rqELG7lhlDm+Xbly1M24a2uMVVFc/sZ09DfZJ2vlHX4NKJaoadmZbBgDb3bC/wBJ49/Ezh2Wv+oBqHvSQ6vTK926gDKG2Yf6nreNrUqQYLlU1Dcslsx87c5zH8UOJYX+X1KRKmrmp5FHtK+a5J+QadLa/hTWY9/kP7OsnXcmk2pcfg8NqGQOZLVeQOYSKPS3SQDSB5I7SF4aJmWyAaR3hGAYdGdN5GJjgwLwg0sLNkiSyo0lVDLiDQSjKNmOYozHWNeGFghCWCI4M4tFkqiGJGpjgyg1FkwMlUyuhkoMpJDdcsFhWkytKqtJFaBaNCEzoOzfGqtCsrIxFiSBc5Tcai3nLR4y+csep8Pui5v4ems5/DITqAdOYHOaFBWqPqANgcosLARO2uOcs0qEpLOC7QosTfcE6m/5aatLT2LMeutpTw6oLAkBV3uRqb7eZtyl3h+Ic1UtksGByi9hyN+sRty+Q0kX8FjM9KoGyhlBABXxXOlx5za4B2SxNRTUDqi+6WJ1Pp085eIRqasEUEkFmy2JGa1rzd4zxLusETT3BpqRe1lJH584rTKE5PPWM4Ma/UTWI1rDk8fMz6nZ/FDKzkPTXV0pHxEcyBNHB47DIjLZaRFygCsNzzv702uC4wVKSnQG2q5gSD0tK3afh3eUjlJBtutsw8xHnplCvxqnlY5Rk+8OyzwrljntcHnfa/iefuqQfNl0fK3gY5TvfcjyvOdw9BCyqdAWAa+pAve4nS47s+EC3Lvc71TTUBsuwsBKbYyjmemMq2GXNplva9s3KZ6tyvh5PU0bVXthydNT4tRZXqVSLJYKAwNjYAMbnQeU847Y9o0xDKqXOUkvUPvt0A6DXWVsTg2/tO3hzXRwL2DabDcTKxvCqtMZmU5L2D2OVvQx7T0QjLc3l+RWFCqe5FJ3kLGEzSJ2mtFC1swWMhcw3Mgcw0YmZbMZzBvGMC8KJSkFeEJHeEsloDkmSW1YWlNWlgNKMrlGWYxMdoBEOLPsIGOI0QM4nJIDDDSIGEplcB4ywSqYamRrCBlGhmEiYGGGkKw1MG0NQmXcNjnp+wzLryJA+Y5y+vHWtqiljuxvb7RpMcGW8PSI1POAnGPmjR087G8RZqYXFO7KWN9drCw9FGk7Dh+FAHizOzMG8O4AGms53hmEIDVLgADdja46Dr8pr1sYKOGGUkVRX1K6DIF2v+bzJ1HxvbE15ReFE7gpZFUaX1sfraaeEq06n9KqL0jZSt92vcA9BPM8Hx12KMFa3sl2d2Bvva+3Odzw3FBcK1aowABIKbs2uluszfCnTNPsyNTp2o98+X3LQwRoVlsfCHUnW+XxbEjfSdlWrLUUhCG5HKb/ALziuCYtMUtXKGRg90FS6+BgND85Ph6/6Fjdg1M+Lfe5Gv1jVF7oTi18Mn6GfqKHbLDfxx8vmY3bjhr1MuSwKXU530JtpYdZyHCD3WcCkKjOi51Ya5SxVlXqLkfSd7xrFUKoBBGWqwY65vERa1uW85huCPQqpWRg9BfeBuyKWuwUQULEk4P8G3pJ4q2SOR4jVahVemUIyk5Vc3Kgi41HSRVu1mIbDthmINNraFRdSGB0M7DtvTw9aj3qMhZLcgKhzaWJG9unlPNaotNXTONsdzXKL2Sk4qTI3aQtCeRM00UjLtmC5kJhOZHeHRm2SyKDHLQby6FpMeEpgkR1kgskqycGV1k9vzSVZyZnGCRCeNCAX2MIhEIrTiB1jgRATZ4VhQtqjgFSfZIvpBzkoLI5pdPK+exevyMpTJBOqPBsNUu1O6vuEBup6jXaQjhWHdgoJXkW5fSK+9RfkbC9lXLzRz4ENBOjx3Zdf/CczAC6C1yeo6zd7FdisO9CpjMYxWnScgU9s2SxYtflfSw1MpLVV7Nx0tJOp4mc3w3gbvTNUgBF3ZmAu3JV6maFPgdVi2VGYoneOo5J8U7EUcPiQKOFTJhKClxUdChr17E3LHkL/Sc5geH4ts7KxVqi92xDgM6HdQToNh9Yg9Q5N5eMGxRiNeEsP/ezKp1xbRSSDcHUgDn5S/X4iKrKrUyBb2czFdB7QH0nT8J/h7UIV6TNlOlRHXUggeE206/WKnwSlSxDrke4R71ahPdX08I52ubQEtRW+Ugq1EHxnLQ3ZrDUKmHKgg3PiCjxLsQQDqTtNt+FiuUwlJgrU7PsTcZeY3DTlX7P0i6srC9r1KZZggFj4swsbCb/AGXfC4NXxAqA39697W9xfUxSSg5bsvvoXvjJJyi+fJfU2qfAsXhaZYlm5u+lwLi2vMDXeYXGMSlXMEOfKniQiwuTt1tOtP8AEGgxpeJSlVSuW1/FbUE8iPOZWD4fhy7mmaYbNci4JsWva31lb41wlmvL+6E6LbI5ldHDOaw/ZquKi1Fp0kRShN9CQbZgP9zoeNdkMT3anDBs1vEoKhbfEp+c7PB8LQp4mBGYEgjQHTT0molSmfAGUkcri4HymhTpJW4lY8ccdCdvtWe5OK6Pm7jWAalUKHN3i/3ATexvvppOexQsZ6z2nxSYLGuyUiyV/wC4GylWXNqV36nT0nnfaajRZzUwofuiSMrgDKb7DnaG09j3Ya/JuWWSupUkvJP+znnMgYzQbANlzDfmJQrUyNwZpwaZiamuyHMkREwTLdLAO1rc5s1OyotTGbVtXvsqjeTK6EHhsDDQX3JuKOZMGb/HuF06ajugfD7THdvOc+BC1zVkdyE9Xpp6azZP5BXhiABJFEuKBJLIkCLrLIWUZxm1BrBVCdv2nStTT2LDXQErv85k1MMQSAQACARm/LysLcj9+gdWGnuyQ08A1xnBAPlr9Jaq8ENrobnTQi0t8hmAtyZesmNQjfe+/SClbLPBo06DT7WprP180YVfBuhsR9NRL+JrEWBuBbQQsTXZedxf2unlKYrFmvYk+6CYRZlhsUkoaduFbeXj/eOzQ4bj76Wt0IklKtZj6waFFbA2KkG4HI9YbJTsTfTe97EfKLyUcvjs16ZWquOZJ4NHDYyzA32tp6TRo8aU1RnHgzZilyVLHdip0vOTFdrnJqL2DW0lhcQF9oi97eh6QE9MmNR10Z/q4+vkezYWulailNMqKDmBpqARcWtLGPw2Gw9HvWKBaYCqoIDVHAAJ13/6nkPDO3NWg1gDkHLneNxDtL3xGYsSSbXGwMzl7PsUsS6FFOicvhsws+p247f1Waq9HMAighc3hNPOAxA5Mb/SScS7dCvhyKamm2xvY3PLWecrUIvY+X/UGpxFguS9he/zjPuUX0MvwIYlJYwW+IcSe+rMTa1ySbjpK1HibBchJy3zW5XItf8AaVa73Avof2jfpvPXyjyrilhgLNTZKzMOi/8AzA2AB21+csYTidSm3eU3KsNQwNiJjop+XXlHqlgPL6yHVFkrVy25kj0Thv8AEyoKYp1s7G48YfUi4vcel5fwPbWjRqNXRy1Qk2SopAyE+zpztznlC4k+ctLc6k26ecWlooKW5cA6rqrE1t77O64t2vXGZRV/plW0anqNdLG8z0oYdan9WorKMy2UGxv7LMR+aTkqgqA21gviHHtX8pK0uOIsbjrI1x2bWkjreI1cIn9sB2Oua5CDlosxaldCdQDy9JSpgsPFfyFwPnFUNjpY2Hum+vnLwp28Zywr1jceuPqbPDyoZdBa94fGMVck30EysJxQZrFSBb1MHiuOBuoOp5f6lPBfiLIxLW1eA5xfXC+41XGZkGbUMCDMEjWaVKifDmNgDe3O1/8AuSYvhgJzJovO23yEeg418Hm9VC/VxU8cr1MmWMPhGYFhay+0SQB6SxVRbZQltAb2uzeflLjZEoHLfxG3nqOfpCSs6x5iVWkTbc3xFZZnGnY2uD5jUScLIaVr66ek0UwqWH9VfsaRKWBVVOb+H+V/6QtwaspIF7eW5EhHCaoa+Un1IkFXF1Pjf7jImxdT4n+4zlCz5oalfpf+svUvVMJXIAynToRaNTwdU3GS3nvr85ROLqfG31ME4up8T/cZKhL6Ee80Zy1L1X9Gg3C6hspDEDYj/Ehfg9UHwht9zYSqMZU+N/uMb9bU+N/uMlRs+aIlfpZdxfqjSocLrKwb6i0gx+BqAl7eG/7X0lUY+r8b/cYz42owsWYjoSbTlCaeW0TPUaaVbhGMl59rsu4bD1cuXLUXTcDSRphmz5CG6svU9ZCOI1hs7/cYC42oGLBjmO5vrJUZcg3fTiK5ePt0aGIo+LX4VA0tpntbzjvgyammgXppvymfUxTsQWYkjYkx/wBVUJzFiTe9+d/wSNksdhPe6W29r7T9DWei+tr+mWQ1MMzjYi3Mi15Ubidf42+sX81rfG31lFXNfIYnrdPPtSx+C/QwzgWN7dLbxHANmuP+ZR/mtf42/aN/Na3xt9ZHh2fQn33S4UcS4+xfbB1Nf23tH7qpY6Hb5TOPFK3xv9Y7cTqkWLt9ZPhT88HPXaddKX7FzDUyQWI1vba3OSYrD1GtoQB+XEyBXb4m67mSfr6uXLna29sx3kut5yDjrq9mySf7GrkqEGwIb4jfUdJF3VQ6ZSDuSddfKZa4hwbhmvvuZL/Mq3/sf7jO8KXkW9/ql+pP1RqVBUINhY8vwyL9K+Q6DOd9AZnfzCr8b/cYv1tT43+4yPDkvkTLX0y5al6ot4fD1l2U69YRo1CczJcja1rWlL9dU+N/vMb9U595vuMvtf0Ae9UqO1bvVf0a9BHIN1GvIrr6aSSq7IMqJvrfex8piCu/xN9xjriH+JvuaD8Jt8jC9pRjHEU8/PKz/BfNKoCGzMS2pBDAW9ZG6VDqVY3Omh/xaVu8bq33GGKrdW+4y+1oSldCXz9S3TwuuubqfCRJMp8/oZVWoerfcZN3h6n6mQ0wMpQfSwVHowO7iil02Lg5IJpR4pOWQDkjd1FFLZOF3cXdxRTskILJI8kUUhMkLu46JHinNnDlYPdxRSMnD5IskUU7Jw2SLu4opOTh8kWSKKRk4XdxGnFFOycOKURpxRTskpC7qOtKKKdktgPuo4pRRSu5kMIUoYpRRSHJl10OV2kgEUUuS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038" name="Picture 14" descr="http://t3.gstatic.com/images?q=tbn:ANd9GcToxYB-nhRG-d0laWE363_jWVkKZ_k91Wczn6ZqguQtVp-k0LCHURR5ylFw2Q"/>
          <p:cNvPicPr>
            <a:picLocks noChangeAspect="1" noChangeArrowheads="1"/>
          </p:cNvPicPr>
          <p:nvPr/>
        </p:nvPicPr>
        <p:blipFill>
          <a:blip r:embed="rId4" cstate="print"/>
          <a:srcRect/>
          <a:stretch>
            <a:fillRect/>
          </a:stretch>
        </p:blipFill>
        <p:spPr bwMode="auto">
          <a:xfrm>
            <a:off x="0" y="3861048"/>
            <a:ext cx="3275856" cy="2996952"/>
          </a:xfrm>
          <a:prstGeom prst="rect">
            <a:avLst/>
          </a:prstGeom>
          <a:noFill/>
        </p:spPr>
      </p:pic>
      <p:pic>
        <p:nvPicPr>
          <p:cNvPr id="1040" name="Picture 16" descr="http://t2.gstatic.com/images?q=tbn:ANd9GcSq2rzu4e_LN-MrCXvZhlL1O9QWtTwMrg7aN197_sJFDL8BNftv"/>
          <p:cNvPicPr>
            <a:picLocks noChangeAspect="1" noChangeArrowheads="1"/>
          </p:cNvPicPr>
          <p:nvPr/>
        </p:nvPicPr>
        <p:blipFill>
          <a:blip r:embed="rId5" cstate="print"/>
          <a:srcRect/>
          <a:stretch>
            <a:fillRect/>
          </a:stretch>
        </p:blipFill>
        <p:spPr bwMode="auto">
          <a:xfrm>
            <a:off x="3275857" y="1052736"/>
            <a:ext cx="3456384" cy="2808312"/>
          </a:xfrm>
          <a:prstGeom prst="rect">
            <a:avLst/>
          </a:prstGeom>
          <a:noFill/>
        </p:spPr>
      </p:pic>
      <p:sp>
        <p:nvSpPr>
          <p:cNvPr id="1042" name="AutoShape 18" descr="data:image/jpg;base64,/9j/4AAQSkZJRgABAQAAAQABAAD/2wCEAAkGBhQSERQUExQUFBUVFBUUFBcYGBgYFxcUFRQVFBQXFxcYHSYeGBokGhQUHy8gIycpLCwsFx4xNTAqNSYsLCkBCQoKDgwOGg8PFykkHBwpLCksKSkpLCwsKSksKSwsLCwpLCksKSwpLCwsKSwsLCkpLCwpKSwsLCkpKSksKSkpLP/AABEIALwBDAMBIgACEQEDEQH/xAAbAAACAwEBAQAAAAAAAAAAAAADBAECBQYAB//EADsQAAEDAgMGBAQGAQMEAwAAAAEAAhEDIQQSMQVBUWFx8BMigZEGobHRFDJCweHxB1JiciNDkqIVU4L/xAAaAQADAQEBAQAAAAAAAAAAAAAAAQIDBAUG/8QAJBEBAQACAgIBBAMBAAAAAAAAAAECEQMSITEEIkFRYRNCcTL/2gAMAwEAAhEDEQA/ABCsrCrzScqwK9x5+zorKW1km16nMgbPHEKj3yli9ezKdHsYOXnIYqKZQb2ZUzq9l4NSJUFSXIgaocEzCzqQ5edTVcqCGgGxQBgWAknTW6IAgbQqZaZ5pZaOOZ21tACcptNguZxOILjdObQf5is5zVyxUeZeys926/3XqLDrwVsuaZEEHiqMuGmNyqQrPqR+6o0SbqVBzK94SJ4d4Rhh+MhLSt/gtTEIhuquZcc0WjYwUyv5U8Hd7KIgSPVNVsOSLajRJNrG/NScmxqbibJvC44s/KYsRPUQUjRE2C6bYnw418F4PSYsqxm/SMvDofhXbJq0y1+rIAO8jS/yWy49EngcAyi3KxpH143KP4nBdmMsnllteFEclQg77KAeZ9lQClSHKs8lRzkMxg5TmQApCkbG8RTKFJUhqNnsZpVmlVY1EhTtUXDUVlNDa9HZUEJbWhwVHK7ihEo2HlESqPcq+IlshQYXn0w4EG8oPiLwqAIG3I7V+HyHE5m5dZ5bpXOYhoFhdb3xVtMueWizR8zxXPE7lga1KtYg2tH1QfGIJI0380xTpWMkBS3D5jYwBHuUVUpbwiZOXeNOKaa0AXAvv1lXFDIYLpnQ6XEWQateLRJt1n7qdqeFPlz+9kYAjXhrqhhrjcjreUdjQWmeCWxGfiaMOEaGNVbwSRO8IlenECZuB6ahVfUya7+yiHRMPXtdItYSZ4lM04ceS1tl7MDnQdL+oTk2XbRjYWxo8zvQLrMIA1qVosDQGjd7p0SurDHTnyu186k+vfRUBKmeYWhRYQrB459+qHPNQSOwhSzcKrjChXa4phjFOykJOoc1TwVpmgguoJbHUmGIrWSi+CispqdnIExkLzgjOYFRzElKblDnobkN1TqgtjGqqmqgFyo4plscvVC5BB9FM99lBbEBQcZiC1hIEwrgoeJaHMcOLT7xZK+j24XaFaSZN0lTMq+IpGSopMhYRp9ngb3V2usfT2UCnJHUfVFc2CRyt7n30TBetinEDlv4lUyZjI1ibSdNTyTDWNJ4gfPop/Etmxy8D+ylawru4QRc8wvOrQ4gCJ0J59lUxz7CDc8DZKeITElIzjgMpO8H+CgYykSAUUmwGs6+iZoUC4wL5tPdIt/dbY+xXOAcbNPvZdDSwhaRFhp7I+FwmRoEaJunT9F0Y4sLltNCZ0TGbr+yD4gHf3Uh88fmt4gTMOq94nTvnoq5OKoakcUGLI5/X6KwjsJf8Tw+qkYjkCgNNtOUdjCOSXLj3b5XUz3f6qFbOZuYVXxxSzTz+qIHcPslVbFsiOclg/mqPq9/3CR7Xe6EI1UN1RCc9BbEfdDIVC8qsoSuqEKD179VMoJ5rFfIvAqQUtnI8GBCxlmO3eU3R6rCNRHp6fWyztqYw02SBmJsAdNLyoucX1cXiZzX3qnhpraFUuJOXKJnpxSRJUQCF0BDILjAGgk8In+VVz01hMA5wsYBBumc8FWN09TAtr9EQYISDu3+2ih7wJiBu194+SJSqAtBMWtr3KirUNMAWvMwFSqBluI9CDpojVDEAbj9FOLqjLcjvh3uSBFtSwuQtbYzyajMsF3PS6yajswAGg+S6H4XwbS+SDIE2O/91Um6WV8OrDQPsquqjh+6qY6/VeaO4K7HM8OQ/ZWDj/X8Krvb0VHHj8/6QS5qAbh6/ZQ6rP8Aaq13Q+6kjh37pmj/API+avA3g/L7IJ7v9lIPRI5WyKfEx0v9goLW8vkvOLd8epH8KQ4DsN/dQEtp9Pl914s5/uqHEHdHpB+ao6d5Pr/SR7XJjsBBLSVIcB/RV2PSME03KPCPYTjD079VZsJWqmJCpT5X6FV8AnsLUIHBWbTHCFPY+jFfh3A6HvoobPD5LaqP5Jd4nkjuOhajQK3Nl/CtWoadTOwUjOgJqAljstnDKbgamIcd6dq/Db2g5Q6PNMQXQDEN7k33WW6zFsLaQMMIptFRrGEZXhpEBjZIIJ1iOZXlfI+V2x+ivQ4OCTLWT5/tbapPhtcWz4bC4NAAzOAO4aSAR1WZj6WekSdxkdR/a7ytg6Ba1raVV7QLHwqhJBaADIEk/lgXAvbhlbR2U3I4ChiQJJksDY8pbqd0gHThxWXF8rGY9dNuT42Vu9vm72QlqtKdQtB1W8HsrzMNmuu+ZPPuLD/DlzgBxha9bD5acDWw7K0qOzw0SAErtNvkMcQFrMvDO469ufNDMSLa67yY04KKOGcfKOvTim/Cj8skb5PruQDjoeOAN+I4+qJfwa9DCEE5hMWmTPtEaXWZWu42MLoDiCAMujrc/wCkpVAmQL7/AN0pTZlJmsAlaWzsbkc07t+5CdhxEixUs2U98Fo1tyBVzym/t2jcSHAOkQRINvnKo53G3qktm0X02BrjcG2W9uqYnl7rql8Oa+1iOPyVw48PlBVG1NxhTA3iVRLGsOJUCpwCk0uXqvGmg0h06/ReI6e33UCl1+SkM5INrBxO/wD8R91ZtInh6n9gnPwGXdfkAjs2cdQsOzSYg08AYmfaUJ1LdBK1qeCI1PoiHBzeFna06uffgj+mAUM0nDWSugOCk2CpUwRA4omY6MRr+yvZhzWhU2bOiQfgHA6J9oVlhnDCUw6iEvhxlRaldRa0noB7EF1QSAYEkNuQJm0SV6rX3pKq9pc3xCQ0OBsA64uJBLba7+GuinO2Y2jHW4+tVcX4UlpDZJN5IBOkDQXN4F9bpnBYeGNJAa685WtBPm/2jha3GVygxPiZIdmbma5zmlpDKbgXMztu5tgL2u5oGY2Wpsrbbqga1g/1eZ0iRMtdHC/G40XyeeNr2rPH0tbFEyW5r2O8nUmLHosvaOCzMfMw62aCI5wSd5jnCHtDbD2kjyPEbnOAvqJB1uL81mVtrvcA38uVuUNvucw3zEl1mRrvmZRjwZ3zIvHOY+K+V7awRo13sNiDPo64VqAgBdH8S7GL6mbJEtHmBN9YBkajqlMNs6wG7Qa3X0PHnvGS+3l58f1Wz0Ps3ZZezxXeWnpndZpcP0t3uM8PVKYzDCN3qtJmzM1SARew6nch4vDQYO76g3Slyltt/wAV1lmpHN4jYoOgInUA2WbtDYeUEx3wXT12ZUlieZJHBaY52McsI5Sco9Rbv1U0sRrxWjjME0uJG87/ANkj+A3iy3llY2aMU3zaJ3La2VRLW+YRJsDqszZ2DJdzi3Va1DCubqtMPbLMw9nKO+iCW7pj2HyVi08FUz3ZdLCrMb6ogcgQoDFRbGNXl37K1N3JCYY4IjX9yg5TDXLyG2p3dX70TVt9OGEBuoqYK1kVj0dtRcG3dpn+ByUNppysN6XlIaVbTAUvpCLK+ZQ5BkalIJbEAb9y0HhKVqcpBkYh0aJGs6RqtLGUAFlYijdXGWRXvspXFu8pHdk2afMr1Voj+076ZygbMxFWllINhcNJOUg3GhB/VIjjzM9Xs3aNJ1iTTJmxMtM8HbuF1xz8RFgppY5cmfDMvOnXhzXHxt9K8BoAkCNx3Qd/L2S2Lpi5ABG7WLkLj8HtqpT/ACut/pNxx0OnotnB/FInz+Un9Q39Vz9Mp/jfvjWqahImBwk3Gulu+SXGz2PcIy0y79US2AbkEEcOX7JxuIa5rXFzS0wJkwL2nvjoq5Q4hsyNbMa/oGtcfKPyjNfUKJlK0srFwWCLa7XPiMwcLidx4mw0v1VNubPysqVc0uNU5Wgf9vzS5wiws0AzeVqvoUv1sj/1Ai9xMTZxPCDIsYmoxrBma58akQdNHfpg6Gx9OZlMrJq+qeNx3vXt8/xOIsCkX1CSRIg6ruMdQo1GlwpCpbWmSH208sa6+Ux+yz63ww2sWOpZWBrGgtqeRziZLd0FxnS5+QWszkZ3Ddcx4e6NNeSAMA5xgDr6LoKWGltmOl7y3dEjcZMpuhRbmbTccpyue5oEuEWvPHhuU8fysbl1+7fm+Bljj/Jf+WNhNnFsTqtFEf5Sd4DiyeYnd0+qrmC9LC+HkZzyVqa6fJActANEzdWdRB3LaZMbjtkFnc/woLuffstY7MB0QXbJIWkzjK4VnByI1yvUwhG5U8FXtPmCNI4q2XuP5VAO7KZTVt9VOGcDZMswhKdLAFXxLrztvRBfhLIH4eU46vZL1cSgFK1AhKOcU/WqZkpVp2lCSdSuqGsgYlpJtxSjqhmyNJtXxTpWfXELQbSLuUpn8CCIMngn6TrbmXVJ59EGrJBn5p3HYJwMhvX7oDaXEK2XnbMqUuaCWLRq4VBNDco2aucuFzo03i5ImB68UFtXcmfw6GKMKdNOwtLaFSkf+m4jiNRpvBstjBbbZUMPHgki7gJY53Nn6Z4iOZWHiqr3EEj1jsoNI/ys8uOZRrOW43xX0ejh3OYLFwkAPBzAsEO8rrubdrd5IO+wKPT2YCSBNMSTYNcG9Mw1N9Z1XzvB7cq4d003lvHe09WmxXXbJ/yJSfAxDcjv/sYCW9SB52+hKwvFlj6bzlxy8U7iNltdxLmkCdHWF/OIzWgxdTs1mXNmc2oTkInyu8riBIvFxaed1supCrTLmPbVY8GC0tBgiCA4WPQws2tsbzboMNiwIGn6jABk3Oqz3L7a+Z6ZD9ntBYcNU8N4l7qTgSGuLzAyxmiA202kELH2V8LeHUfUzHzBwDBeCXTBNQAn8u8T11XZP2ZnHmp2aIDwRIuA2HSDJknKOZvIQK2DqMADx4jdYdN7j8rnNAO65AN/eccOuVzxnm+15Z98ZjlfXpw2PBY0tJEmtUIg6gsYRbo5BpViu+FOm+WVGtMzmZUAmY1DuM+vNZ2I+Eab48GaZIzBr4LTETecw1H+r0XXx88njJx8nx7fOLmp4orDDXGdC0Rxmd+7TvfGMwrqYBd+UkhrgQWkjUBw38tU7Qpt/CF2U+aqGzm/U1jnSLWEOghdHea3Py5phd6penWRhXQaNKUdmCcdFt4T5XLA4XhKuwDb2CdFEt1Vg2U5RZtmfgA60FV/+H6rZyAKZV9i6R3JqEodUZbquZeffVcjqDFWV7IodSU0gZuggKghCJtotGtTBCULIM/KYvuMoDPxOHMDKJcTEA/TmlPwQp3fGbc0EEg/7omPVbD8VqGDKSIzG5A3gWgddVnvwomSZOvqpxt+5ZzHf0l6TN51Py4eica1EFEQhhkA93TqYUxj2nVYeKw0GQU5i5DjKROI6n3VRnlVaZmx1Qq1EJh9cdEF9SUtFuEX1NyuHKleOHfohGoRyTkRch6ozBKPYQmWOVXPBRodmXVn0SxBOi1aoCSqNCei7LbP2zWoOzUqhY60gaH/AJAy13qF12zf8nuecmJApiB/1aTMzmuDpnK51gWyLSRqOC4l6A4aRr3ZRlx45e41x5csfVff9m7Tp12TQrMqxcgRmbGkg3B/5AdVGPl1mTJFw4SSCdGgfm94jfZfARWcx8gua9p1BLXA8iLhbeC/yNjKQe01DVDozeJ5nDKIGV27QazO8FYXgv8AWunH5M/tH1yr8MB4u5xtEGA0eaQQ0CWumLg+2iRqYJ9IbizUtcScxBManMIPEGJ9vk/xL8dVsW5szSpMHlpNe4ibZnOdbMSRa0DcBcmaHx9VbcvLyGkAVqdKsIgjL4jclQAzE31m+9Xhy1+1Y/Iw3+n1bDbTYHOiJA87QWvYTlLrQT+lpJHNpAMyVMXs2nWoE0wGtbXEhgMNNSKYdlLR5ZvNgIPJfJMP8b4htQuLgczszhlHG4BgkWkDX1kz0GH/AMn4hrSKbaVOWBhLWEO04hwHS1uamcPJjfCsubjynl0uEwbIBDtYgGLyARlj/kBeIO9PV8MadxDm8QQfp17hcpR+O65ILQ0kby2QLERE5YE9bCTYI1HbNR7fOQ0G5AaGAmxzOygEzA14StuL+W36mfJlwyfS3HPB1VC1ZrcX0VxjF26cveG3yFQlKuxU8VTOqkK5PoTHKtQwpDFJXK6gmPM3RBVnRGY+Roh+FBnRGyWp0zKucPxUCpwVjVSDNxNOCbLOq63K18Q9ZeJMlCau18wpqvFkq6rCVrYuEvabdBbTeIsshruPzWhXxAOizqr9y0kYZXyisydFQ2VnOjmlalZNFrz+9Eu9nAqXPPNec7+002vEwgPOsLxrIb6iek3JBehvKo56q5yEbS5K1WI5choOZUvWc4kEmSLX4dd/qlHOjULRcECpTCNNJn+SBd0NwYnch1MOYmDvvaItH7/JM1MPeQl3Ujx5ptZYC1tiZFoteTxjdbf1XV7c2I2jQovaRmIayq0TDXuYKggmSb+K25/7aw9j7MbVqsY+o2m0uALnuygCbmV9k2js7ZJpOpVce05y15cx9Mxlyxo1wabOvr5isOS2ZTTow1ca+WfDpLqhA0kB2thrPqGkLu8dsxxo0nspuENDHgAxZoh2tjLXgxA0368tiqlPBYh52fiyWvAaXsfDnCxg+VsDNwXQUv8AI+PFMN8YCBGbw2Fx6lwIPWFcmVu5GWWeOMuNIvDm/mBEa8ZVTVPVK4nalSqSatRzz/uP7aeyG13Iey6ZHHc/w0G1UTx+qzWP5D5fdGD+TvdPQ7PpVLHCNZRDiwuY/FkaI9HGFcenbM3T0sSpqYgLFbi7ID8bexRpfZvMxCk4gcVgjaEI5r2lIdz9ess7FYkCbqamKkLHrPk6o1tOWWjZr80njqttUJ+ICSr1p3q5GGXJ4Q6vKE6oUJzVUX399FpphcqZd5glXtjX9kWIFrd8lSUhaEXDmg1HjgmskBK104VoLne6o4FX8JHy2unUkSwqjmpmqEBxSo2GQhopCoQkYZVHIjlQoUCWoNRiYKo4JrlLimiuNlMKYSPYVMXWnhn/ANi38JJjU3hjfv5KsUZtAOkaz9fmrNp9yEJj90+hBUyP9vr91ttiMxvff8oobzcPdCDhuAHz+ikd+UoDoH143q9Kv80gL7ypzLlb9mkMTuRDUss2q6yYo1SWpWLmRkPRamKhZ2dL16plGh31GhV2hNgk62JlLaqpanIzudq1R6Xe6VOkqrnac1bK16ea8H80M1CpB0VJ2sancqQ7uSispiF420U7UE13H6onhDcqP1CKDASpwIYZCfSMpwOXi2yNnplvaguancQyEqQqQCquCI4IZUiBOahuCZKE5C5QSxVLUUqsIVKDlVg1XAVgEbPYbWJikz+lVg0RabJ9FUTlRA7r39ERr+oP1VW0gZXmtV7ZiZO4+y8Bz79lNM3hQ+uQf5P3T2n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44" name="AutoShape 20" descr="data:image/jpg;base64,/9j/4AAQSkZJRgABAQAAAQABAAD/2wCEAAkGBhQSERQUExQUFBUVFBUUFBcYGBgYFxcUFRQVFBQXFxcYHSYeGBokGhQUHy8gIycpLCwsFx4xNTAqNSYsLCkBCQoKDgwOGg8PFykkHBwpLCksKSkpLCwsKSksKSwsLCwpLCksKSwpLCwsKSwsLCkpLCwpKSwsLCkpKSksKSkpLP/AABEIALwBDAMBIgACEQEDEQH/xAAbAAACAwEBAQAAAAAAAAAAAAADBAECBQYAB//EADsQAAEDAgMGBAQGAQMEAwAAAAEAAhEDIQQSMQVBUWFx8BMigZEGobHRFDJCweHxB1JiciNDkqIVU4L/xAAaAQADAQEBAQAAAAAAAAAAAAAAAQIDBAUG/8QAJBEBAQACAgIBBAMBAAAAAAAAAAECEQMSITEEIkFRYRNCcTL/2gAMAwEAAhEDEQA/ABCsrCrzScqwK9x5+zorKW1km16nMgbPHEKj3yli9ezKdHsYOXnIYqKZQb2ZUzq9l4NSJUFSXIgaocEzCzqQ5edTVcqCGgGxQBgWAknTW6IAgbQqZaZ5pZaOOZ21tACcptNguZxOILjdObQf5is5zVyxUeZeys926/3XqLDrwVsuaZEEHiqMuGmNyqQrPqR+6o0SbqVBzK94SJ4d4Rhh+MhLSt/gtTEIhuquZcc0WjYwUyv5U8Hd7KIgSPVNVsOSLajRJNrG/NScmxqbibJvC44s/KYsRPUQUjRE2C6bYnw418F4PSYsqxm/SMvDofhXbJq0y1+rIAO8jS/yWy49EngcAyi3KxpH143KP4nBdmMsnllteFEclQg77KAeZ9lQClSHKs8lRzkMxg5TmQApCkbG8RTKFJUhqNnsZpVmlVY1EhTtUXDUVlNDa9HZUEJbWhwVHK7ihEo2HlESqPcq+IlshQYXn0w4EG8oPiLwqAIG3I7V+HyHE5m5dZ5bpXOYhoFhdb3xVtMueWizR8zxXPE7lga1KtYg2tH1QfGIJI0380xTpWMkBS3D5jYwBHuUVUpbwiZOXeNOKaa0AXAvv1lXFDIYLpnQ6XEWQateLRJt1n7qdqeFPlz+9kYAjXhrqhhrjcjreUdjQWmeCWxGfiaMOEaGNVbwSRO8IlenECZuB6ahVfUya7+yiHRMPXtdItYSZ4lM04ceS1tl7MDnQdL+oTk2XbRjYWxo8zvQLrMIA1qVosDQGjd7p0SurDHTnyu186k+vfRUBKmeYWhRYQrB459+qHPNQSOwhSzcKrjChXa4phjFOykJOoc1TwVpmgguoJbHUmGIrWSi+CispqdnIExkLzgjOYFRzElKblDnobkN1TqgtjGqqmqgFyo4plscvVC5BB9FM99lBbEBQcZiC1hIEwrgoeJaHMcOLT7xZK+j24XaFaSZN0lTMq+IpGSopMhYRp9ngb3V2usfT2UCnJHUfVFc2CRyt7n30TBetinEDlv4lUyZjI1ibSdNTyTDWNJ4gfPop/Etmxy8D+ylawru4QRc8wvOrQ4gCJ0J59lUxz7CDc8DZKeITElIzjgMpO8H+CgYykSAUUmwGs6+iZoUC4wL5tPdIt/dbY+xXOAcbNPvZdDSwhaRFhp7I+FwmRoEaJunT9F0Y4sLltNCZ0TGbr+yD4gHf3Uh88fmt4gTMOq94nTvnoq5OKoakcUGLI5/X6KwjsJf8Tw+qkYjkCgNNtOUdjCOSXLj3b5XUz3f6qFbOZuYVXxxSzTz+qIHcPslVbFsiOclg/mqPq9/3CR7Xe6EI1UN1RCc9BbEfdDIVC8qsoSuqEKD179VMoJ5rFfIvAqQUtnI8GBCxlmO3eU3R6rCNRHp6fWyztqYw02SBmJsAdNLyoucX1cXiZzX3qnhpraFUuJOXKJnpxSRJUQCF0BDILjAGgk8In+VVz01hMA5wsYBBumc8FWN09TAtr9EQYISDu3+2ih7wJiBu194+SJSqAtBMWtr3KirUNMAWvMwFSqBluI9CDpojVDEAbj9FOLqjLcjvh3uSBFtSwuQtbYzyajMsF3PS6yajswAGg+S6H4XwbS+SDIE2O/91Um6WV8OrDQPsquqjh+6qY6/VeaO4K7HM8OQ/ZWDj/X8Krvb0VHHj8/6QS5qAbh6/ZQ6rP8Aaq13Q+6kjh37pmj/API+avA3g/L7IJ7v9lIPRI5WyKfEx0v9goLW8vkvOLd8epH8KQ4DsN/dQEtp9Pl914s5/uqHEHdHpB+ao6d5Pr/SR7XJjsBBLSVIcB/RV2PSME03KPCPYTjD079VZsJWqmJCpT5X6FV8AnsLUIHBWbTHCFPY+jFfh3A6HvoobPD5LaqP5Jd4nkjuOhajQK3Nl/CtWoadTOwUjOgJqAljstnDKbgamIcd6dq/Db2g5Q6PNMQXQDEN7k33WW6zFsLaQMMIptFRrGEZXhpEBjZIIJ1iOZXlfI+V2x+ivQ4OCTLWT5/tbapPhtcWz4bC4NAAzOAO4aSAR1WZj6WekSdxkdR/a7ytg6Ba1raVV7QLHwqhJBaADIEk/lgXAvbhlbR2U3I4ChiQJJksDY8pbqd0gHThxWXF8rGY9dNuT42Vu9vm72QlqtKdQtB1W8HsrzMNmuu+ZPPuLD/DlzgBxha9bD5acDWw7K0qOzw0SAErtNvkMcQFrMvDO469ufNDMSLa67yY04KKOGcfKOvTim/Cj8skb5PruQDjoeOAN+I4+qJfwa9DCEE5hMWmTPtEaXWZWu42MLoDiCAMujrc/wCkpVAmQL7/AN0pTZlJmsAlaWzsbkc07t+5CdhxEixUs2U98Fo1tyBVzym/t2jcSHAOkQRINvnKo53G3qktm0X02BrjcG2W9uqYnl7rql8Oa+1iOPyVw48PlBVG1NxhTA3iVRLGsOJUCpwCk0uXqvGmg0h06/ReI6e33UCl1+SkM5INrBxO/wD8R91ZtInh6n9gnPwGXdfkAjs2cdQsOzSYg08AYmfaUJ1LdBK1qeCI1PoiHBzeFna06uffgj+mAUM0nDWSugOCk2CpUwRA4omY6MRr+yvZhzWhU2bOiQfgHA6J9oVlhnDCUw6iEvhxlRaldRa0noB7EF1QSAYEkNuQJm0SV6rX3pKq9pc3xCQ0OBsA64uJBLba7+GuinO2Y2jHW4+tVcX4UlpDZJN5IBOkDQXN4F9bpnBYeGNJAa685WtBPm/2jha3GVygxPiZIdmbma5zmlpDKbgXMztu5tgL2u5oGY2Wpsrbbqga1g/1eZ0iRMtdHC/G40XyeeNr2rPH0tbFEyW5r2O8nUmLHosvaOCzMfMw62aCI5wSd5jnCHtDbD2kjyPEbnOAvqJB1uL81mVtrvcA38uVuUNvucw3zEl1mRrvmZRjwZ3zIvHOY+K+V7awRo13sNiDPo64VqAgBdH8S7GL6mbJEtHmBN9YBkajqlMNs6wG7Qa3X0PHnvGS+3l58f1Wz0Ps3ZZezxXeWnpndZpcP0t3uM8PVKYzDCN3qtJmzM1SARew6nch4vDQYO76g3Slyltt/wAV1lmpHN4jYoOgInUA2WbtDYeUEx3wXT12ZUlieZJHBaY52McsI5Sco9Rbv1U0sRrxWjjME0uJG87/ANkj+A3iy3llY2aMU3zaJ3La2VRLW+YRJsDqszZ2DJdzi3Va1DCubqtMPbLMw9nKO+iCW7pj2HyVi08FUz3ZdLCrMb6ogcgQoDFRbGNXl37K1N3JCYY4IjX9yg5TDXLyG2p3dX70TVt9OGEBuoqYK1kVj0dtRcG3dpn+ByUNppysN6XlIaVbTAUvpCLK+ZQ5BkalIJbEAb9y0HhKVqcpBkYh0aJGs6RqtLGUAFlYijdXGWRXvspXFu8pHdk2afMr1Voj+076ZygbMxFWllINhcNJOUg3GhB/VIjjzM9Xs3aNJ1iTTJmxMtM8HbuF1xz8RFgppY5cmfDMvOnXhzXHxt9K8BoAkCNx3Qd/L2S2Lpi5ABG7WLkLj8HtqpT/ACut/pNxx0OnotnB/FInz+Un9Q39Vz9Mp/jfvjWqahImBwk3Gulu+SXGz2PcIy0y79US2AbkEEcOX7JxuIa5rXFzS0wJkwL2nvjoq5Q4hsyNbMa/oGtcfKPyjNfUKJlK0srFwWCLa7XPiMwcLidx4mw0v1VNubPysqVc0uNU5Wgf9vzS5wiws0AzeVqvoUv1sj/1Ai9xMTZxPCDIsYmoxrBma58akQdNHfpg6Gx9OZlMrJq+qeNx3vXt8/xOIsCkX1CSRIg6ruMdQo1GlwpCpbWmSH208sa6+Ux+yz63ww2sWOpZWBrGgtqeRziZLd0FxnS5+QWszkZ3Ddcx4e6NNeSAMA5xgDr6LoKWGltmOl7y3dEjcZMpuhRbmbTccpyue5oEuEWvPHhuU8fysbl1+7fm+Bljj/Jf+WNhNnFsTqtFEf5Sd4DiyeYnd0+qrmC9LC+HkZzyVqa6fJActANEzdWdRB3LaZMbjtkFnc/woLuffstY7MB0QXbJIWkzjK4VnByI1yvUwhG5U8FXtPmCNI4q2XuP5VAO7KZTVt9VOGcDZMswhKdLAFXxLrztvRBfhLIH4eU46vZL1cSgFK1AhKOcU/WqZkpVp2lCSdSuqGsgYlpJtxSjqhmyNJtXxTpWfXELQbSLuUpn8CCIMngn6TrbmXVJ59EGrJBn5p3HYJwMhvX7oDaXEK2XnbMqUuaCWLRq4VBNDco2aucuFzo03i5ImB68UFtXcmfw6GKMKdNOwtLaFSkf+m4jiNRpvBstjBbbZUMPHgki7gJY53Nn6Z4iOZWHiqr3EEj1jsoNI/ys8uOZRrOW43xX0ejh3OYLFwkAPBzAsEO8rrubdrd5IO+wKPT2YCSBNMSTYNcG9Mw1N9Z1XzvB7cq4d003lvHe09WmxXXbJ/yJSfAxDcjv/sYCW9SB52+hKwvFlj6bzlxy8U7iNltdxLmkCdHWF/OIzWgxdTs1mXNmc2oTkInyu8riBIvFxaed1supCrTLmPbVY8GC0tBgiCA4WPQws2tsbzboMNiwIGn6jABk3Oqz3L7a+Z6ZD9ntBYcNU8N4l7qTgSGuLzAyxmiA202kELH2V8LeHUfUzHzBwDBeCXTBNQAn8u8T11XZP2ZnHmp2aIDwRIuA2HSDJknKOZvIQK2DqMADx4jdYdN7j8rnNAO65AN/eccOuVzxnm+15Z98ZjlfXpw2PBY0tJEmtUIg6gsYRbo5BpViu+FOm+WVGtMzmZUAmY1DuM+vNZ2I+Eab48GaZIzBr4LTETecw1H+r0XXx88njJx8nx7fOLmp4orDDXGdC0Rxmd+7TvfGMwrqYBd+UkhrgQWkjUBw38tU7Qpt/CF2U+aqGzm/U1jnSLWEOghdHea3Py5phd6penWRhXQaNKUdmCcdFt4T5XLA4XhKuwDb2CdFEt1Vg2U5RZtmfgA60FV/+H6rZyAKZV9i6R3JqEodUZbquZeffVcjqDFWV7IodSU0gZuggKghCJtotGtTBCULIM/KYvuMoDPxOHMDKJcTEA/TmlPwQp3fGbc0EEg/7omPVbD8VqGDKSIzG5A3gWgddVnvwomSZOvqpxt+5ZzHf0l6TN51Py4eica1EFEQhhkA93TqYUxj2nVYeKw0GQU5i5DjKROI6n3VRnlVaZmx1Qq1EJh9cdEF9SUtFuEX1NyuHKleOHfohGoRyTkRch6ozBKPYQmWOVXPBRodmXVn0SxBOi1aoCSqNCei7LbP2zWoOzUqhY60gaH/AJAy13qF12zf8nuecmJApiB/1aTMzmuDpnK51gWyLSRqOC4l6A4aRr3ZRlx45e41x5csfVff9m7Tp12TQrMqxcgRmbGkg3B/5AdVGPl1mTJFw4SSCdGgfm94jfZfARWcx8gua9p1BLXA8iLhbeC/yNjKQe01DVDozeJ5nDKIGV27QazO8FYXgv8AWunH5M/tH1yr8MB4u5xtEGA0eaQQ0CWumLg+2iRqYJ9IbizUtcScxBManMIPEGJ9vk/xL8dVsW5szSpMHlpNe4ibZnOdbMSRa0DcBcmaHx9VbcvLyGkAVqdKsIgjL4jclQAzE31m+9Xhy1+1Y/Iw3+n1bDbTYHOiJA87QWvYTlLrQT+lpJHNpAMyVMXs2nWoE0wGtbXEhgMNNSKYdlLR5ZvNgIPJfJMP8b4htQuLgczszhlHG4BgkWkDX1kz0GH/AMn4hrSKbaVOWBhLWEO04hwHS1uamcPJjfCsubjynl0uEwbIBDtYgGLyARlj/kBeIO9PV8MadxDm8QQfp17hcpR+O65ILQ0kby2QLERE5YE9bCTYI1HbNR7fOQ0G5AaGAmxzOygEzA14StuL+W36mfJlwyfS3HPB1VC1ZrcX0VxjF26cveG3yFQlKuxU8VTOqkK5PoTHKtQwpDFJXK6gmPM3RBVnRGY+Roh+FBnRGyWp0zKucPxUCpwVjVSDNxNOCbLOq63K18Q9ZeJMlCau18wpqvFkq6rCVrYuEvabdBbTeIsshruPzWhXxAOizqr9y0kYZXyisydFQ2VnOjmlalZNFrz+9Eu9nAqXPPNec7+002vEwgPOsLxrIb6iek3JBehvKo56q5yEbS5K1WI5choOZUvWc4kEmSLX4dd/qlHOjULRcECpTCNNJn+SBd0NwYnch1MOYmDvvaItH7/JM1MPeQl3Ujx5ptZYC1tiZFoteTxjdbf1XV7c2I2jQovaRmIayq0TDXuYKggmSb+K25/7aw9j7MbVqsY+o2m0uALnuygCbmV9k2js7ZJpOpVce05y15cx9Mxlyxo1wabOvr5isOS2ZTTow1ca+WfDpLqhA0kB2thrPqGkLu8dsxxo0nspuENDHgAxZoh2tjLXgxA0368tiqlPBYh52fiyWvAaXsfDnCxg+VsDNwXQUv8AI+PFMN8YCBGbw2Fx6lwIPWFcmVu5GWWeOMuNIvDm/mBEa8ZVTVPVK4nalSqSatRzz/uP7aeyG13Iey6ZHHc/w0G1UTx+qzWP5D5fdGD+TvdPQ7PpVLHCNZRDiwuY/FkaI9HGFcenbM3T0sSpqYgLFbi7ID8bexRpfZvMxCk4gcVgjaEI5r2lIdz9ess7FYkCbqamKkLHrPk6o1tOWWjZr80njqttUJ+ICSr1p3q5GGXJ4Q6vKE6oUJzVUX399FpphcqZd5glXtjX9kWIFrd8lSUhaEXDmg1HjgmskBK104VoLne6o4FX8JHy2unUkSwqjmpmqEBxSo2GQhopCoQkYZVHIjlQoUCWoNRiYKo4JrlLimiuNlMKYSPYVMXWnhn/ANi38JJjU3hjfv5KsUZtAOkaz9fmrNp9yEJj90+hBUyP9vr91ttiMxvff8oobzcPdCDhuAHz+ikd+UoDoH143q9Kv80gL7ypzLlb9mkMTuRDUss2q6yYo1SWpWLmRkPRamKhZ2dL16plGh31GhV2hNgk62JlLaqpanIzudq1R6Xe6VOkqrnac1bK16ea8H80M1CpB0VJ2sancqQ7uSispiF420U7UE13H6onhDcqP1CKDASpwIYZCfSMpwOXi2yNnplvaguancQyEqQqQCquCI4IZUiBOahuCZKE5C5QSxVLUUqsIVKDlVg1XAVgEbPYbWJikz+lVg0RabJ9FUTlRA7r39ERr+oP1VW0gZXmtV7ZiZO4+y8Bz79lNM3hQ+uQf5P3T2n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46" name="AutoShape 22" descr="data:image/jpg;base64,/9j/4AAQSkZJRgABAQAAAQABAAD/2wCEAAkGBhQSERQUExQUFBUVFBUUFBcYGBgYFxcUFRQVFBQXFxcYHSYeGBokGhQUHy8gIycpLCwsFx4xNTAqNSYsLCkBCQoKDgwOGg8PFykkHBwpLCksKSkpLCwsKSksKSwsLCwpLCksKSwpLCwsKSwsLCkpLCwpKSwsLCkpKSksKSkpLP/AABEIALwBDAMBIgACEQEDEQH/xAAbAAACAwEBAQAAAAAAAAAAAAADBAECBQYAB//EADsQAAEDAgMGBAQGAQMEAwAAAAEAAhEDIQQSMQVBUWFx8BMigZEGobHRFDJCweHxB1JiciNDkqIVU4L/xAAaAQADAQEBAQAAAAAAAAAAAAAAAQIDBAUG/8QAJBEBAQACAgIBBAMBAAAAAAAAAAECEQMSITEEIkFRYRNCcTL/2gAMAwEAAhEDEQA/ABCsrCrzScqwK9x5+zorKW1km16nMgbPHEKj3yli9ezKdHsYOXnIYqKZQb2ZUzq9l4NSJUFSXIgaocEzCzqQ5edTVcqCGgGxQBgWAknTW6IAgbQqZaZ5pZaOOZ21tACcptNguZxOILjdObQf5is5zVyxUeZeys926/3XqLDrwVsuaZEEHiqMuGmNyqQrPqR+6o0SbqVBzK94SJ4d4Rhh+MhLSt/gtTEIhuquZcc0WjYwUyv5U8Hd7KIgSPVNVsOSLajRJNrG/NScmxqbibJvC44s/KYsRPUQUjRE2C6bYnw418F4PSYsqxm/SMvDofhXbJq0y1+rIAO8jS/yWy49EngcAyi3KxpH143KP4nBdmMsnllteFEclQg77KAeZ9lQClSHKs8lRzkMxg5TmQApCkbG8RTKFJUhqNnsZpVmlVY1EhTtUXDUVlNDa9HZUEJbWhwVHK7ihEo2HlESqPcq+IlshQYXn0w4EG8oPiLwqAIG3I7V+HyHE5m5dZ5bpXOYhoFhdb3xVtMueWizR8zxXPE7lga1KtYg2tH1QfGIJI0380xTpWMkBS3D5jYwBHuUVUpbwiZOXeNOKaa0AXAvv1lXFDIYLpnQ6XEWQateLRJt1n7qdqeFPlz+9kYAjXhrqhhrjcjreUdjQWmeCWxGfiaMOEaGNVbwSRO8IlenECZuB6ahVfUya7+yiHRMPXtdItYSZ4lM04ceS1tl7MDnQdL+oTk2XbRjYWxo8zvQLrMIA1qVosDQGjd7p0SurDHTnyu186k+vfRUBKmeYWhRYQrB459+qHPNQSOwhSzcKrjChXa4phjFOykJOoc1TwVpmgguoJbHUmGIrWSi+CispqdnIExkLzgjOYFRzElKblDnobkN1TqgtjGqqmqgFyo4plscvVC5BB9FM99lBbEBQcZiC1hIEwrgoeJaHMcOLT7xZK+j24XaFaSZN0lTMq+IpGSopMhYRp9ngb3V2usfT2UCnJHUfVFc2CRyt7n30TBetinEDlv4lUyZjI1ibSdNTyTDWNJ4gfPop/Etmxy8D+ylawru4QRc8wvOrQ4gCJ0J59lUxz7CDc8DZKeITElIzjgMpO8H+CgYykSAUUmwGs6+iZoUC4wL5tPdIt/dbY+xXOAcbNPvZdDSwhaRFhp7I+FwmRoEaJunT9F0Y4sLltNCZ0TGbr+yD4gHf3Uh88fmt4gTMOq94nTvnoq5OKoakcUGLI5/X6KwjsJf8Tw+qkYjkCgNNtOUdjCOSXLj3b5XUz3f6qFbOZuYVXxxSzTz+qIHcPslVbFsiOclg/mqPq9/3CR7Xe6EI1UN1RCc9BbEfdDIVC8qsoSuqEKD179VMoJ5rFfIvAqQUtnI8GBCxlmO3eU3R6rCNRHp6fWyztqYw02SBmJsAdNLyoucX1cXiZzX3qnhpraFUuJOXKJnpxSRJUQCF0BDILjAGgk8In+VVz01hMA5wsYBBumc8FWN09TAtr9EQYISDu3+2ih7wJiBu194+SJSqAtBMWtr3KirUNMAWvMwFSqBluI9CDpojVDEAbj9FOLqjLcjvh3uSBFtSwuQtbYzyajMsF3PS6yajswAGg+S6H4XwbS+SDIE2O/91Um6WV8OrDQPsquqjh+6qY6/VeaO4K7HM8OQ/ZWDj/X8Krvb0VHHj8/6QS5qAbh6/ZQ6rP8Aaq13Q+6kjh37pmj/API+avA3g/L7IJ7v9lIPRI5WyKfEx0v9goLW8vkvOLd8epH8KQ4DsN/dQEtp9Pl914s5/uqHEHdHpB+ao6d5Pr/SR7XJjsBBLSVIcB/RV2PSME03KPCPYTjD079VZsJWqmJCpT5X6FV8AnsLUIHBWbTHCFPY+jFfh3A6HvoobPD5LaqP5Jd4nkjuOhajQK3Nl/CtWoadTOwUjOgJqAljstnDKbgamIcd6dq/Db2g5Q6PNMQXQDEN7k33WW6zFsLaQMMIptFRrGEZXhpEBjZIIJ1iOZXlfI+V2x+ivQ4OCTLWT5/tbapPhtcWz4bC4NAAzOAO4aSAR1WZj6WekSdxkdR/a7ytg6Ba1raVV7QLHwqhJBaADIEk/lgXAvbhlbR2U3I4ChiQJJksDY8pbqd0gHThxWXF8rGY9dNuT42Vu9vm72QlqtKdQtB1W8HsrzMNmuu+ZPPuLD/DlzgBxha9bD5acDWw7K0qOzw0SAErtNvkMcQFrMvDO469ufNDMSLa67yY04KKOGcfKOvTim/Cj8skb5PruQDjoeOAN+I4+qJfwa9DCEE5hMWmTPtEaXWZWu42MLoDiCAMujrc/wCkpVAmQL7/AN0pTZlJmsAlaWzsbkc07t+5CdhxEixUs2U98Fo1tyBVzym/t2jcSHAOkQRINvnKo53G3qktm0X02BrjcG2W9uqYnl7rql8Oa+1iOPyVw48PlBVG1NxhTA3iVRLGsOJUCpwCk0uXqvGmg0h06/ReI6e33UCl1+SkM5INrBxO/wD8R91ZtInh6n9gnPwGXdfkAjs2cdQsOzSYg08AYmfaUJ1LdBK1qeCI1PoiHBzeFna06uffgj+mAUM0nDWSugOCk2CpUwRA4omY6MRr+yvZhzWhU2bOiQfgHA6J9oVlhnDCUw6iEvhxlRaldRa0noB7EF1QSAYEkNuQJm0SV6rX3pKq9pc3xCQ0OBsA64uJBLba7+GuinO2Y2jHW4+tVcX4UlpDZJN5IBOkDQXN4F9bpnBYeGNJAa685WtBPm/2jha3GVygxPiZIdmbma5zmlpDKbgXMztu5tgL2u5oGY2Wpsrbbqga1g/1eZ0iRMtdHC/G40XyeeNr2rPH0tbFEyW5r2O8nUmLHosvaOCzMfMw62aCI5wSd5jnCHtDbD2kjyPEbnOAvqJB1uL81mVtrvcA38uVuUNvucw3zEl1mRrvmZRjwZ3zIvHOY+K+V7awRo13sNiDPo64VqAgBdH8S7GL6mbJEtHmBN9YBkajqlMNs6wG7Qa3X0PHnvGS+3l58f1Wz0Ps3ZZezxXeWnpndZpcP0t3uM8PVKYzDCN3qtJmzM1SARew6nch4vDQYO76g3Slyltt/wAV1lmpHN4jYoOgInUA2WbtDYeUEx3wXT12ZUlieZJHBaY52McsI5Sco9Rbv1U0sRrxWjjME0uJG87/ANkj+A3iy3llY2aMU3zaJ3La2VRLW+YRJsDqszZ2DJdzi3Va1DCubqtMPbLMw9nKO+iCW7pj2HyVi08FUz3ZdLCrMb6ogcgQoDFRbGNXl37K1N3JCYY4IjX9yg5TDXLyG2p3dX70TVt9OGEBuoqYK1kVj0dtRcG3dpn+ByUNppysN6XlIaVbTAUvpCLK+ZQ5BkalIJbEAb9y0HhKVqcpBkYh0aJGs6RqtLGUAFlYijdXGWRXvspXFu8pHdk2afMr1Voj+076ZygbMxFWllINhcNJOUg3GhB/VIjjzM9Xs3aNJ1iTTJmxMtM8HbuF1xz8RFgppY5cmfDMvOnXhzXHxt9K8BoAkCNx3Qd/L2S2Lpi5ABG7WLkLj8HtqpT/ACut/pNxx0OnotnB/FInz+Un9Q39Vz9Mp/jfvjWqahImBwk3Gulu+SXGz2PcIy0y79US2AbkEEcOX7JxuIa5rXFzS0wJkwL2nvjoq5Q4hsyNbMa/oGtcfKPyjNfUKJlK0srFwWCLa7XPiMwcLidx4mw0v1VNubPysqVc0uNU5Wgf9vzS5wiws0AzeVqvoUv1sj/1Ai9xMTZxPCDIsYmoxrBma58akQdNHfpg6Gx9OZlMrJq+qeNx3vXt8/xOIsCkX1CSRIg6ruMdQo1GlwpCpbWmSH208sa6+Ux+yz63ww2sWOpZWBrGgtqeRziZLd0FxnS5+QWszkZ3Ddcx4e6NNeSAMA5xgDr6LoKWGltmOl7y3dEjcZMpuhRbmbTccpyue5oEuEWvPHhuU8fysbl1+7fm+Bljj/Jf+WNhNnFsTqtFEf5Sd4DiyeYnd0+qrmC9LC+HkZzyVqa6fJActANEzdWdRB3LaZMbjtkFnc/woLuffstY7MB0QXbJIWkzjK4VnByI1yvUwhG5U8FXtPmCNI4q2XuP5VAO7KZTVt9VOGcDZMswhKdLAFXxLrztvRBfhLIH4eU46vZL1cSgFK1AhKOcU/WqZkpVp2lCSdSuqGsgYlpJtxSjqhmyNJtXxTpWfXELQbSLuUpn8CCIMngn6TrbmXVJ59EGrJBn5p3HYJwMhvX7oDaXEK2XnbMqUuaCWLRq4VBNDco2aucuFzo03i5ImB68UFtXcmfw6GKMKdNOwtLaFSkf+m4jiNRpvBstjBbbZUMPHgki7gJY53Nn6Z4iOZWHiqr3EEj1jsoNI/ys8uOZRrOW43xX0ejh3OYLFwkAPBzAsEO8rrubdrd5IO+wKPT2YCSBNMSTYNcG9Mw1N9Z1XzvB7cq4d003lvHe09WmxXXbJ/yJSfAxDcjv/sYCW9SB52+hKwvFlj6bzlxy8U7iNltdxLmkCdHWF/OIzWgxdTs1mXNmc2oTkInyu8riBIvFxaed1supCrTLmPbVY8GC0tBgiCA4WPQws2tsbzboMNiwIGn6jABk3Oqz3L7a+Z6ZD9ntBYcNU8N4l7qTgSGuLzAyxmiA202kELH2V8LeHUfUzHzBwDBeCXTBNQAn8u8T11XZP2ZnHmp2aIDwRIuA2HSDJknKOZvIQK2DqMADx4jdYdN7j8rnNAO65AN/eccOuVzxnm+15Z98ZjlfXpw2PBY0tJEmtUIg6gsYRbo5BpViu+FOm+WVGtMzmZUAmY1DuM+vNZ2I+Eab48GaZIzBr4LTETecw1H+r0XXx88njJx8nx7fOLmp4orDDXGdC0Rxmd+7TvfGMwrqYBd+UkhrgQWkjUBw38tU7Qpt/CF2U+aqGzm/U1jnSLWEOghdHea3Py5phd6penWRhXQaNKUdmCcdFt4T5XLA4XhKuwDb2CdFEt1Vg2U5RZtmfgA60FV/+H6rZyAKZV9i6R3JqEodUZbquZeffVcjqDFWV7IodSU0gZuggKghCJtotGtTBCULIM/KYvuMoDPxOHMDKJcTEA/TmlPwQp3fGbc0EEg/7omPVbD8VqGDKSIzG5A3gWgddVnvwomSZOvqpxt+5ZzHf0l6TN51Py4eica1EFEQhhkA93TqYUxj2nVYeKw0GQU5i5DjKROI6n3VRnlVaZmx1Qq1EJh9cdEF9SUtFuEX1NyuHKleOHfohGoRyTkRch6ozBKPYQmWOVXPBRodmXVn0SxBOi1aoCSqNCei7LbP2zWoOzUqhY60gaH/AJAy13qF12zf8nuecmJApiB/1aTMzmuDpnK51gWyLSRqOC4l6A4aRr3ZRlx45e41x5csfVff9m7Tp12TQrMqxcgRmbGkg3B/5AdVGPl1mTJFw4SSCdGgfm94jfZfARWcx8gua9p1BLXA8iLhbeC/yNjKQe01DVDozeJ5nDKIGV27QazO8FYXgv8AWunH5M/tH1yr8MB4u5xtEGA0eaQQ0CWumLg+2iRqYJ9IbizUtcScxBManMIPEGJ9vk/xL8dVsW5szSpMHlpNe4ibZnOdbMSRa0DcBcmaHx9VbcvLyGkAVqdKsIgjL4jclQAzE31m+9Xhy1+1Y/Iw3+n1bDbTYHOiJA87QWvYTlLrQT+lpJHNpAMyVMXs2nWoE0wGtbXEhgMNNSKYdlLR5ZvNgIPJfJMP8b4htQuLgczszhlHG4BgkWkDX1kz0GH/AMn4hrSKbaVOWBhLWEO04hwHS1uamcPJjfCsubjynl0uEwbIBDtYgGLyARlj/kBeIO9PV8MadxDm8QQfp17hcpR+O65ILQ0kby2QLERE5YE9bCTYI1HbNR7fOQ0G5AaGAmxzOygEzA14StuL+W36mfJlwyfS3HPB1VC1ZrcX0VxjF26cveG3yFQlKuxU8VTOqkK5PoTHKtQwpDFJXK6gmPM3RBVnRGY+Roh+FBnRGyWp0zKucPxUCpwVjVSDNxNOCbLOq63K18Q9ZeJMlCau18wpqvFkq6rCVrYuEvabdBbTeIsshruPzWhXxAOizqr9y0kYZXyisydFQ2VnOjmlalZNFrz+9Eu9nAqXPPNec7+002vEwgPOsLxrIb6iek3JBehvKo56q5yEbS5K1WI5choOZUvWc4kEmSLX4dd/qlHOjULRcECpTCNNJn+SBd0NwYnch1MOYmDvvaItH7/JM1MPeQl3Ujx5ptZYC1tiZFoteTxjdbf1XV7c2I2jQovaRmIayq0TDXuYKggmSb+K25/7aw9j7MbVqsY+o2m0uALnuygCbmV9k2js7ZJpOpVce05y15cx9Mxlyxo1wabOvr5isOS2ZTTow1ca+WfDpLqhA0kB2thrPqGkLu8dsxxo0nspuENDHgAxZoh2tjLXgxA0368tiqlPBYh52fiyWvAaXsfDnCxg+VsDNwXQUv8AI+PFMN8YCBGbw2Fx6lwIPWFcmVu5GWWeOMuNIvDm/mBEa8ZVTVPVK4nalSqSatRzz/uP7aeyG13Iey6ZHHc/w0G1UTx+qzWP5D5fdGD+TvdPQ7PpVLHCNZRDiwuY/FkaI9HGFcenbM3T0sSpqYgLFbi7ID8bexRpfZvMxCk4gcVgjaEI5r2lIdz9ess7FYkCbqamKkLHrPk6o1tOWWjZr80njqttUJ+ICSr1p3q5GGXJ4Q6vKE6oUJzVUX399FpphcqZd5glXtjX9kWIFrd8lSUhaEXDmg1HjgmskBK104VoLne6o4FX8JHy2unUkSwqjmpmqEBxSo2GQhopCoQkYZVHIjlQoUCWoNRiYKo4JrlLimiuNlMKYSPYVMXWnhn/ANi38JJjU3hjfv5KsUZtAOkaz9fmrNp9yEJj90+hBUyP9vr91ttiMxvff8oobzcPdCDhuAHz+ikd+UoDoH143q9Kv80gL7ypzLlb9mkMTuRDUss2q6yYo1SWpWLmRkPRamKhZ2dL16plGh31GhV2hNgk62JlLaqpanIzudq1R6Xe6VOkqrnac1bK16ea8H80M1CpB0VJ2sancqQ7uSispiF420U7UE13H6onhDcqP1CKDASpwIYZCfSMpwOXi2yNnplvaguancQyEqQqQCquCI4IZUiBOahuCZKE5C5QSxVLUUqsIVKDlVg1XAVgEbPYbWJikz+lVg0RabJ9FUTlRA7r39ERr+oP1VW0gZXmtV7ZiZO4+y8Bz79lNM3hQ+uQf5P3T2n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048" name="Picture 24" descr="http://t1.gstatic.com/images?q=tbn:ANd9GcTYv_rEJkxHBJsEXYftQir40WsJsj7ZXWfWjYK0-ryiyakomrKyNQ97C-e0"/>
          <p:cNvPicPr>
            <a:picLocks noChangeAspect="1" noChangeArrowheads="1"/>
          </p:cNvPicPr>
          <p:nvPr/>
        </p:nvPicPr>
        <p:blipFill>
          <a:blip r:embed="rId6" cstate="print"/>
          <a:srcRect/>
          <a:stretch>
            <a:fillRect/>
          </a:stretch>
        </p:blipFill>
        <p:spPr bwMode="auto">
          <a:xfrm>
            <a:off x="6732241" y="1052736"/>
            <a:ext cx="2411760" cy="2808312"/>
          </a:xfrm>
          <a:prstGeom prst="rect">
            <a:avLst/>
          </a:prstGeom>
          <a:noFill/>
        </p:spPr>
      </p:pic>
      <p:sp>
        <p:nvSpPr>
          <p:cNvPr id="1050" name="AutoShape 26" descr="data:image/jpg;base64,/9j/4AAQSkZJRgABAQAAAQABAAD/2wCEAAkGBhEQDxUQDxAWEBAUEhYVEg8TFBQPFQ8QFBYVFRQVFRUXGyYfGBojGRQSHy8gIycpLSwuFSA0NTArNyY3LCkBCQoKDgwOGg8PGiwkHyQqLCkpKSwpNC0pLCwsLCkqLSwsLCksLSwpLCwsLCwsKSwsKSwsKSksLCwpLCwsKSwsKf/AABEIAMMBAgMBIgACEQEDEQH/xAAbAAEAAgMBAQAAAAAAAAAAAAAAAgQDBQYBB//EAEIQAAIBAgMFBQcBBQYFBQAAAAECAAMRBBIhBRMxQVEGImFxkRYyU4GUsdQjFFJiofAkM0JUctEHwcLh8TRjkqKk/8QAGgEBAQADAQEAAAAAAAAAAAAAAAECAwQFBv/EADIRAAIBAgMIAQEGBwAAAAAAAAABAgMRBBJRExQhMUFSodEVBWGBkbHB4SIkMkJx8PH/2gAMAwEAAhEDEQA/APttOmLDQcByHSS3Q6D0EU+A8h9pKAR3Q6D0EbodB6CSiAR3Q6D0EbodB6CSiAR3Q6D0EbodB6CSiAR3Q6D0EbodB6CSiAR3Q6D0EbodB6CSiAR3Q6D0EbodB6CSiAR3Q6D0EbodB6CSiAR3Q6D0EbodB6CSiAR3Q6D0EbodB6CSiAR3Q6D0EbodB6CSiAR3Q6D0EbodB6CSiAR3Q6D0EbodB6CSiAR3Q6D0EbodB6CSiAR3Q6D0EbodB6CSiAR3Q6D0E83Y6D0EnEA19RBmOg4nkIkqnvHzMQC5T4DyH2kpGnwHkPtJQBESLuALmAekzG2KQcWE53aG2nqOadCwt7zngsrDZlM61ar1D4HKJwVMak2qcc1vuX4+jdGk+b4HVLi0P+ITKGnGVMBSXWnUdD1zXHppM+z9uPSYJVOZTwf/AHkhjle1RZft5r8f2LKi7XjxOtiQpVQwuJOegaBERAEREAREQBERAEREAREQBERAEREAREQBERAEREAo1PePmYip7x8zEAuU+A8h9pKRp8B5D7SUATSdpcYUp5V0Laev9Gbuc12pF2TzP2M48dVdLDznHmkbaUc00jS0ab5QKeUE82zHXyEhSxVZK60a6Czg5ai3Go5EH+tRxl7Z2LyMwKEnQKwGbKLXOg1HHjK+16yl6LXBC1O+f3Q1uPSfMQqSjh1J9Vw/3qejwcrF1klXE0xax5y3h3XLmciwJFyRayki/wDKa+ttKlWrBKJBCXzspuC5Gg8P+c489WpRc29eBndJ2N72YxZINM/4eHly/rwnQzluzy2rn/SP+qdBXxqIyqxsXzZendXM1zy0Bn1/0yrKrhYTlzt+XA8ytG1RpFmJWo41Wd0F8yZc2mneGZSDzH+0li8YlJC9RgqggXPMsQFAHMkkAAakmegabGeJgweMSqgdDdTe2hGoJBBB4EEEW8JmvAPYlfGYxKSGo5sosCQCdWIUAAcSSQPnMeP2lToAGq2W5IUAFmYgFjlUamwBJtyBgtmXIlPZ20krqzU7lVdkzHgxW1yvUay3eA1Y9iRvKSbYps6opJLVKlMaH3qQO848gRa/UwQvxI3muq7dprW3RD3zrTzWGXeOuZV43OmtwLDnaCpXNnE1mC27Tq1mooGzLvLkjT9NxTaxv+8SB/pMt1cYq1Epk9982UWOoQXY+A1HqIFmWIkbyth9pI9WpSUkvSy59NAXGZRfmbfeBZluJqanaXDggZ816xod0E2qKQGv/CCygtwuQJsMPilqKHpsGVhcMOBgNNczNEqHaSb/APZ7nebveWtoEzBNTyNzw8DLQgj4HsREAo1PePmYip7x8zEAuU+A8h9pKRp8B5D7SUATUdoMIWTMBcrrbr/QvNvIulxYzXVpqpBwlyasVOzujh6dcq+dQCOBW9i1uY5A8tenK057anY9MTtIY8VHRroxSplYBqeUjIVf3SVBII666zs9sdnmuXpadRyM5zE0KwNjnUfwaf8A2AJHytPmNnjcHHYxd4dHa/A7M0JvN1NrSw9OnTejURK61FYEGyVFDizZW6WPhac52a7H0cBUqVabsc/+FyNBe9zlAGbx8OUlQ2ChbMmH79758veJ6lyM1/G86vZPZ92Iarw/d/36yKhiq8NhB2g+basM0YvM+ZsOz+GOtQi2bh5cv68Zn29sJcWqKzFVDHOAL7ykylalM66ZlNrzZU6YUWEnPpqNGNKmqceSVjlc25ZjlMZ2PqVHVzXzbs08lI51R1pA5DUKtcuCSbjTlbWbbFbOqVEpFnRq1KpvAShFNnyuoBW5IsH0N73UGbSJtsRzbOXTsnWNVajYkKUZWQUqZQKwW27y5rCle7ZRqxNydAJVqdiK5JvjqlmpsrEF1JY73KoAPdT9RL2NzkOuunZRJlRltZHJexTMrtWqrVqtVp1AHDvTAR8xVlLd64OW+ndRRYa32+09ks7K9M0wy0npZaqZ0CVMuYhQR+4BbgRpNvEtiObZy57J1Fq06yVgz0zVKo4cU1erUqOagVGFzZ8tjpoOE8TspW3hqtizvP1AGCHvLU47wZ9cosFAsFsTqTedREmVDaSNLsXYbUUqU6tVsQtQqS7M2YkU0Rx/CLpcAfveuuwnYkoykV92Ke8KblMhZ6lQVM1UknPoqgrwNp1dolsM8jQbN7PVaFepUFYVBVfNUeoGaoVFyKYAYIoF7XA4cukdrdlt9vWRwlSrUUmoVLWpKiIaejDQlA2hF7AG4nRRFiZ3e5zFHslUplWp4i1RODupfNd8SzFwGGY/2i/TMl/CRTsXYoRWu60atM12BaqC5ulVCTZXFhrbmbWvOoiTKjLaSOU9lsQuHXD069NaaNcrat+tfMWNRt5mtmIORSAbWvYy7snYD4fD1qSVf1Kjuy4hu+92VVVmGmqgWA4WUTfzyWxHUk1Y5/2PpgOEcqGFMUxYEUTTZGJH7xZqVMm/7s1/sfilAK41mfKUNzURQpWkDazE5m3TXa9xvCRYjXsJ7GVFVSSOc2F2dqYV6j51qNUFMFmz9xVz5qaAklUBa4uSdTedHPJ7FrGMpOTuxERKYlGp7x8zEVPePmYgFynwHkPtJSNPgPIfaSgCIiALTE2HU8VEyxAMS4ZRwUTIBPYgCIiAIiIAiIgCIiAIiIAiIgCIiAIiIAiIgCIiAIiIAiIgFGp7x8zEVPePmYgFynwHkPtJSNPgPIfaSgCIiAIiIAiIgCIiAIiIAiIgCIiAIiIAiIgCIiAIiIAnhM9mk29trdDKnec6Bf65TCpUjTi5SfBFinJ2RzHaT/imMJimoLhq1ZKdt9XRbpSLDNlJtqcpBPC15vG7c4cYP9rzjc5M+fkV/wB76ec1NLYtSuSXqAHixtcAngtuZta/GwtMHsxhTTGGWgqtvDdeNNXU52fLzHBgOrCeO/qvF2jw+12OnYLqz3sr/wASKuLxQpPgq1GlUBNHEMCUfKM1jp3brcjrPoIM4Q4WrhHurZwdRyDgcfIidVsfay10uNDwIPEHmDO3C42Ff+Hk9Ga6lJw49DZRETuNJRqe8fMxFT3j5mIBcp8B5D7SUjT4DyH2nsA9i85baPaupSxJo7te6UOX9So7UWJzVTkWyKoDcb3Itzm4O3sMED79MjFgrXuGKe9a3G3hJcycGjYxNVs7b1OrhRin/SpkFiXJUKoJsSWA4ix6a849p8LlD79QpJFzdbEHKcwIuouQLm3EdZSZXextYlRNp0jU3QqKane/TzDN3bZtOOmZfWYk25hy1RBWQtRANUX/ALsG9sx+R9IuLM2ETVVO1GEUhTiadzm0DZj3CQ504AEEE+Ey19vYdCVesisFDFS2uVrBTbxJFvOS5cstDYRKOC21QrOyUaq1HQAuqm+UNwv6GMVtqhSvvKqqQCSCdQAVU6eboPNhKSz5F6JUw+1KVTLu6ivnVmSxvnRSFYjwBIHzkaW16D1TRWqpqAE5Ade6bNbrY6G3C+sXFmXYlCvtqhTqGk9VVcLmKk2yrYm5PAaBjr0M1CdrA2ICqUOHLhd9cjTdBz889Sitv4jJdFUGzpomm2h2no0nSmrCpUasKRRbsUPFiQoPAAm0lQ7TYchc9RaTMpYIzoTkBbvXUkWIVjx4A9Iuhkeht7xNLt3tAtDDLWplXNQoKN20qZyLEW4ixvp/Ke+1eFWnnqV6aWRWcZs2TMAbXHE68OPOLoZXa5uYlCrtqgr00aqoet/dLfWppcW+UsVcWikKzBSQSATYkCwNvUespLMzxeao9psJcj9op3UAnvcjltbr7y6DXWYML2mpFWetUSkprVEo3axqpTsC1j45v5SXRcktDb4iplUnoJwrV95Vaq3jbwUcP+Z+c6bA7ROJwQrlN3vAWVdf7vMRTbXquVvnOYoUu78tfLnPnvrleVONNLk3+XI7MLG0pX5o22HrZKYA42ufM6n+vCVEq/2hj/ADfxJt/wBAmk7LVtoYqpWSvhRQSmxCVWLqKnesoF171xdrjS1usj2m2pVwQLii2IYZAyU7jKrF+8TrpoNfETxsV9Pxs6nCPC1lxRvjUp2OmxtUNTN+IIYfLj/ImVNm1jSrgj3WNj58QfuJ7sjBvXwgxNa+HDIWNEjvhdbZieFxY2tzkGp95Oudf+/2My/mMPXo7RWbf7C8JwkkdurXF5KY6A7o8hMk+5PKKNT3j5mIqe8fMxALlPgPIfaSkafAeQ+0lANdjNi06rEtmGZQtQK5QVVW9la2pHebhbjrMNHsxh0qb1UIYZsozHKi1Ac6ovBVJJJA526TbxJYyzNGrOwaRw4wxLmmuXKSxLKUYMhB/hIW3LSU17FYa93D1L++HqMwqtmZwzgWuQzMRyBN7X1G/tPYsgpSXJmowfZmhRq76kpV+9mYsXLhwoIYtc2GRSNevUzFV7I4dt4vfWnVYtUpI5RHduLG2vMm17eE3dotFkM8tTn37EYVrqwc0ixbcBstMEm9gFAIFydL89bzPheyeGp1VrBWaqpzCo7s5LZWXMSeeViPCwtwm6iLIueWpqcP2dpU6hqUy6Bqm8amrlUaobksQNTqb2vbwlTG9m0xGKqNVQhGpUrOrFC1RXq5tRzy5Bfy6adDaeWiyIptcbmq2d2aoYdxUpKVYKUXvEhKRIO7UHQKCLgCQwvZTDU3zhWLhiVY1HvTBYuUWxFkzEm3PnebmIshmlqc/tHsumJxLvWBNM0qYUBso3imsCxA4kBxa+mp0mVOyWGVcqow1JBDHMHO7u+Y65r0ka/W55zdxFkM8tTUUezVFAoQOoWrvgQ7X3hXIxLHU5he/W56yovYXB5gzU2fKQVV3ZlFtBpw4BRryUfPop5aLIZ5alBNjIKdGnckUCpS5FyUUquaw1tf1AmCr2XwzUdzu7JvWrCxsVrMxYuD1uTxvppwm3iLDM11NI3ZakXFXPV3wBU194d4VP8AhuRYDpYC2vUzPjez9Gru84a9IEU2DsGW9tb31bujUzaRFhmZo8D2OwlGotVKZzoSUJYtkuGFlvwHfY+ZvGJ7IYeo+ZgxBDB0zHJVDu1QhxxIzuTa9uF72E3k8tFkM8r3uVcLgRToikCWCoqgm17KoUcB4fznK4qkaLsh0uSUPny+RnaWlLaWy1rLZhr16HrPP+oYGOMpZOq4ozpVXCVz57U7cLham4r1P2c8U3is9Jlvxp1F1A/hYaSGJ7eYGn+t+3K1e5JKI7hlIAy5RwAsOczdq+wT4hMjDMFOZHFgyn7EEcZx4/4VOWsVZRcag3JHMDMbfeedSw9SMYxquat0XFfcztjs5Jyul+vg6PZHbPEbQcmkiphUbWpVDDeONbLTVtbcdWsPGdfsegatQMfdXmBYFvDyH3mu2D2OZEWnYU6SiwRePjc9TxvO0weDWmoVRa02UMBOriViK3T+lPn/AJZoqVUo5YGcCexE945CjU94+ZiKnvHzMQC5T4DyH2kpGnwHkPtJQBERAEREAREQBERAEREAREQBERAEREAREQBERAEREAREQDwiRFMdBJxAPAJ7EQBERAKNT3j5mIqe8fMxAOPXtBtG399h+H+VqfkQ3aPaIFzXwwHM/s1QW/8A0SuvAeQlSrjSGsCLeTeN+HiB6+GvwEfq2Nk+E/C9HvPC0V0NjT7TbQb3cRhj5YZzb0xEn7Q7R+Ph/pan5E1P7eeo/wDi3h4+fp4y6j3AI5/KJ/VsbH+/wvQWFovoWfaHaPx8P9LU/Ij2h2j8fD/S1PyJXiYfM4zv8L0ZbnR0LHtDtH4+H+lqfkR7Q7R+Ph/pan5ErxHzOM7/AAvQ3OjoWPaHaPx8P9LU/Ij2h2j8fD/S1PyJXiPmcZ3+F6G50dCx7Q7R+Ph/pan5Ee0O0fj4f6Wp+RK8R8zjO/wvQ3OjoWPaHaPx8P8AS1PyI9odo/Hw/wBLU/IleI+Zxnf4XobnR0LHtDtH4+H+lqfkR7Q7R+Ph/pan5ErxHzOM7/C9Dc6OhY9odo/Hw/0tT8iPaHaPx8P9LU/IleI+Zxnf4XobnR0LHtDtH4+H+lqfkR7Q7R+Ph/pan5ErxHzOM7/C9Dc6OhY9odo/Hw/0tT8iPaHaPx8P9LU/IleI+Zxnf4XobnR0LHtDtH4+H+lqfkR7Q7R+Ph/pan5ErxHzOM7/AAvQ3OjoWPaHaPx8P9LU/Ij2h2j8fD/S1PyJXiPmcZ3+F6G50dCx7Q7R+Ph/pan5Ee0O0fj4f6Wp+RK8R8zjO/wvQ3OjoWPaHaPx8P8AS1PyI9odo/Hw/wBLU/IleI+Zxnf4XobnR0LHtDtH4+H+lqfkR7Q7R+Ph/pan5ErxHzOM7/C9E3OjoG2/tC5/Vw/H/LVPyImB+J84mz5fGd/heibpR0M68B5CcJ2pxGJw7m5BoklqbHfMvHMUOUWVgM1teVwJ3acB8ppqHaWnUCWQkVGK2JXusoVjnHId4G/Dn4nmwMpwm5KGZdTZWSatexyGF29iK1cLRbeN3QoDVi1yoZiWy2CgHW4tqLm8+hYKiyU1V2zOB3m17zHUkX1tcmarZ/aGgyIyU92KlTIAAi2bKGGa3AEsi682HLWW8Ptym5ogXBrJnW5ByXXOqsb6MVzEf6TN2Nc6tlGnlSMaKUecrmxiajD9o0cgCmyg57liq5N2qO+ZSb6K6nx5X5wPaZMgcUmKmnvDqgKjOtJgRe+ZXbKR4Th3Ste2U3bSOpuYmqxfaFaZANJ2vTFQlbNkUll72uneW1/EeNh7RoN53DelYMLr3mNV6VlN9dabG/T0DdKtr5RtI6m2nk1mI28qCochYUmYMQycEWmxI11H6ij5GQbtGgZkamwZHysLqbEulMWsde844cAL9LlhKr5RDqRXU209mrobfR1UhGBaoKYRiqkVN2ahVjewsAdedxbQ3mFu1NMDMUfLbMW7vdQNUQs2ugDUmv0BvwBs3Ss+GUbSOpuZ7NLX7TKnv0mH6gp+8h75prVA4/usNeF/WZKPaKmzqgVhnOjEqAF/W1Oun9w+nHh8m6VrXyjaR1NtPJqKnaVBWajkbOrlRqoDELmOpOgAt6gc5Cv2toqhfKxAFNuSkrVVmBAJ5ZSD0MLB1nyiNrDU3USjg9sLVqGmFIYZ9TYgimUVtQdNXXz16S9NNSnKm7SRkmnxQiImsyEREARI1aoUXPUDgTqdBwmJtoUhqai2HiOXTr8pmoSfJEujPEo4gq7XWuENrWUg8ybgX+Uigysc9ZmNiLFCv7vTj7y+s2Kjw5+DHMbCJqqRtltiSVyjXL73uWJPiHW58Ra3L00WRspxDCwAuVJPI+R0v/5mWw6X8Mmc2s8mq3lhm/ayF43yC2gYn7N6TJWwzLYNiHAJ/dvexHEjxjYavw/Qzmxiaw1Lj/1JBA1ITrdtfky+kvYT3B38/HvEWJsSP5cPlMJ0sqv7KpXIvxPnEPxPnEAzLwHkJR7un9mF7DTKugsTa+XwAt1aX14DyEr2rdafo3Hlzlg7X92DMIK3t+z6GwvkW2h0B05WuJPDqtwNyE4H3VFiBpwHiRfzkiK19ClrDjm0PO38pH+0f+3x/i00+1x/ObG79V+LMTEaoAH9m8gFU2va/wDh9fKZMy8TQ4gX7gN7m7X05G58bSdq1uKHU8b8L6Dztf8Al5zNRLZRnADW1A4A+EkpJf8ASpFYVgB/cH3bWyjhzXhqNSbc9eekiSvPD8NPcVtAQNNOGpPyMvT2YbRaeS5SgKg4HD2zWBGUEZbAi+mo1tblaTpOrE3oEWu1yi6kgXtpx5Hy5y5PJNotPIylI17qQcOcundyqc1tBpw0sJmoqrAsaeU3N7qASbWv8wTrM8Q6l1wXkqRjbDIeKKb8bqDe4seXTTyg4VDxReN/dXj14cZliYZ5aiyMZw6G90XX3u6ve89NZ4cMl7lFv1yr59PP1mWIzS1LZEKdFV91Qv8ApAW/pJT2Ji3fmDyJ7EhTyJ7EAiyA6EXHQ68OEw/sFP4a6eA8pYiZqUlyZLJmAYKmNRTUEcDlGkjiKQVSy0w7cbWGpJBOv9cpZiVTd7slka3eHgMKbcvdHAactPdUTJWBB7tENoL3HE+7a58APQdZdibNr9nlkymtDPwOFFtP3CLG2Y2v0Z9OP85kcsQp3ILWJIIIytdbgE8P+3hMj4Em9qrC5Y28G6a/4dLHw8bT1sIxCjOdBxAIv7v8VuXO/H1254cOK8mNmVc9T/KjhyKC5sbDU8Jfoe7quXU6cNLmx+YsfnK/7A2v6rai3PTQDTXwvLNGnlWxN+OuvMk8yevWYVZRa4fr+pYpmN+J84h+J855MCk1c2+U9zmImdkS4zmM5iIyot2M5jOYiMq0JcZzGcxEuVaAZzGcxEZVoUZzGcxEZVoQZzGcxEZVoUZzGcxEZVoBnMZzERlWgGcxnMRGVaAZzGcxEZVoBnMZzERlWgGcxnMRGVaAZzGcxEjitCDOYzmIiyFxnMFzPIhRWgZiZzeIiZWQ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52" name="AutoShape 28" descr="data:image/jpg;base64,/9j/4AAQSkZJRgABAQAAAQABAAD/2wCEAAkGBhEQDxUQDxAWEBAUEhYVEg8TFBQPFQ8QFBYVFRQVFRUXGyYfGBojGRQSHy8gIycpLSwuFSA0NTArNyY3LCkBCQoKDgwOGg8PGiwkHyQqLCkpKSwpNC0pLCwsLCkqLSwsLCksLSwpLCwsLCwsKSwsKSwsKSksLCwpLCwsKSwsKf/AABEIAMMBAgMBIgACEQEDEQH/xAAbAAEAAgMBAQAAAAAAAAAAAAAAAgQDBQYBB//EAEIQAAIBAgMFBQcBBQYFBQAAAAECAAMRBBIhBRMxQVEGImFxkRYyU4GUsdQjFFJiofAkM0JUctEHwcLh8TRjkqKk/8QAGgEBAQADAQEAAAAAAAAAAAAAAAECAwQFBv/EADIRAAIBAgMIAQEGBwAAAAAAAAABAgMRBBJRExQhMUFSodEVBWGBkbHB4SIkMkJx8PH/2gAMAwEAAhEDEQA/APttOmLDQcByHSS3Q6D0EU+A8h9pKAR3Q6D0EbodB6CSiAR3Q6D0EbodB6CSiAR3Q6D0EbodB6CSiAR3Q6D0EbodB6CSiAR3Q6D0EbodB6CSiAR3Q6D0EbodB6CSiAR3Q6D0EbodB6CSiAR3Q6D0EbodB6CSiAR3Q6D0EbodB6CSiAR3Q6D0EbodB6CSiAR3Q6D0EbodB6CSiAR3Q6D0EbodB6CSiAR3Q6D0EbodB6CSiAR3Q6D0EbodB6CSiAR3Q6D0E83Y6D0EnEA19RBmOg4nkIkqnvHzMQC5T4DyH2kpGnwHkPtJQBESLuALmAekzG2KQcWE53aG2nqOadCwt7zngsrDZlM61ar1D4HKJwVMak2qcc1vuX4+jdGk+b4HVLi0P+ITKGnGVMBSXWnUdD1zXHppM+z9uPSYJVOZTwf/AHkhjle1RZft5r8f2LKi7XjxOtiQpVQwuJOegaBERAEREAREQBERAEREAREQBERAEREAREQBERAEREAo1PePmYip7x8zEAuU+A8h9pKRp8B5D7SUATSdpcYUp5V0Laev9Gbuc12pF2TzP2M48dVdLDznHmkbaUc00jS0ab5QKeUE82zHXyEhSxVZK60a6Czg5ai3Go5EH+tRxl7Z2LyMwKEnQKwGbKLXOg1HHjK+16yl6LXBC1O+f3Q1uPSfMQqSjh1J9Vw/3qejwcrF1klXE0xax5y3h3XLmciwJFyRayki/wDKa+ttKlWrBKJBCXzspuC5Gg8P+c489WpRc29eBndJ2N72YxZINM/4eHly/rwnQzluzy2rn/SP+qdBXxqIyqxsXzZendXM1zy0Bn1/0yrKrhYTlzt+XA8ytG1RpFmJWo41Wd0F8yZc2mneGZSDzH+0li8YlJC9RgqggXPMsQFAHMkkAAakmegabGeJgweMSqgdDdTe2hGoJBBB4EEEW8JmvAPYlfGYxKSGo5sosCQCdWIUAAcSSQPnMeP2lToAGq2W5IUAFmYgFjlUamwBJtyBgtmXIlPZ20krqzU7lVdkzHgxW1yvUay3eA1Y9iRvKSbYps6opJLVKlMaH3qQO848gRa/UwQvxI3muq7dprW3RD3zrTzWGXeOuZV43OmtwLDnaCpXNnE1mC27Tq1mooGzLvLkjT9NxTaxv+8SB/pMt1cYq1Epk9982UWOoQXY+A1HqIFmWIkbyth9pI9WpSUkvSy59NAXGZRfmbfeBZluJqanaXDggZ816xod0E2qKQGv/CCygtwuQJsMPilqKHpsGVhcMOBgNNczNEqHaSb/APZ7nebveWtoEzBNTyNzw8DLQgj4HsREAo1PePmYip7x8zEAuU+A8h9pKRp8B5D7SUATUdoMIWTMBcrrbr/QvNvIulxYzXVpqpBwlyasVOzujh6dcq+dQCOBW9i1uY5A8tenK057anY9MTtIY8VHRroxSplYBqeUjIVf3SVBII666zs9sdnmuXpadRyM5zE0KwNjnUfwaf8A2AJHytPmNnjcHHYxd4dHa/A7M0JvN1NrSw9OnTejURK61FYEGyVFDizZW6WPhac52a7H0cBUqVabsc/+FyNBe9zlAGbx8OUlQ2ChbMmH79758veJ6lyM1/G86vZPZ92Iarw/d/36yKhiq8NhB2g+basM0YvM+ZsOz+GOtQi2bh5cv68Zn29sJcWqKzFVDHOAL7ykylalM66ZlNrzZU6YUWEnPpqNGNKmqceSVjlc25ZjlMZ2PqVHVzXzbs08lI51R1pA5DUKtcuCSbjTlbWbbFbOqVEpFnRq1KpvAShFNnyuoBW5IsH0N73UGbSJtsRzbOXTsnWNVajYkKUZWQUqZQKwW27y5rCle7ZRqxNydAJVqdiK5JvjqlmpsrEF1JY73KoAPdT9RL2NzkOuunZRJlRltZHJexTMrtWqrVqtVp1AHDvTAR8xVlLd64OW+ndRRYa32+09ks7K9M0wy0npZaqZ0CVMuYhQR+4BbgRpNvEtiObZy57J1Fq06yVgz0zVKo4cU1erUqOagVGFzZ8tjpoOE8TspW3hqtizvP1AGCHvLU47wZ9cosFAsFsTqTedREmVDaSNLsXYbUUqU6tVsQtQqS7M2YkU0Rx/CLpcAfveuuwnYkoykV92Ke8KblMhZ6lQVM1UknPoqgrwNp1dolsM8jQbN7PVaFepUFYVBVfNUeoGaoVFyKYAYIoF7XA4cukdrdlt9vWRwlSrUUmoVLWpKiIaejDQlA2hF7AG4nRRFiZ3e5zFHslUplWp4i1RODupfNd8SzFwGGY/2i/TMl/CRTsXYoRWu60atM12BaqC5ulVCTZXFhrbmbWvOoiTKjLaSOU9lsQuHXD069NaaNcrat+tfMWNRt5mtmIORSAbWvYy7snYD4fD1qSVf1Kjuy4hu+92VVVmGmqgWA4WUTfzyWxHUk1Y5/2PpgOEcqGFMUxYEUTTZGJH7xZqVMm/7s1/sfilAK41mfKUNzURQpWkDazE5m3TXa9xvCRYjXsJ7GVFVSSOc2F2dqYV6j51qNUFMFmz9xVz5qaAklUBa4uSdTedHPJ7FrGMpOTuxERKYlGp7x8zEVPePmYgFynwHkPtJSNPgPIfaSgCIiALTE2HU8VEyxAMS4ZRwUTIBPYgCIiAIiIAiIgCIiAIiIAiIgCIiAIiIAiIgCIiAIiIAiIgFGp7x8zEVPePmYgFynwHkPtJSNPgPIfaSgCIiAIiIAiIgCIiAIiIAiIgCIiAIiIAiIgCIiAIiIAnhM9mk29trdDKnec6Bf65TCpUjTi5SfBFinJ2RzHaT/imMJimoLhq1ZKdt9XRbpSLDNlJtqcpBPC15vG7c4cYP9rzjc5M+fkV/wB76ec1NLYtSuSXqAHixtcAngtuZta/GwtMHsxhTTGGWgqtvDdeNNXU52fLzHBgOrCeO/qvF2jw+12OnYLqz3sr/wASKuLxQpPgq1GlUBNHEMCUfKM1jp3brcjrPoIM4Q4WrhHurZwdRyDgcfIidVsfay10uNDwIPEHmDO3C42Ff+Hk9Ga6lJw49DZRETuNJRqe8fMxFT3j5mIBcp8B5D7SUjT4DyH2nsA9i85baPaupSxJo7te6UOX9So7UWJzVTkWyKoDcb3Itzm4O3sMED79MjFgrXuGKe9a3G3hJcycGjYxNVs7b1OrhRin/SpkFiXJUKoJsSWA4ix6a849p8LlD79QpJFzdbEHKcwIuouQLm3EdZSZXextYlRNp0jU3QqKane/TzDN3bZtOOmZfWYk25hy1RBWQtRANUX/ALsG9sx+R9IuLM2ETVVO1GEUhTiadzm0DZj3CQ504AEEE+Ey19vYdCVesisFDFS2uVrBTbxJFvOS5cstDYRKOC21QrOyUaq1HQAuqm+UNwv6GMVtqhSvvKqqQCSCdQAVU6eboPNhKSz5F6JUw+1KVTLu6ivnVmSxvnRSFYjwBIHzkaW16D1TRWqpqAE5Ade6bNbrY6G3C+sXFmXYlCvtqhTqGk9VVcLmKk2yrYm5PAaBjr0M1CdrA2ICqUOHLhd9cjTdBz889Sitv4jJdFUGzpomm2h2no0nSmrCpUasKRRbsUPFiQoPAAm0lQ7TYchc9RaTMpYIzoTkBbvXUkWIVjx4A9Iuhkeht7xNLt3tAtDDLWplXNQoKN20qZyLEW4ixvp/Ke+1eFWnnqV6aWRWcZs2TMAbXHE68OPOLoZXa5uYlCrtqgr00aqoet/dLfWppcW+UsVcWikKzBSQSATYkCwNvUespLMzxeao9psJcj9op3UAnvcjltbr7y6DXWYML2mpFWetUSkprVEo3axqpTsC1j45v5SXRcktDb4iplUnoJwrV95Vaq3jbwUcP+Z+c6bA7ROJwQrlN3vAWVdf7vMRTbXquVvnOYoUu78tfLnPnvrleVONNLk3+XI7MLG0pX5o22HrZKYA42ufM6n+vCVEq/2hj/ADfxJt/wBAmk7LVtoYqpWSvhRQSmxCVWLqKnesoF171xdrjS1usj2m2pVwQLii2IYZAyU7jKrF+8TrpoNfETxsV9Pxs6nCPC1lxRvjUp2OmxtUNTN+IIYfLj/ImVNm1jSrgj3WNj58QfuJ7sjBvXwgxNa+HDIWNEjvhdbZieFxY2tzkGp95Oudf+/2My/mMPXo7RWbf7C8JwkkdurXF5KY6A7o8hMk+5PKKNT3j5mIqe8fMxALlPgPIfaSkafAeQ+0lANdjNi06rEtmGZQtQK5QVVW9la2pHebhbjrMNHsxh0qb1UIYZsozHKi1Ac6ovBVJJJA526TbxJYyzNGrOwaRw4wxLmmuXKSxLKUYMhB/hIW3LSU17FYa93D1L++HqMwqtmZwzgWuQzMRyBN7X1G/tPYsgpSXJmowfZmhRq76kpV+9mYsXLhwoIYtc2GRSNevUzFV7I4dt4vfWnVYtUpI5RHduLG2vMm17eE3dotFkM8tTn37EYVrqwc0ixbcBstMEm9gFAIFydL89bzPheyeGp1VrBWaqpzCo7s5LZWXMSeeViPCwtwm6iLIueWpqcP2dpU6hqUy6Bqm8amrlUaobksQNTqb2vbwlTG9m0xGKqNVQhGpUrOrFC1RXq5tRzy5Bfy6adDaeWiyIptcbmq2d2aoYdxUpKVYKUXvEhKRIO7UHQKCLgCQwvZTDU3zhWLhiVY1HvTBYuUWxFkzEm3PnebmIshmlqc/tHsumJxLvWBNM0qYUBso3imsCxA4kBxa+mp0mVOyWGVcqow1JBDHMHO7u+Y65r0ka/W55zdxFkM8tTUUezVFAoQOoWrvgQ7X3hXIxLHU5he/W56yovYXB5gzU2fKQVV3ZlFtBpw4BRryUfPop5aLIZ5alBNjIKdGnckUCpS5FyUUquaw1tf1AmCr2XwzUdzu7JvWrCxsVrMxYuD1uTxvppwm3iLDM11NI3ZakXFXPV3wBU194d4VP8AhuRYDpYC2vUzPjez9Gru84a9IEU2DsGW9tb31bujUzaRFhmZo8D2OwlGotVKZzoSUJYtkuGFlvwHfY+ZvGJ7IYeo+ZgxBDB0zHJVDu1QhxxIzuTa9uF72E3k8tFkM8r3uVcLgRToikCWCoqgm17KoUcB4fznK4qkaLsh0uSUPny+RnaWlLaWy1rLZhr16HrPP+oYGOMpZOq4ozpVXCVz57U7cLham4r1P2c8U3is9Jlvxp1F1A/hYaSGJ7eYGn+t+3K1e5JKI7hlIAy5RwAsOczdq+wT4hMjDMFOZHFgyn7EEcZx4/4VOWsVZRcag3JHMDMbfeedSw9SMYxquat0XFfcztjs5Jyul+vg6PZHbPEbQcmkiphUbWpVDDeONbLTVtbcdWsPGdfsegatQMfdXmBYFvDyH3mu2D2OZEWnYU6SiwRePjc9TxvO0weDWmoVRa02UMBOriViK3T+lPn/AJZoqVUo5YGcCexE945CjU94+ZiKnvHzMQC5T4DyH2kpGnwHkPtJQBERAEREAREQBERAEREAREQBERAEREAREQBERAEREAREQDwiRFMdBJxAPAJ7EQBERAKNT3j5mIqe8fMxAOPXtBtG399h+H+VqfkQ3aPaIFzXwwHM/s1QW/8A0SuvAeQlSrjSGsCLeTeN+HiB6+GvwEfq2Nk+E/C9HvPC0V0NjT7TbQb3cRhj5YZzb0xEn7Q7R+Ph/pan5E1P7eeo/wDi3h4+fp4y6j3AI5/KJ/VsbH+/wvQWFovoWfaHaPx8P9LU/Ij2h2j8fD/S1PyJXiYfM4zv8L0ZbnR0LHtDtH4+H+lqfkR7Q7R+Ph/pan5ErxHzOM7/AAvQ3OjoWPaHaPx8P9LU/Ij2h2j8fD/S1PyJXiPmcZ3+F6G50dCx7Q7R+Ph/pan5Ee0O0fj4f6Wp+RK8R8zjO/wvQ3OjoWPaHaPx8P8AS1PyI9odo/Hw/wBLU/IleI+Zxnf4XobnR0LHtDtH4+H+lqfkR7Q7R+Ph/pan5ErxHzOM7/C9Dc6OhY9odo/Hw/0tT8iPaHaPx8P9LU/IleI+Zxnf4XobnR0LHtDtH4+H+lqfkR7Q7R+Ph/pan5ErxHzOM7/C9Dc6OhY9odo/Hw/0tT8iPaHaPx8P9LU/IleI+Zxnf4XobnR0LHtDtH4+H+lqfkR7Q7R+Ph/pan5ErxHzOM7/AAvQ3OjoWPaHaPx8P9LU/Ij2h2j8fD/S1PyJXiPmcZ3+F6G50dCx7Q7R+Ph/pan5Ee0O0fj4f6Wp+RK8R8zjO/wvQ3OjoWPaHaPx8P8AS1PyI9odo/Hw/wBLU/IleI+Zxnf4XobnR0LHtDtH4+H+lqfkR7Q7R+Ph/pan5ErxHzOM7/C9E3OjoG2/tC5/Vw/H/LVPyImB+J84mz5fGd/heibpR0M68B5CcJ2pxGJw7m5BoklqbHfMvHMUOUWVgM1teVwJ3acB8ppqHaWnUCWQkVGK2JXusoVjnHId4G/Dn4nmwMpwm5KGZdTZWSatexyGF29iK1cLRbeN3QoDVi1yoZiWy2CgHW4tqLm8+hYKiyU1V2zOB3m17zHUkX1tcmarZ/aGgyIyU92KlTIAAi2bKGGa3AEsi682HLWW8Ptym5ogXBrJnW5ByXXOqsb6MVzEf6TN2Nc6tlGnlSMaKUecrmxiajD9o0cgCmyg57liq5N2qO+ZSb6K6nx5X5wPaZMgcUmKmnvDqgKjOtJgRe+ZXbKR4Th3Ste2U3bSOpuYmqxfaFaZANJ2vTFQlbNkUll72uneW1/EeNh7RoN53DelYMLr3mNV6VlN9dabG/T0DdKtr5RtI6m2nk1mI28qCochYUmYMQycEWmxI11H6ij5GQbtGgZkamwZHysLqbEulMWsde844cAL9LlhKr5RDqRXU209mrobfR1UhGBaoKYRiqkVN2ahVjewsAdedxbQ3mFu1NMDMUfLbMW7vdQNUQs2ugDUmv0BvwBs3Ss+GUbSOpuZ7NLX7TKnv0mH6gp+8h75prVA4/usNeF/WZKPaKmzqgVhnOjEqAF/W1Oun9w+nHh8m6VrXyjaR1NtPJqKnaVBWajkbOrlRqoDELmOpOgAt6gc5Cv2toqhfKxAFNuSkrVVmBAJ5ZSD0MLB1nyiNrDU3USjg9sLVqGmFIYZ9TYgimUVtQdNXXz16S9NNSnKm7SRkmnxQiImsyEREARI1aoUXPUDgTqdBwmJtoUhqai2HiOXTr8pmoSfJEujPEo4gq7XWuENrWUg8ybgX+Uigysc9ZmNiLFCv7vTj7y+s2Kjw5+DHMbCJqqRtltiSVyjXL73uWJPiHW58Ra3L00WRspxDCwAuVJPI+R0v/5mWw6X8Mmc2s8mq3lhm/ayF43yC2gYn7N6TJWwzLYNiHAJ/dvexHEjxjYavw/Qzmxiaw1Lj/1JBA1ITrdtfky+kvYT3B38/HvEWJsSP5cPlMJ0sqv7KpXIvxPnEPxPnEAzLwHkJR7un9mF7DTKugsTa+XwAt1aX14DyEr2rdafo3Hlzlg7X92DMIK3t+z6GwvkW2h0B05WuJPDqtwNyE4H3VFiBpwHiRfzkiK19ClrDjm0PO38pH+0f+3x/i00+1x/ObG79V+LMTEaoAH9m8gFU2va/wDh9fKZMy8TQ4gX7gN7m7X05G58bSdq1uKHU8b8L6Dztf8Al5zNRLZRnADW1A4A+EkpJf8ASpFYVgB/cH3bWyjhzXhqNSbc9eekiSvPD8NPcVtAQNNOGpPyMvT2YbRaeS5SgKg4HD2zWBGUEZbAi+mo1tblaTpOrE3oEWu1yi6kgXtpx5Hy5y5PJNotPIylI17qQcOcundyqc1tBpw0sJmoqrAsaeU3N7qASbWv8wTrM8Q6l1wXkqRjbDIeKKb8bqDe4seXTTyg4VDxReN/dXj14cZliYZ5aiyMZw6G90XX3u6ve89NZ4cMl7lFv1yr59PP1mWIzS1LZEKdFV91Qv8ApAW/pJT2Ji3fmDyJ7EhTyJ7EAiyA6EXHQ68OEw/sFP4a6eA8pYiZqUlyZLJmAYKmNRTUEcDlGkjiKQVSy0w7cbWGpJBOv9cpZiVTd7slka3eHgMKbcvdHAactPdUTJWBB7tENoL3HE+7a58APQdZdibNr9nlkymtDPwOFFtP3CLG2Y2v0Z9OP85kcsQp3ILWJIIIytdbgE8P+3hMj4Em9qrC5Y28G6a/4dLHw8bT1sIxCjOdBxAIv7v8VuXO/H1254cOK8mNmVc9T/KjhyKC5sbDU8Jfoe7quXU6cNLmx+YsfnK/7A2v6rai3PTQDTXwvLNGnlWxN+OuvMk8yevWYVZRa4fr+pYpmN+J84h+J855MCk1c2+U9zmImdkS4zmM5iIyot2M5jOYiMq0JcZzGcxEuVaAZzGcxEZVoUZzGcxEZVoQZzGcxEZVoUZzGcxEZVoBnMZzERlWgGcxnMRGVaAZzGcxEZVoBnMZzERlWgGcxnMRGVaAZzGcxEjitCDOYzmIiyFxnMFzPIhRWgZiZzeIiZWQ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054" name="Picture 30" descr="http://t1.gstatic.com/images?q=tbn:ANd9GcTQfOHLpJpNHRakrOwr4DazZ1WVVWM4uD5BojBPpGOGVqKiBNtXpg"/>
          <p:cNvPicPr>
            <a:picLocks noChangeAspect="1" noChangeArrowheads="1"/>
          </p:cNvPicPr>
          <p:nvPr/>
        </p:nvPicPr>
        <p:blipFill>
          <a:blip r:embed="rId7" cstate="print"/>
          <a:srcRect/>
          <a:stretch>
            <a:fillRect/>
          </a:stretch>
        </p:blipFill>
        <p:spPr bwMode="auto">
          <a:xfrm>
            <a:off x="6732240" y="3861048"/>
            <a:ext cx="2411760" cy="2996952"/>
          </a:xfrm>
          <a:prstGeom prst="rect">
            <a:avLst/>
          </a:prstGeom>
          <a:noFill/>
        </p:spPr>
      </p:pic>
      <p:sp>
        <p:nvSpPr>
          <p:cNvPr id="20" name="TextBox 19"/>
          <p:cNvSpPr txBox="1"/>
          <p:nvPr/>
        </p:nvSpPr>
        <p:spPr>
          <a:xfrm>
            <a:off x="6660232" y="6211669"/>
            <a:ext cx="2636299" cy="646331"/>
          </a:xfrm>
          <a:prstGeom prst="rect">
            <a:avLst/>
          </a:prstGeom>
          <a:noFill/>
        </p:spPr>
        <p:txBody>
          <a:bodyPr wrap="none" rtlCol="0">
            <a:spAutoFit/>
          </a:bodyPr>
          <a:lstStyle/>
          <a:p>
            <a:r>
              <a:rPr lang="en-IN" b="1" dirty="0" smtClean="0">
                <a:solidFill>
                  <a:srgbClr val="002060"/>
                </a:solidFill>
                <a:latin typeface="Times New Roman" pitchFamily="18" charset="0"/>
                <a:cs typeface="Times New Roman" pitchFamily="18" charset="0"/>
              </a:rPr>
              <a:t>Pollution Control to save</a:t>
            </a:r>
          </a:p>
          <a:p>
            <a:r>
              <a:rPr lang="en-IN" b="1" dirty="0" smtClean="0">
                <a:solidFill>
                  <a:srgbClr val="002060"/>
                </a:solidFill>
                <a:latin typeface="Times New Roman" pitchFamily="18" charset="0"/>
                <a:cs typeface="Times New Roman" pitchFamily="18" charset="0"/>
              </a:rPr>
              <a:t> the Earth</a:t>
            </a:r>
            <a:endParaRPr lang="en-IN"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12776"/>
            <a:ext cx="9301777" cy="5262979"/>
          </a:xfrm>
          <a:prstGeom prst="rect">
            <a:avLst/>
          </a:prstGeom>
          <a:noFill/>
        </p:spPr>
        <p:txBody>
          <a:bodyPr wrap="none" rtlCol="0">
            <a:spAutoFit/>
          </a:bodyPr>
          <a:lstStyle/>
          <a:p>
            <a:pPr algn="just"/>
            <a:r>
              <a:rPr lang="en-IN" sz="2400" dirty="0" smtClean="0">
                <a:latin typeface="Times New Roman" pitchFamily="18" charset="0"/>
                <a:cs typeface="Times New Roman" pitchFamily="18" charset="0"/>
              </a:rPr>
              <a:t>Inorganic Particles (e.g. Fly ash, silica, asbestos and dusts from transport, </a:t>
            </a:r>
          </a:p>
          <a:p>
            <a:pPr algn="just"/>
            <a:r>
              <a:rPr lang="en-IN" sz="2400" dirty="0" smtClean="0">
                <a:latin typeface="Times New Roman" pitchFamily="18" charset="0"/>
                <a:cs typeface="Times New Roman" pitchFamily="18" charset="0"/>
              </a:rPr>
              <a:t>mining, metallurgical and other industrial activities</a:t>
            </a:r>
          </a:p>
          <a:p>
            <a:pPr algn="just"/>
            <a:endParaRPr lang="en-IN" sz="2400" dirty="0" smtClean="0">
              <a:latin typeface="Times New Roman" pitchFamily="18" charset="0"/>
              <a:cs typeface="Times New Roman" pitchFamily="18" charset="0"/>
            </a:endParaRPr>
          </a:p>
          <a:p>
            <a:pPr algn="just"/>
            <a:r>
              <a:rPr lang="en-IN" sz="2400" b="1" dirty="0" smtClean="0">
                <a:solidFill>
                  <a:srgbClr val="C00000"/>
                </a:solidFill>
                <a:latin typeface="Times New Roman" pitchFamily="18" charset="0"/>
                <a:cs typeface="Times New Roman" pitchFamily="18" charset="0"/>
              </a:rPr>
              <a:t>3) On the basis of state of matter -</a:t>
            </a:r>
          </a:p>
          <a:p>
            <a:pPr algn="just"/>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A) Gaseous Pollutants</a:t>
            </a:r>
          </a:p>
          <a:p>
            <a:pPr algn="just"/>
            <a:r>
              <a:rPr lang="en-IN" sz="2400" dirty="0" smtClean="0">
                <a:latin typeface="Times New Roman" pitchFamily="18" charset="0"/>
                <a:cs typeface="Times New Roman" pitchFamily="18" charset="0"/>
              </a:rPr>
              <a:t>Which get mixed with the air and do not normally settle out, e.g., CO, </a:t>
            </a:r>
          </a:p>
          <a:p>
            <a:pPr algn="just"/>
            <a:r>
              <a:rPr lang="en-IN" sz="2400" dirty="0" err="1" smtClean="0">
                <a:latin typeface="Times New Roman" pitchFamily="18" charset="0"/>
                <a:cs typeface="Times New Roman" pitchFamily="18" charset="0"/>
              </a:rPr>
              <a:t>NOx</a:t>
            </a:r>
            <a:r>
              <a:rPr lang="en-IN" sz="2400" dirty="0" smtClean="0">
                <a:latin typeface="Times New Roman" pitchFamily="18" charset="0"/>
                <a:cs typeface="Times New Roman" pitchFamily="18" charset="0"/>
              </a:rPr>
              <a:t> and SO</a:t>
            </a:r>
            <a:r>
              <a:rPr lang="en-IN" sz="2000" dirty="0" smtClean="0">
                <a:latin typeface="Times New Roman" pitchFamily="18" charset="0"/>
                <a:cs typeface="Times New Roman" pitchFamily="18" charset="0"/>
              </a:rPr>
              <a:t>2</a:t>
            </a:r>
            <a:endParaRPr lang="en-IN" sz="2400" dirty="0" smtClean="0">
              <a:latin typeface="Times New Roman" pitchFamily="18" charset="0"/>
              <a:cs typeface="Times New Roman" pitchFamily="18" charset="0"/>
            </a:endParaRPr>
          </a:p>
          <a:p>
            <a:pPr algn="just"/>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B) Particulate Pollutants </a:t>
            </a:r>
          </a:p>
          <a:p>
            <a:pPr algn="just"/>
            <a:r>
              <a:rPr lang="en-IN" sz="2400" dirty="0" smtClean="0">
                <a:latin typeface="Times New Roman" pitchFamily="18" charset="0"/>
                <a:cs typeface="Times New Roman" pitchFamily="18" charset="0"/>
              </a:rPr>
              <a:t>Which comprise of finely divided </a:t>
            </a:r>
            <a:r>
              <a:rPr lang="en-IN" sz="2400" dirty="0" err="1" smtClean="0">
                <a:latin typeface="Times New Roman" pitchFamily="18" charset="0"/>
                <a:cs typeface="Times New Roman" pitchFamily="18" charset="0"/>
              </a:rPr>
              <a:t>soilds</a:t>
            </a:r>
            <a:r>
              <a:rPr lang="en-IN" sz="2400" dirty="0" smtClean="0">
                <a:latin typeface="Times New Roman" pitchFamily="18" charset="0"/>
                <a:cs typeface="Times New Roman" pitchFamily="18" charset="0"/>
              </a:rPr>
              <a:t> or liquids and often exist in </a:t>
            </a:r>
          </a:p>
          <a:p>
            <a:pPr algn="just"/>
            <a:r>
              <a:rPr lang="en-IN" sz="2400" dirty="0" smtClean="0">
                <a:latin typeface="Times New Roman" pitchFamily="18" charset="0"/>
                <a:cs typeface="Times New Roman" pitchFamily="18" charset="0"/>
              </a:rPr>
              <a:t>colloidal state as aerosols, e.g., smoke, fumes, dust, mist, fog, smog and</a:t>
            </a:r>
          </a:p>
          <a:p>
            <a:pPr algn="just"/>
            <a:r>
              <a:rPr lang="en-IN" sz="2400" dirty="0" smtClean="0">
                <a:latin typeface="Times New Roman" pitchFamily="18" charset="0"/>
                <a:cs typeface="Times New Roman" pitchFamily="18" charset="0"/>
              </a:rPr>
              <a:t> sprays</a:t>
            </a:r>
          </a:p>
          <a:p>
            <a:endParaRPr lang="en-IN" sz="2400" dirty="0">
              <a:latin typeface="Times New Roman" pitchFamily="18" charset="0"/>
              <a:cs typeface="Times New Roman" pitchFamily="18" charset="0"/>
            </a:endParaRPr>
          </a:p>
        </p:txBody>
      </p:sp>
      <p:sp>
        <p:nvSpPr>
          <p:cNvPr id="5" name="Rectangle 4"/>
          <p:cNvSpPr/>
          <p:nvPr/>
        </p:nvSpPr>
        <p:spPr>
          <a:xfrm>
            <a:off x="1619672" y="0"/>
            <a:ext cx="6332054" cy="646331"/>
          </a:xfrm>
          <a:prstGeom prst="rect">
            <a:avLst/>
          </a:prstGeom>
        </p:spPr>
        <p:txBody>
          <a:bodyPr wrap="none">
            <a:spAutoFit/>
          </a:bodyPr>
          <a:lstStyle/>
          <a:p>
            <a:r>
              <a:rPr lang="en-IN" sz="3600" b="1" dirty="0" smtClean="0">
                <a:latin typeface="Times New Roman" pitchFamily="18" charset="0"/>
                <a:cs typeface="Times New Roman" pitchFamily="18" charset="0"/>
              </a:rPr>
              <a:t>Classification of Air  Pollutants</a:t>
            </a:r>
            <a:endParaRPr lang="en-IN" sz="3600"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92696"/>
          </a:xfrm>
        </p:spPr>
        <p:txBody>
          <a:bodyPr>
            <a:normAutofit/>
          </a:bodyPr>
          <a:lstStyle/>
          <a:p>
            <a:r>
              <a:rPr lang="en-IN" sz="3600" b="1" dirty="0" smtClean="0">
                <a:latin typeface="Times New Roman" pitchFamily="18" charset="0"/>
                <a:cs typeface="Times New Roman" pitchFamily="18" charset="0"/>
              </a:rPr>
              <a:t>Sources of Air pollution</a:t>
            </a:r>
            <a:endParaRPr lang="en-IN"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251520" y="908720"/>
            <a:ext cx="8229600" cy="4840303"/>
          </a:xfrm>
        </p:spPr>
        <p:txBody>
          <a:bodyPr>
            <a:noAutofit/>
          </a:bodyPr>
          <a:lstStyle/>
          <a:p>
            <a:pPr>
              <a:buNone/>
            </a:pPr>
            <a:r>
              <a:rPr lang="en-IN" sz="2400" b="1" dirty="0" smtClean="0">
                <a:solidFill>
                  <a:srgbClr val="C00000"/>
                </a:solidFill>
                <a:latin typeface="Times New Roman" pitchFamily="18" charset="0"/>
                <a:cs typeface="Times New Roman" pitchFamily="18" charset="0"/>
              </a:rPr>
              <a:t>1) Natural sources</a:t>
            </a:r>
          </a:p>
          <a:p>
            <a:pPr algn="just"/>
            <a:r>
              <a:rPr lang="en-IN" sz="2000" dirty="0" smtClean="0">
                <a:latin typeface="Times New Roman" pitchFamily="18" charset="0"/>
                <a:cs typeface="Times New Roman" pitchFamily="18" charset="0"/>
              </a:rPr>
              <a:t>Natural contaminants usually present in the air are pollen, fungal spores, bacteria and marsh gas.</a:t>
            </a:r>
          </a:p>
          <a:p>
            <a:pPr algn="just"/>
            <a:r>
              <a:rPr lang="en-IN" sz="2000" dirty="0" smtClean="0">
                <a:latin typeface="Times New Roman" pitchFamily="18" charset="0"/>
                <a:cs typeface="Times New Roman" pitchFamily="18" charset="0"/>
              </a:rPr>
              <a:t>CO from the breakdown of methane</a:t>
            </a:r>
          </a:p>
          <a:p>
            <a:pPr algn="just"/>
            <a:r>
              <a:rPr lang="en-IN" sz="2000" dirty="0" smtClean="0">
                <a:latin typeface="Times New Roman" pitchFamily="18" charset="0"/>
                <a:cs typeface="Times New Roman" pitchFamily="18" charset="0"/>
              </a:rPr>
              <a:t>Volcanic eruptions</a:t>
            </a:r>
          </a:p>
          <a:p>
            <a:pPr algn="just"/>
            <a:r>
              <a:rPr lang="en-IN" sz="2000" dirty="0" smtClean="0">
                <a:latin typeface="Times New Roman" pitchFamily="18" charset="0"/>
                <a:cs typeface="Times New Roman" pitchFamily="18" charset="0"/>
              </a:rPr>
              <a:t>Forest fire release smoke and harmful trace gases</a:t>
            </a:r>
          </a:p>
          <a:p>
            <a:pPr algn="just"/>
            <a:r>
              <a:rPr lang="en-IN" sz="2000" dirty="0" smtClean="0">
                <a:latin typeface="Times New Roman" pitchFamily="18" charset="0"/>
                <a:cs typeface="Times New Roman" pitchFamily="18" charset="0"/>
              </a:rPr>
              <a:t>Salt spray from oceans</a:t>
            </a:r>
          </a:p>
          <a:p>
            <a:pPr algn="just"/>
            <a:r>
              <a:rPr lang="en-IN" sz="2000" dirty="0" smtClean="0">
                <a:latin typeface="Times New Roman" pitchFamily="18" charset="0"/>
                <a:cs typeface="Times New Roman" pitchFamily="18" charset="0"/>
              </a:rPr>
              <a:t>Dust storms.</a:t>
            </a:r>
          </a:p>
          <a:p>
            <a:pPr>
              <a:buNone/>
            </a:pPr>
            <a:r>
              <a:rPr lang="en-IN" sz="2400" b="1" dirty="0" smtClean="0">
                <a:solidFill>
                  <a:srgbClr val="C00000"/>
                </a:solidFill>
                <a:latin typeface="Times New Roman" pitchFamily="18" charset="0"/>
                <a:cs typeface="Times New Roman" pitchFamily="18" charset="0"/>
              </a:rPr>
              <a:t>2) Man-made sources</a:t>
            </a:r>
          </a:p>
          <a:p>
            <a:r>
              <a:rPr lang="en-IN" sz="2000" dirty="0" smtClean="0">
                <a:latin typeface="Times New Roman" pitchFamily="18" charset="0"/>
                <a:cs typeface="Times New Roman" pitchFamily="18" charset="0"/>
              </a:rPr>
              <a:t>thermal power plants, industrial units, </a:t>
            </a:r>
          </a:p>
          <a:p>
            <a:r>
              <a:rPr lang="en-IN" sz="2000" dirty="0" smtClean="0">
                <a:latin typeface="Times New Roman" pitchFamily="18" charset="0"/>
                <a:cs typeface="Times New Roman" pitchFamily="18" charset="0"/>
              </a:rPr>
              <a:t>vehicular emissions,</a:t>
            </a:r>
          </a:p>
          <a:p>
            <a:r>
              <a:rPr lang="en-IN" sz="2000" dirty="0" smtClean="0">
                <a:latin typeface="Times New Roman" pitchFamily="18" charset="0"/>
                <a:cs typeface="Times New Roman" pitchFamily="18" charset="0"/>
              </a:rPr>
              <a:t> fossil fuel burning,</a:t>
            </a:r>
          </a:p>
          <a:p>
            <a:r>
              <a:rPr lang="en-IN" sz="2000" dirty="0" smtClean="0">
                <a:latin typeface="Times New Roman" pitchFamily="18" charset="0"/>
                <a:cs typeface="Times New Roman" pitchFamily="18" charset="0"/>
              </a:rPr>
              <a:t>agricultural activities </a:t>
            </a:r>
          </a:p>
        </p:txBody>
      </p:sp>
      <p:pic>
        <p:nvPicPr>
          <p:cNvPr id="4" name="Picture 3" descr="airpollution.png"/>
          <p:cNvPicPr>
            <a:picLocks noChangeAspect="1"/>
          </p:cNvPicPr>
          <p:nvPr/>
        </p:nvPicPr>
        <p:blipFill>
          <a:blip r:embed="rId2"/>
          <a:stretch>
            <a:fillRect/>
          </a:stretch>
        </p:blipFill>
        <p:spPr>
          <a:xfrm>
            <a:off x="4643438" y="3714752"/>
            <a:ext cx="4143372" cy="2345477"/>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14356"/>
            <a:ext cx="9144000" cy="4401205"/>
          </a:xfrm>
          <a:prstGeom prst="rect">
            <a:avLst/>
          </a:prstGeom>
        </p:spPr>
        <p:txBody>
          <a:bodyPr wrap="square">
            <a:spAutoFit/>
          </a:bodyPr>
          <a:lstStyle/>
          <a:p>
            <a:pPr algn="just">
              <a:buNone/>
            </a:pPr>
            <a:r>
              <a:rPr lang="en-IN" sz="2000" dirty="0" smtClean="0">
                <a:latin typeface="Times New Roman" pitchFamily="18" charset="0"/>
                <a:cs typeface="Times New Roman" pitchFamily="18" charset="0"/>
              </a:rPr>
              <a:t>Thermal power plants have become the major sources </a:t>
            </a:r>
          </a:p>
          <a:p>
            <a:pPr algn="just">
              <a:buNone/>
            </a:pPr>
            <a:r>
              <a:rPr lang="en-IN" sz="2000" dirty="0" smtClean="0">
                <a:latin typeface="Times New Roman" pitchFamily="18" charset="0"/>
                <a:cs typeface="Times New Roman" pitchFamily="18" charset="0"/>
              </a:rPr>
              <a:t>of generating electricity in India as the nuclear power plants </a:t>
            </a:r>
          </a:p>
          <a:p>
            <a:pPr algn="just">
              <a:buNone/>
            </a:pPr>
            <a:r>
              <a:rPr lang="en-IN" sz="2000" dirty="0" smtClean="0">
                <a:latin typeface="Times New Roman" pitchFamily="18" charset="0"/>
                <a:cs typeface="Times New Roman" pitchFamily="18" charset="0"/>
              </a:rPr>
              <a:t>couldn’t be installed as planned. The main pollutants </a:t>
            </a:r>
          </a:p>
          <a:p>
            <a:pPr algn="just">
              <a:buNone/>
            </a:pPr>
            <a:r>
              <a:rPr lang="en-IN" sz="2000" dirty="0" smtClean="0">
                <a:latin typeface="Times New Roman" pitchFamily="18" charset="0"/>
                <a:cs typeface="Times New Roman" pitchFamily="18" charset="0"/>
              </a:rPr>
              <a:t>emitted are fly ash and SO</a:t>
            </a:r>
            <a:r>
              <a:rPr lang="en-IN" dirty="0" smtClean="0">
                <a:latin typeface="Times New Roman" pitchFamily="18" charset="0"/>
                <a:cs typeface="Times New Roman" pitchFamily="18" charset="0"/>
              </a:rPr>
              <a:t>2</a:t>
            </a:r>
            <a:r>
              <a:rPr lang="en-IN" sz="2000" dirty="0" smtClean="0">
                <a:latin typeface="Times New Roman" pitchFamily="18" charset="0"/>
                <a:cs typeface="Times New Roman" pitchFamily="18" charset="0"/>
              </a:rPr>
              <a:t>. Metallurgical plants </a:t>
            </a:r>
          </a:p>
          <a:p>
            <a:pPr algn="just">
              <a:buNone/>
            </a:pPr>
            <a:r>
              <a:rPr lang="en-IN" sz="2000" dirty="0" smtClean="0">
                <a:latin typeface="Times New Roman" pitchFamily="18" charset="0"/>
                <a:cs typeface="Times New Roman" pitchFamily="18" charset="0"/>
              </a:rPr>
              <a:t>also consume coal and produce similar pollutants.</a:t>
            </a:r>
          </a:p>
          <a:p>
            <a:pPr algn="just">
              <a:buNone/>
            </a:pPr>
            <a:r>
              <a:rPr lang="en-IN" sz="2000" dirty="0" smtClean="0">
                <a:latin typeface="Times New Roman" pitchFamily="18" charset="0"/>
                <a:cs typeface="Times New Roman" pitchFamily="18" charset="0"/>
              </a:rPr>
              <a:t> Fertilizer plants, smelters, textile mills, tanneries, refineries, </a:t>
            </a:r>
          </a:p>
          <a:p>
            <a:pPr algn="just">
              <a:buNone/>
            </a:pPr>
            <a:r>
              <a:rPr lang="en-IN" sz="2000" dirty="0" smtClean="0">
                <a:latin typeface="Times New Roman" pitchFamily="18" charset="0"/>
                <a:cs typeface="Times New Roman" pitchFamily="18" charset="0"/>
              </a:rPr>
              <a:t>chemical industries, paper and pulp mills are other sources of air</a:t>
            </a:r>
          </a:p>
          <a:p>
            <a:pPr algn="just">
              <a:buNone/>
            </a:pPr>
            <a:r>
              <a:rPr lang="en-IN" sz="2000" dirty="0" smtClean="0">
                <a:latin typeface="Times New Roman" pitchFamily="18" charset="0"/>
                <a:cs typeface="Times New Roman" pitchFamily="18" charset="0"/>
              </a:rPr>
              <a:t> pollution. Automobile exhaust is another major source of air</a:t>
            </a:r>
          </a:p>
          <a:p>
            <a:pPr algn="just">
              <a:buNone/>
            </a:pPr>
            <a:r>
              <a:rPr lang="en-IN" sz="2000" dirty="0" smtClean="0">
                <a:latin typeface="Times New Roman" pitchFamily="18" charset="0"/>
                <a:cs typeface="Times New Roman" pitchFamily="18" charset="0"/>
              </a:rPr>
              <a:t> pollution. Automobiles release gases such as</a:t>
            </a:r>
          </a:p>
          <a:p>
            <a:pPr algn="just">
              <a:buNone/>
            </a:pPr>
            <a:r>
              <a:rPr lang="en-IN" sz="2000" dirty="0" smtClean="0">
                <a:latin typeface="Times New Roman" pitchFamily="18" charset="0"/>
                <a:cs typeface="Times New Roman" pitchFamily="18" charset="0"/>
              </a:rPr>
              <a:t> carbon monoxide (about 77%), oxides of nitrogen </a:t>
            </a:r>
          </a:p>
          <a:p>
            <a:pPr algn="just">
              <a:buNone/>
            </a:pPr>
            <a:r>
              <a:rPr lang="en-IN" sz="2000" dirty="0" smtClean="0">
                <a:latin typeface="Times New Roman" pitchFamily="18" charset="0"/>
                <a:cs typeface="Times New Roman" pitchFamily="18" charset="0"/>
              </a:rPr>
              <a:t>(about 8%) and hydrocarbons (about 14%). </a:t>
            </a:r>
          </a:p>
          <a:p>
            <a:pPr algn="just">
              <a:buNone/>
            </a:pPr>
            <a:r>
              <a:rPr lang="en-IN" sz="2000" dirty="0" smtClean="0">
                <a:latin typeface="Times New Roman" pitchFamily="18" charset="0"/>
                <a:cs typeface="Times New Roman" pitchFamily="18" charset="0"/>
              </a:rPr>
              <a:t>Heavy duty diesel vehicles spew more </a:t>
            </a:r>
            <a:r>
              <a:rPr lang="en-IN" sz="2000" dirty="0" err="1" smtClean="0">
                <a:latin typeface="Times New Roman" pitchFamily="18" charset="0"/>
                <a:cs typeface="Times New Roman" pitchFamily="18" charset="0"/>
              </a:rPr>
              <a:t>NOx</a:t>
            </a:r>
            <a:r>
              <a:rPr lang="en-IN" sz="2000" dirty="0" smtClean="0">
                <a:latin typeface="Times New Roman" pitchFamily="18" charset="0"/>
                <a:cs typeface="Times New Roman" pitchFamily="18" charset="0"/>
              </a:rPr>
              <a:t> and </a:t>
            </a:r>
          </a:p>
          <a:p>
            <a:pPr algn="just">
              <a:buNone/>
            </a:pPr>
            <a:r>
              <a:rPr lang="en-IN" sz="2000" dirty="0" smtClean="0">
                <a:latin typeface="Times New Roman" pitchFamily="18" charset="0"/>
                <a:cs typeface="Times New Roman" pitchFamily="18" charset="0"/>
              </a:rPr>
              <a:t>suspended particulate matter (SPM) than petrol vehicle </a:t>
            </a:r>
          </a:p>
          <a:p>
            <a:pPr algn="just">
              <a:buNone/>
            </a:pPr>
            <a:r>
              <a:rPr lang="en-IN" sz="2000" dirty="0" smtClean="0">
                <a:latin typeface="Times New Roman" pitchFamily="18" charset="0"/>
                <a:cs typeface="Times New Roman" pitchFamily="18" charset="0"/>
              </a:rPr>
              <a:t>which produce more carbon monoxide and hydrocarbons.</a:t>
            </a:r>
            <a:endParaRPr lang="en-IN" sz="2000" b="1" dirty="0">
              <a:solidFill>
                <a:srgbClr val="C00000"/>
              </a:solidFill>
              <a:latin typeface="Times New Roman" pitchFamily="18" charset="0"/>
              <a:cs typeface="Times New Roman" pitchFamily="18" charset="0"/>
            </a:endParaRPr>
          </a:p>
        </p:txBody>
      </p:sp>
      <p:sp>
        <p:nvSpPr>
          <p:cNvPr id="5" name="Rectangle 4"/>
          <p:cNvSpPr/>
          <p:nvPr/>
        </p:nvSpPr>
        <p:spPr>
          <a:xfrm>
            <a:off x="2051720" y="0"/>
            <a:ext cx="4848956" cy="646331"/>
          </a:xfrm>
          <a:prstGeom prst="rect">
            <a:avLst/>
          </a:prstGeom>
        </p:spPr>
        <p:txBody>
          <a:bodyPr wrap="none">
            <a:spAutoFit/>
          </a:bodyPr>
          <a:lstStyle/>
          <a:p>
            <a:r>
              <a:rPr lang="en-IN" sz="3600" b="1" dirty="0" smtClean="0">
                <a:latin typeface="Times New Roman" pitchFamily="18" charset="0"/>
                <a:cs typeface="Times New Roman" pitchFamily="18" charset="0"/>
              </a:rPr>
              <a:t>Sources of Air pollution</a:t>
            </a:r>
            <a:endParaRPr lang="en-IN" sz="3600" dirty="0"/>
          </a:p>
        </p:txBody>
      </p:sp>
      <p:pic>
        <p:nvPicPr>
          <p:cNvPr id="6" name="Picture 5" descr="fig-7.jpg"/>
          <p:cNvPicPr>
            <a:picLocks noChangeAspect="1"/>
          </p:cNvPicPr>
          <p:nvPr/>
        </p:nvPicPr>
        <p:blipFill>
          <a:blip r:embed="rId2"/>
          <a:stretch>
            <a:fillRect/>
          </a:stretch>
        </p:blipFill>
        <p:spPr>
          <a:xfrm>
            <a:off x="6643702" y="730264"/>
            <a:ext cx="2286016" cy="46990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IN" b="1" dirty="0" smtClean="0">
                <a:latin typeface="Times New Roman" pitchFamily="18" charset="0"/>
                <a:cs typeface="Times New Roman" pitchFamily="18" charset="0"/>
              </a:rPr>
              <a:t>Sources of Air pollution</a:t>
            </a:r>
            <a:r>
              <a:rPr lang="en-IN" dirty="0" smtClean="0"/>
              <a:t/>
            </a:r>
            <a:br>
              <a:rPr lang="en-IN" dirty="0" smtClean="0"/>
            </a:br>
            <a:endParaRPr lang="en-IN" dirty="0"/>
          </a:p>
        </p:txBody>
      </p:sp>
      <p:sp>
        <p:nvSpPr>
          <p:cNvPr id="4" name="Rectangle 3"/>
          <p:cNvSpPr/>
          <p:nvPr/>
        </p:nvSpPr>
        <p:spPr>
          <a:xfrm>
            <a:off x="0" y="692696"/>
            <a:ext cx="9144000" cy="3231654"/>
          </a:xfrm>
          <a:prstGeom prst="rect">
            <a:avLst/>
          </a:prstGeom>
        </p:spPr>
        <p:txBody>
          <a:bodyPr wrap="square">
            <a:spAutoFit/>
          </a:bodyPr>
          <a:lstStyle/>
          <a:p>
            <a:pPr marL="457200" indent="-457200" algn="just">
              <a:buAutoNum type="arabicParenR" startAt="3"/>
            </a:pPr>
            <a:r>
              <a:rPr lang="en-IN" sz="2400" b="1" dirty="0" smtClean="0">
                <a:solidFill>
                  <a:srgbClr val="C00000"/>
                </a:solidFill>
                <a:latin typeface="Times New Roman" pitchFamily="18" charset="0"/>
                <a:cs typeface="Times New Roman" pitchFamily="18" charset="0"/>
              </a:rPr>
              <a:t>Indoor Air Pollution</a:t>
            </a:r>
            <a:endParaRPr lang="en-IN" sz="2000" b="1" dirty="0" smtClean="0">
              <a:solidFill>
                <a:srgbClr val="C00000"/>
              </a:solidFill>
              <a:latin typeface="Times New Roman" pitchFamily="18" charset="0"/>
              <a:cs typeface="Times New Roman" pitchFamily="18" charset="0"/>
            </a:endParaRPr>
          </a:p>
          <a:p>
            <a:pPr algn="just">
              <a:buFont typeface="Arial" pitchFamily="34" charset="0"/>
              <a:buChar char="•"/>
            </a:pPr>
            <a:r>
              <a:rPr lang="en-IN" sz="2000" dirty="0" smtClean="0">
                <a:latin typeface="Times New Roman" pitchFamily="18" charset="0"/>
                <a:cs typeface="Times New Roman" pitchFamily="18" charset="0"/>
              </a:rPr>
              <a:t>use of fuels like coal, dung-cakes, wood, kerosene in their kitchens (incomplete</a:t>
            </a:r>
          </a:p>
          <a:p>
            <a:pPr algn="just"/>
            <a:r>
              <a:rPr lang="en-IN" sz="2000" dirty="0" smtClean="0">
                <a:latin typeface="Times New Roman" pitchFamily="18" charset="0"/>
                <a:cs typeface="Times New Roman" pitchFamily="18" charset="0"/>
              </a:rPr>
              <a:t>combustion produces carbon monoxide. Coal contains varying amounts of sulphur which on burning produces sulphur dioxide.</a:t>
            </a:r>
          </a:p>
          <a:p>
            <a:pPr algn="just">
              <a:buFont typeface="Arial" pitchFamily="34" charset="0"/>
              <a:buChar char="•"/>
            </a:pPr>
            <a:r>
              <a:rPr lang="en-IN" sz="2000" dirty="0" smtClean="0">
                <a:latin typeface="Times New Roman" pitchFamily="18" charset="0"/>
                <a:cs typeface="Times New Roman" pitchFamily="18" charset="0"/>
              </a:rPr>
              <a:t>Fossil fuel burning produces black soot. These pollutants i.e. CO, SO2, soot and many others like formaldehyde, benzene α pyrene (BAP) are toxic and harmful for health) </a:t>
            </a:r>
          </a:p>
          <a:p>
            <a:pPr algn="just">
              <a:buFont typeface="Arial" pitchFamily="34" charset="0"/>
              <a:buChar char="•"/>
            </a:pPr>
            <a:r>
              <a:rPr lang="en-IN" sz="2000" dirty="0" smtClean="0">
                <a:latin typeface="Times New Roman" pitchFamily="18" charset="0"/>
                <a:cs typeface="Times New Roman" pitchFamily="18" charset="0"/>
              </a:rPr>
              <a:t>Smoking (pyrene is also found in cigarette smoke)</a:t>
            </a:r>
          </a:p>
          <a:p>
            <a:pPr algn="just">
              <a:buFont typeface="Arial" pitchFamily="34" charset="0"/>
              <a:buChar char="•"/>
            </a:pPr>
            <a:r>
              <a:rPr lang="en-IN" sz="2000" dirty="0" smtClean="0">
                <a:latin typeface="Times New Roman" pitchFamily="18" charset="0"/>
                <a:cs typeface="Times New Roman" pitchFamily="18" charset="0"/>
              </a:rPr>
              <a:t>using wood as fuel for cooking inhales BAP (equivalent to 20 packets of cigarette a day)       </a:t>
            </a:r>
          </a:p>
          <a:p>
            <a:pPr algn="just">
              <a:buFont typeface="Arial" pitchFamily="34" charset="0"/>
              <a:buChar char="•"/>
            </a:pPr>
            <a:r>
              <a:rPr lang="en-IN" sz="2000" dirty="0" smtClean="0">
                <a:latin typeface="Times New Roman" pitchFamily="18" charset="0"/>
                <a:cs typeface="Times New Roman" pitchFamily="18" charset="0"/>
              </a:rPr>
              <a:t>radioactive Radon (Ra222) causes indoor air pollution in concrete buildings.</a:t>
            </a:r>
            <a:endParaRPr lang="en-IN" sz="2000" dirty="0">
              <a:latin typeface="Times New Roman" pitchFamily="18" charset="0"/>
              <a:cs typeface="Times New Roman" pitchFamily="18" charset="0"/>
            </a:endParaRPr>
          </a:p>
        </p:txBody>
      </p:sp>
      <p:pic>
        <p:nvPicPr>
          <p:cNvPr id="5" name="Picture 4" descr="indoor_air_quality.gif"/>
          <p:cNvPicPr>
            <a:picLocks noChangeAspect="1"/>
          </p:cNvPicPr>
          <p:nvPr/>
        </p:nvPicPr>
        <p:blipFill>
          <a:blip r:embed="rId2"/>
          <a:stretch>
            <a:fillRect/>
          </a:stretch>
        </p:blipFill>
        <p:spPr>
          <a:xfrm>
            <a:off x="2714612" y="4000504"/>
            <a:ext cx="3829050" cy="249555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706090"/>
          </a:xfrm>
        </p:spPr>
        <p:txBody>
          <a:bodyPr>
            <a:normAutofit/>
          </a:bodyPr>
          <a:lstStyle/>
          <a:p>
            <a:r>
              <a:rPr lang="en-IN" sz="3600" b="1" dirty="0" smtClean="0">
                <a:latin typeface="Times New Roman" pitchFamily="18" charset="0"/>
                <a:cs typeface="Times New Roman" pitchFamily="18" charset="0"/>
              </a:rPr>
              <a:t>Effects of Air pollution</a:t>
            </a:r>
            <a:endParaRPr lang="en-IN"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79512" y="764704"/>
            <a:ext cx="8229600" cy="4525963"/>
          </a:xfrm>
        </p:spPr>
        <p:txBody>
          <a:bodyPr>
            <a:noAutofit/>
          </a:bodyPr>
          <a:lstStyle/>
          <a:p>
            <a:pPr>
              <a:buNone/>
            </a:pPr>
            <a:r>
              <a:rPr lang="en-IN" sz="2400" b="1" dirty="0" smtClean="0">
                <a:solidFill>
                  <a:srgbClr val="C00000"/>
                </a:solidFill>
                <a:latin typeface="Times New Roman" pitchFamily="18" charset="0"/>
                <a:cs typeface="Times New Roman" pitchFamily="18" charset="0"/>
              </a:rPr>
              <a:t>1) Effects on human health -</a:t>
            </a:r>
          </a:p>
          <a:p>
            <a:r>
              <a:rPr lang="en-IN" sz="2400" dirty="0" smtClean="0">
                <a:latin typeface="Times New Roman" pitchFamily="18" charset="0"/>
                <a:cs typeface="Times New Roman" pitchFamily="18" charset="0"/>
              </a:rPr>
              <a:t>A) Irritation on the respiratory tract.</a:t>
            </a:r>
          </a:p>
          <a:p>
            <a:r>
              <a:rPr lang="en-IN" sz="2400" dirty="0" smtClean="0">
                <a:latin typeface="Times New Roman" pitchFamily="18" charset="0"/>
                <a:cs typeface="Times New Roman" pitchFamily="18" charset="0"/>
              </a:rPr>
              <a:t>B) Irritation of eye, nose and throat.</a:t>
            </a:r>
          </a:p>
          <a:p>
            <a:r>
              <a:rPr lang="en-IN" sz="2400" dirty="0" smtClean="0">
                <a:latin typeface="Times New Roman" pitchFamily="18" charset="0"/>
                <a:cs typeface="Times New Roman" pitchFamily="18" charset="0"/>
              </a:rPr>
              <a:t>C) </a:t>
            </a:r>
            <a:r>
              <a:rPr lang="en-IN" sz="2400" dirty="0" err="1" smtClean="0">
                <a:latin typeface="Times New Roman" pitchFamily="18" charset="0"/>
                <a:cs typeface="Times New Roman" pitchFamily="18" charset="0"/>
              </a:rPr>
              <a:t>Pb</a:t>
            </a:r>
            <a:r>
              <a:rPr lang="en-IN" sz="2400" dirty="0" smtClean="0">
                <a:latin typeface="Times New Roman" pitchFamily="18" charset="0"/>
                <a:cs typeface="Times New Roman" pitchFamily="18" charset="0"/>
              </a:rPr>
              <a:t> particulate cause convulsions, coma and even death</a:t>
            </a:r>
          </a:p>
          <a:p>
            <a:r>
              <a:rPr lang="en-IN" sz="2400" dirty="0" smtClean="0">
                <a:latin typeface="Times New Roman" pitchFamily="18" charset="0"/>
                <a:cs typeface="Times New Roman" pitchFamily="18" charset="0"/>
              </a:rPr>
              <a:t>D) HF causes </a:t>
            </a:r>
            <a:r>
              <a:rPr lang="en-IN" sz="2400" dirty="0" err="1" smtClean="0">
                <a:latin typeface="Times New Roman" pitchFamily="18" charset="0"/>
                <a:cs typeface="Times New Roman" pitchFamily="18" charset="0"/>
              </a:rPr>
              <a:t>fluorosis</a:t>
            </a:r>
            <a:r>
              <a:rPr lang="en-IN" sz="2400" dirty="0" smtClean="0">
                <a:latin typeface="Times New Roman" pitchFamily="18" charset="0"/>
                <a:cs typeface="Times New Roman" pitchFamily="18" charset="0"/>
              </a:rPr>
              <a:t> and mottling of teeth</a:t>
            </a:r>
          </a:p>
          <a:p>
            <a:r>
              <a:rPr lang="en-IN" sz="2400" dirty="0" smtClean="0">
                <a:latin typeface="Times New Roman" pitchFamily="18" charset="0"/>
                <a:cs typeface="Times New Roman" pitchFamily="18" charset="0"/>
              </a:rPr>
              <a:t>E) A variety of pollens can initiate asthmatic attack</a:t>
            </a:r>
          </a:p>
          <a:p>
            <a:r>
              <a:rPr lang="en-IN" sz="2400" dirty="0" smtClean="0">
                <a:latin typeface="Times New Roman" pitchFamily="18" charset="0"/>
                <a:cs typeface="Times New Roman" pitchFamily="18" charset="0"/>
              </a:rPr>
              <a:t>F) Hg results in kidney, nerve and brain damage</a:t>
            </a:r>
          </a:p>
          <a:p>
            <a:r>
              <a:rPr lang="en-IN" sz="2400" dirty="0" smtClean="0">
                <a:latin typeface="Times New Roman" pitchFamily="18" charset="0"/>
                <a:cs typeface="Times New Roman" pitchFamily="18" charset="0"/>
              </a:rPr>
              <a:t>G) Ni causes respiration damage.</a:t>
            </a:r>
          </a:p>
          <a:p>
            <a:pPr algn="just"/>
            <a:r>
              <a:rPr lang="en-IN" sz="2400" dirty="0" smtClean="0">
                <a:latin typeface="Times New Roman" pitchFamily="18" charset="0"/>
                <a:cs typeface="Times New Roman" pitchFamily="18" charset="0"/>
              </a:rPr>
              <a:t>H)</a:t>
            </a:r>
            <a:r>
              <a:rPr lang="en-IN" sz="2400" dirty="0" err="1" smtClean="0">
                <a:latin typeface="Times New Roman" pitchFamily="18" charset="0"/>
                <a:cs typeface="Times New Roman" pitchFamily="18" charset="0"/>
              </a:rPr>
              <a:t>Cd</a:t>
            </a:r>
            <a:r>
              <a:rPr lang="en-IN" sz="2400" dirty="0" smtClean="0">
                <a:latin typeface="Times New Roman" pitchFamily="18" charset="0"/>
                <a:cs typeface="Times New Roman" pitchFamily="18" charset="0"/>
              </a:rPr>
              <a:t> particulates through </a:t>
            </a:r>
            <a:r>
              <a:rPr lang="en-IN" sz="2400" dirty="0" err="1" smtClean="0">
                <a:latin typeface="Times New Roman" pitchFamily="18" charset="0"/>
                <a:cs typeface="Times New Roman" pitchFamily="18" charset="0"/>
              </a:rPr>
              <a:t>cigarrette</a:t>
            </a:r>
            <a:r>
              <a:rPr lang="en-IN" sz="2400" dirty="0" smtClean="0">
                <a:latin typeface="Times New Roman" pitchFamily="18" charset="0"/>
                <a:cs typeface="Times New Roman" pitchFamily="18" charset="0"/>
              </a:rPr>
              <a:t> smoking cause cardiovascular diseases , kidney and liver damage and even death.</a:t>
            </a:r>
            <a:endParaRPr lang="en-IN"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634082"/>
          </a:xfrm>
        </p:spPr>
        <p:txBody>
          <a:bodyPr>
            <a:normAutofit fontScale="90000"/>
          </a:bodyPr>
          <a:lstStyle/>
          <a:p>
            <a:r>
              <a:rPr lang="en-IN" sz="3600" b="1" dirty="0" smtClean="0">
                <a:latin typeface="Times New Roman" pitchFamily="18" charset="0"/>
                <a:cs typeface="Times New Roman" pitchFamily="18" charset="0"/>
              </a:rPr>
              <a:t>Effects of Air pollution</a:t>
            </a:r>
            <a:endParaRPr lang="en-IN" sz="3600" dirty="0"/>
          </a:p>
        </p:txBody>
      </p:sp>
      <p:sp>
        <p:nvSpPr>
          <p:cNvPr id="3" name="Content Placeholder 2"/>
          <p:cNvSpPr>
            <a:spLocks noGrp="1"/>
          </p:cNvSpPr>
          <p:nvPr>
            <p:ph idx="1"/>
          </p:nvPr>
        </p:nvSpPr>
        <p:spPr>
          <a:xfrm>
            <a:off x="0" y="836712"/>
            <a:ext cx="8229600" cy="4525963"/>
          </a:xfrm>
        </p:spPr>
        <p:txBody>
          <a:bodyPr/>
          <a:lstStyle/>
          <a:p>
            <a:pPr>
              <a:buNone/>
            </a:pPr>
            <a:r>
              <a:rPr lang="en-IN" sz="2400" b="1" dirty="0" smtClean="0">
                <a:solidFill>
                  <a:srgbClr val="C00000"/>
                </a:solidFill>
                <a:latin typeface="Times New Roman" pitchFamily="18" charset="0"/>
                <a:cs typeface="Times New Roman" pitchFamily="18" charset="0"/>
              </a:rPr>
              <a:t>2) Effects on plants -</a:t>
            </a:r>
          </a:p>
          <a:p>
            <a:pPr lvl="1">
              <a:buFont typeface="Arial" pitchFamily="34" charset="0"/>
              <a:buChar char="•"/>
            </a:pPr>
            <a:r>
              <a:rPr lang="en-IN" sz="2400" dirty="0" smtClean="0">
                <a:latin typeface="Times New Roman" pitchFamily="18" charset="0"/>
                <a:cs typeface="Times New Roman" pitchFamily="18" charset="0"/>
              </a:rPr>
              <a:t>SO2 bleaches the leaf surface and causes </a:t>
            </a:r>
            <a:r>
              <a:rPr lang="en-IN" sz="2400" dirty="0" err="1" smtClean="0">
                <a:latin typeface="Times New Roman" pitchFamily="18" charset="0"/>
                <a:cs typeface="Times New Roman" pitchFamily="18" charset="0"/>
              </a:rPr>
              <a:t>chlorosis</a:t>
            </a:r>
            <a:endParaRPr lang="en-IN" sz="2400" dirty="0" smtClean="0">
              <a:latin typeface="Times New Roman" pitchFamily="18" charset="0"/>
              <a:cs typeface="Times New Roman" pitchFamily="18" charset="0"/>
            </a:endParaRPr>
          </a:p>
          <a:p>
            <a:pPr lvl="1">
              <a:buFont typeface="Arial" pitchFamily="34" charset="0"/>
              <a:buChar char="•"/>
            </a:pPr>
            <a:r>
              <a:rPr lang="en-IN" sz="2400" dirty="0" smtClean="0">
                <a:latin typeface="Times New Roman" pitchFamily="18" charset="0"/>
                <a:cs typeface="Times New Roman" pitchFamily="18" charset="0"/>
              </a:rPr>
              <a:t>NO2 causes premature leaf </a:t>
            </a:r>
            <a:r>
              <a:rPr lang="en-IN" sz="2400" dirty="0" smtClean="0">
                <a:latin typeface="Times New Roman" pitchFamily="18" charset="0"/>
                <a:cs typeface="Times New Roman" pitchFamily="18" charset="0"/>
              </a:rPr>
              <a:t>fall </a:t>
            </a:r>
            <a:r>
              <a:rPr lang="en-IN" sz="2400" smtClean="0">
                <a:latin typeface="Times New Roman" pitchFamily="18" charset="0"/>
                <a:cs typeface="Times New Roman" pitchFamily="18" charset="0"/>
              </a:rPr>
              <a:t>and necrosis.</a:t>
            </a:r>
            <a:endParaRPr lang="en-IN" sz="2400" dirty="0" smtClean="0">
              <a:latin typeface="Times New Roman" pitchFamily="18" charset="0"/>
              <a:cs typeface="Times New Roman" pitchFamily="18" charset="0"/>
            </a:endParaRPr>
          </a:p>
          <a:p>
            <a:pPr lvl="1">
              <a:buFont typeface="Arial" pitchFamily="34" charset="0"/>
              <a:buChar char="•"/>
            </a:pPr>
            <a:r>
              <a:rPr lang="en-IN" sz="2400" dirty="0" smtClean="0">
                <a:latin typeface="Times New Roman" pitchFamily="18" charset="0"/>
                <a:cs typeface="Times New Roman" pitchFamily="18" charset="0"/>
              </a:rPr>
              <a:t>O3 </a:t>
            </a:r>
            <a:r>
              <a:rPr lang="en-IN" sz="2400" dirty="0" smtClean="0">
                <a:latin typeface="Times New Roman" pitchFamily="18" charset="0"/>
                <a:cs typeface="Times New Roman" pitchFamily="18" charset="0"/>
              </a:rPr>
              <a:t>damage </a:t>
            </a:r>
            <a:r>
              <a:rPr lang="en-IN" sz="2400" dirty="0" smtClean="0">
                <a:latin typeface="Times New Roman" pitchFamily="18" charset="0"/>
                <a:cs typeface="Times New Roman" pitchFamily="18" charset="0"/>
              </a:rPr>
              <a:t>leaves</a:t>
            </a:r>
          </a:p>
          <a:p>
            <a:pPr lvl="1">
              <a:buFont typeface="Arial" pitchFamily="34" charset="0"/>
              <a:buChar char="•"/>
            </a:pPr>
            <a:r>
              <a:rPr lang="en-IN" sz="2400" dirty="0" smtClean="0">
                <a:latin typeface="Times New Roman" pitchFamily="18" charset="0"/>
                <a:cs typeface="Times New Roman" pitchFamily="18" charset="0"/>
              </a:rPr>
              <a:t>PAN is responsible for suppressed growth, silvering of lower leaf surface</a:t>
            </a:r>
          </a:p>
          <a:p>
            <a:pPr lvl="1">
              <a:buFont typeface="Arial" pitchFamily="34" charset="0"/>
              <a:buChar char="•"/>
            </a:pPr>
            <a:r>
              <a:rPr lang="en-IN" sz="2400" dirty="0" smtClean="0">
                <a:latin typeface="Times New Roman" pitchFamily="18" charset="0"/>
                <a:cs typeface="Times New Roman" pitchFamily="18" charset="0"/>
              </a:rPr>
              <a:t>Ethylene induces leaf abscission, leaf </a:t>
            </a:r>
            <a:r>
              <a:rPr lang="en-IN" sz="2400" dirty="0" err="1" smtClean="0">
                <a:latin typeface="Times New Roman" pitchFamily="18" charset="0"/>
                <a:cs typeface="Times New Roman" pitchFamily="18" charset="0"/>
              </a:rPr>
              <a:t>epinasty</a:t>
            </a:r>
            <a:endParaRPr lang="en-IN" sz="2400" dirty="0" smtClean="0">
              <a:latin typeface="Times New Roman" pitchFamily="18" charset="0"/>
              <a:cs typeface="Times New Roman" pitchFamily="18" charset="0"/>
            </a:endParaRPr>
          </a:p>
          <a:p>
            <a:pPr lvl="1">
              <a:buFont typeface="Arial" pitchFamily="34" charset="0"/>
              <a:buChar char="•"/>
            </a:pPr>
            <a:r>
              <a:rPr lang="en-IN" sz="2400" dirty="0" smtClean="0">
                <a:latin typeface="Times New Roman" pitchFamily="18" charset="0"/>
                <a:cs typeface="Times New Roman" pitchFamily="18" charset="0"/>
              </a:rPr>
              <a:t>CO causes curling and premature falling of leaves.</a:t>
            </a:r>
            <a:endParaRPr lang="en-IN"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562074"/>
          </a:xfrm>
        </p:spPr>
        <p:txBody>
          <a:bodyPr>
            <a:normAutofit fontScale="90000"/>
          </a:bodyPr>
          <a:lstStyle/>
          <a:p>
            <a:r>
              <a:rPr lang="en-IN" sz="3600" b="1" dirty="0" smtClean="0">
                <a:latin typeface="Times New Roman" pitchFamily="18" charset="0"/>
                <a:cs typeface="Times New Roman" pitchFamily="18" charset="0"/>
              </a:rPr>
              <a:t>Effects of Air pollution</a:t>
            </a:r>
            <a:endParaRPr lang="en-IN" sz="3600" dirty="0"/>
          </a:p>
        </p:txBody>
      </p:sp>
      <p:sp>
        <p:nvSpPr>
          <p:cNvPr id="3" name="Content Placeholder 2"/>
          <p:cNvSpPr>
            <a:spLocks noGrp="1"/>
          </p:cNvSpPr>
          <p:nvPr>
            <p:ph idx="1"/>
          </p:nvPr>
        </p:nvSpPr>
        <p:spPr>
          <a:xfrm>
            <a:off x="0" y="692696"/>
            <a:ext cx="8229600" cy="4525963"/>
          </a:xfrm>
        </p:spPr>
        <p:txBody>
          <a:bodyPr>
            <a:normAutofit/>
          </a:bodyPr>
          <a:lstStyle/>
          <a:p>
            <a:pPr>
              <a:buNone/>
            </a:pPr>
            <a:r>
              <a:rPr lang="en-IN" sz="2400" b="1" dirty="0" smtClean="0">
                <a:solidFill>
                  <a:srgbClr val="C00000"/>
                </a:solidFill>
                <a:latin typeface="Times New Roman" pitchFamily="18" charset="0"/>
                <a:cs typeface="Times New Roman" pitchFamily="18" charset="0"/>
              </a:rPr>
              <a:t>3) Effect on climate -</a:t>
            </a:r>
          </a:p>
          <a:p>
            <a:pPr lvl="1">
              <a:buFont typeface="Arial" pitchFamily="34" charset="0"/>
              <a:buChar char="•"/>
            </a:pPr>
            <a:r>
              <a:rPr lang="en-IN" sz="2400" dirty="0" smtClean="0">
                <a:latin typeface="Times New Roman" pitchFamily="18" charset="0"/>
                <a:cs typeface="Times New Roman" pitchFamily="18" charset="0"/>
              </a:rPr>
              <a:t>Increase of CO2</a:t>
            </a:r>
          </a:p>
          <a:p>
            <a:pPr lvl="1">
              <a:buFont typeface="Arial" pitchFamily="34" charset="0"/>
              <a:buChar char="•"/>
            </a:pPr>
            <a:r>
              <a:rPr lang="en-IN" sz="2400" dirty="0" smtClean="0">
                <a:latin typeface="Times New Roman" pitchFamily="18" charset="0"/>
                <a:cs typeface="Times New Roman" pitchFamily="18" charset="0"/>
              </a:rPr>
              <a:t>Global warming</a:t>
            </a:r>
          </a:p>
          <a:p>
            <a:pPr lvl="1">
              <a:buFont typeface="Arial" pitchFamily="34" charset="0"/>
              <a:buChar char="•"/>
            </a:pPr>
            <a:r>
              <a:rPr lang="en-IN" sz="2400" dirty="0" smtClean="0">
                <a:latin typeface="Times New Roman" pitchFamily="18" charset="0"/>
                <a:cs typeface="Times New Roman" pitchFamily="18" charset="0"/>
              </a:rPr>
              <a:t>Melting of ice, glaciers</a:t>
            </a:r>
          </a:p>
          <a:p>
            <a:pPr lvl="1">
              <a:buFont typeface="Arial" pitchFamily="34" charset="0"/>
              <a:buChar char="•"/>
            </a:pPr>
            <a:r>
              <a:rPr lang="en-IN" sz="2400" dirty="0" smtClean="0">
                <a:latin typeface="Times New Roman" pitchFamily="18" charset="0"/>
                <a:cs typeface="Times New Roman" pitchFamily="18" charset="0"/>
              </a:rPr>
              <a:t>Thinning of ozone layer</a:t>
            </a:r>
          </a:p>
          <a:p>
            <a:pPr lvl="1">
              <a:buFont typeface="Arial" pitchFamily="34" charset="0"/>
              <a:buChar char="•"/>
            </a:pPr>
            <a:r>
              <a:rPr lang="en-IN" sz="2400" dirty="0" smtClean="0">
                <a:latin typeface="Times New Roman" pitchFamily="18" charset="0"/>
                <a:cs typeface="Times New Roman" pitchFamily="18" charset="0"/>
              </a:rPr>
              <a:t>Penetration of  UV rays</a:t>
            </a:r>
            <a:endParaRPr lang="en-IN"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692696"/>
          </a:xfrm>
        </p:spPr>
        <p:txBody>
          <a:bodyPr>
            <a:normAutofit/>
          </a:bodyPr>
          <a:lstStyle/>
          <a:p>
            <a:r>
              <a:rPr lang="en-IN" sz="3600" b="1" dirty="0" smtClean="0">
                <a:latin typeface="Times New Roman" pitchFamily="18" charset="0"/>
                <a:cs typeface="Times New Roman" pitchFamily="18" charset="0"/>
              </a:rPr>
              <a:t>Effects of Air pollution</a:t>
            </a:r>
            <a:endParaRPr lang="en-IN" sz="3600" dirty="0"/>
          </a:p>
        </p:txBody>
      </p:sp>
      <p:sp>
        <p:nvSpPr>
          <p:cNvPr id="3" name="Content Placeholder 2"/>
          <p:cNvSpPr>
            <a:spLocks noGrp="1"/>
          </p:cNvSpPr>
          <p:nvPr>
            <p:ph idx="1"/>
          </p:nvPr>
        </p:nvSpPr>
        <p:spPr>
          <a:xfrm>
            <a:off x="323528" y="908720"/>
            <a:ext cx="8229600" cy="4525963"/>
          </a:xfrm>
        </p:spPr>
        <p:txBody>
          <a:bodyPr>
            <a:normAutofit fontScale="92500" lnSpcReduction="20000"/>
          </a:bodyPr>
          <a:lstStyle/>
          <a:p>
            <a:pPr>
              <a:buNone/>
            </a:pPr>
            <a:r>
              <a:rPr lang="en-IN" sz="2400" b="1" dirty="0" smtClean="0">
                <a:solidFill>
                  <a:srgbClr val="C00000"/>
                </a:solidFill>
                <a:latin typeface="Times New Roman" pitchFamily="18" charset="0"/>
                <a:cs typeface="Times New Roman" pitchFamily="18" charset="0"/>
              </a:rPr>
              <a:t>4) Effects on aquatic life –</a:t>
            </a:r>
          </a:p>
          <a:p>
            <a:pPr algn="just">
              <a:buNone/>
            </a:pPr>
            <a:r>
              <a:rPr lang="en-IN" sz="2400" dirty="0" smtClean="0"/>
              <a:t>     </a:t>
            </a:r>
            <a:r>
              <a:rPr lang="en-IN" sz="2600" dirty="0" smtClean="0">
                <a:latin typeface="Times New Roman" pitchFamily="18" charset="0"/>
                <a:cs typeface="Times New Roman" pitchFamily="18" charset="0"/>
              </a:rPr>
              <a:t>Air pollutants mixing up with rain can cause high acidity (lower pH) in fresh water lakes. This affects aquatic life especially fish. Some of the freshwater lakes have experienced total fish death.</a:t>
            </a:r>
          </a:p>
          <a:p>
            <a:pPr algn="just">
              <a:buNone/>
            </a:pPr>
            <a:endParaRPr lang="en-IN" sz="2400" dirty="0" smtClean="0">
              <a:solidFill>
                <a:srgbClr val="C00000"/>
              </a:solidFill>
              <a:latin typeface="Times New Roman" pitchFamily="18" charset="0"/>
              <a:cs typeface="Times New Roman" pitchFamily="18" charset="0"/>
            </a:endParaRPr>
          </a:p>
          <a:p>
            <a:pPr algn="just">
              <a:buNone/>
            </a:pPr>
            <a:r>
              <a:rPr lang="en-IN" sz="2400" b="1" dirty="0" smtClean="0">
                <a:solidFill>
                  <a:srgbClr val="C00000"/>
                </a:solidFill>
                <a:latin typeface="Times New Roman" pitchFamily="18" charset="0"/>
                <a:cs typeface="Times New Roman" pitchFamily="18" charset="0"/>
              </a:rPr>
              <a:t>5) Effect on materials –</a:t>
            </a:r>
          </a:p>
          <a:p>
            <a:pPr algn="just">
              <a:buNone/>
            </a:pPr>
            <a:r>
              <a:rPr lang="en-IN" sz="2600" dirty="0" smtClean="0">
                <a:latin typeface="Times New Roman" pitchFamily="18" charset="0"/>
                <a:cs typeface="Times New Roman" pitchFamily="18" charset="0"/>
              </a:rPr>
              <a:t>    Because of their corrosiveness, particulates can cause damage to exposed surfaces. Presence of SO</a:t>
            </a:r>
            <a:r>
              <a:rPr lang="en-IN" sz="2200" dirty="0" smtClean="0">
                <a:latin typeface="Times New Roman" pitchFamily="18" charset="0"/>
                <a:cs typeface="Times New Roman" pitchFamily="18" charset="0"/>
              </a:rPr>
              <a:t>2</a:t>
            </a:r>
            <a:r>
              <a:rPr lang="en-IN" sz="2600" dirty="0" smtClean="0">
                <a:latin typeface="Times New Roman" pitchFamily="18" charset="0"/>
                <a:cs typeface="Times New Roman" pitchFamily="18" charset="0"/>
              </a:rPr>
              <a:t> and moisture can accelerate corrosion of metallic surfaces. SO</a:t>
            </a:r>
            <a:r>
              <a:rPr lang="en-IN" sz="2200" dirty="0" smtClean="0">
                <a:latin typeface="Times New Roman" pitchFamily="18" charset="0"/>
                <a:cs typeface="Times New Roman" pitchFamily="18" charset="0"/>
              </a:rPr>
              <a:t>2</a:t>
            </a:r>
            <a:r>
              <a:rPr lang="en-IN" sz="2600" dirty="0" smtClean="0">
                <a:latin typeface="Times New Roman" pitchFamily="18" charset="0"/>
                <a:cs typeface="Times New Roman" pitchFamily="18" charset="0"/>
              </a:rPr>
              <a:t> can affect fabric, leather, paint, paper, marble and limestone. Ozone in the atmosphere can cause cracking of rubber. Oxides of nitrogen can also cause fading of acetate, cotton and rayon fibres.</a:t>
            </a:r>
            <a:endParaRPr lang="en-IN" sz="2600" b="1" dirty="0" smtClean="0">
              <a:solidFill>
                <a:srgbClr val="C00000"/>
              </a:solidFill>
              <a:latin typeface="Times New Roman" pitchFamily="18" charset="0"/>
              <a:cs typeface="Times New Roman" pitchFamily="18" charset="0"/>
            </a:endParaRPr>
          </a:p>
          <a:p>
            <a:pPr algn="just">
              <a:buNone/>
            </a:pPr>
            <a:endParaRPr lang="en-IN" sz="2400" dirty="0">
              <a:solidFill>
                <a:srgbClr val="C00000"/>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562074"/>
          </a:xfrm>
        </p:spPr>
        <p:txBody>
          <a:bodyPr>
            <a:normAutofit fontScale="90000"/>
          </a:bodyPr>
          <a:lstStyle/>
          <a:p>
            <a:r>
              <a:rPr lang="en-IN" sz="3600" b="1" dirty="0" smtClean="0">
                <a:latin typeface="Times New Roman" pitchFamily="18" charset="0"/>
                <a:cs typeface="Times New Roman" pitchFamily="18" charset="0"/>
              </a:rPr>
              <a:t>Control Measures of Air pollution</a:t>
            </a:r>
            <a:endParaRPr lang="en-IN" sz="3600" dirty="0">
              <a:latin typeface="Times New Roman" pitchFamily="18" charset="0"/>
              <a:cs typeface="Times New Roman" pitchFamily="18" charset="0"/>
            </a:endParaRPr>
          </a:p>
        </p:txBody>
      </p:sp>
      <p:sp>
        <p:nvSpPr>
          <p:cNvPr id="4" name="TextBox 3"/>
          <p:cNvSpPr txBox="1"/>
          <p:nvPr/>
        </p:nvSpPr>
        <p:spPr>
          <a:xfrm>
            <a:off x="107504" y="462090"/>
            <a:ext cx="9036496" cy="6186309"/>
          </a:xfrm>
          <a:prstGeom prst="rect">
            <a:avLst/>
          </a:prstGeom>
          <a:noFill/>
        </p:spPr>
        <p:txBody>
          <a:bodyPr wrap="square" rtlCol="0">
            <a:spAutoFit/>
          </a:bodyPr>
          <a:lstStyle/>
          <a:p>
            <a:endParaRPr lang="en-IN" sz="2200" dirty="0" smtClean="0">
              <a:latin typeface="Times New Roman" pitchFamily="18" charset="0"/>
              <a:cs typeface="Times New Roman" pitchFamily="18" charset="0"/>
            </a:endParaRPr>
          </a:p>
          <a:p>
            <a:r>
              <a:rPr lang="en-IN" sz="2200" dirty="0" smtClean="0">
                <a:latin typeface="Times New Roman" pitchFamily="18" charset="0"/>
                <a:cs typeface="Times New Roman" pitchFamily="18" charset="0"/>
              </a:rPr>
              <a:t>Air pollution can be minimized by the following methods:</a:t>
            </a:r>
          </a:p>
          <a:p>
            <a:pPr algn="just">
              <a:buFont typeface="Arial" pitchFamily="34" charset="0"/>
              <a:buChar char="•"/>
            </a:pPr>
            <a:r>
              <a:rPr lang="en-IN" sz="2200" dirty="0" smtClean="0">
                <a:latin typeface="Times New Roman" pitchFamily="18" charset="0"/>
                <a:cs typeface="Times New Roman" pitchFamily="18" charset="0"/>
              </a:rPr>
              <a:t>· </a:t>
            </a:r>
            <a:r>
              <a:rPr lang="en-IN" sz="2200" dirty="0" err="1" smtClean="0">
                <a:latin typeface="Times New Roman" pitchFamily="18" charset="0"/>
                <a:cs typeface="Times New Roman" pitchFamily="18" charset="0"/>
              </a:rPr>
              <a:t>Siting</a:t>
            </a:r>
            <a:r>
              <a:rPr lang="en-IN" sz="2200" dirty="0" smtClean="0">
                <a:latin typeface="Times New Roman" pitchFamily="18" charset="0"/>
                <a:cs typeface="Times New Roman" pitchFamily="18" charset="0"/>
              </a:rPr>
              <a:t> of industries after proper Environmental Impact Assessment studies</a:t>
            </a:r>
          </a:p>
          <a:p>
            <a:pPr algn="just">
              <a:buFont typeface="Arial" pitchFamily="34" charset="0"/>
              <a:buChar char="•"/>
            </a:pPr>
            <a:r>
              <a:rPr lang="en-IN" sz="2200" dirty="0" smtClean="0">
                <a:latin typeface="Times New Roman" pitchFamily="18" charset="0"/>
                <a:cs typeface="Times New Roman" pitchFamily="18" charset="0"/>
              </a:rPr>
              <a:t>·  Using low sulphur coal in industries</a:t>
            </a:r>
          </a:p>
          <a:p>
            <a:pPr algn="just">
              <a:buFont typeface="Arial" pitchFamily="34" charset="0"/>
              <a:buChar char="•"/>
            </a:pPr>
            <a:r>
              <a:rPr lang="en-IN" sz="2200" dirty="0" smtClean="0">
                <a:latin typeface="Times New Roman" pitchFamily="18" charset="0"/>
                <a:cs typeface="Times New Roman" pitchFamily="18" charset="0"/>
              </a:rPr>
              <a:t>·  Removing sulphur from coal (by washing or with the help of bacteria)</a:t>
            </a:r>
          </a:p>
          <a:p>
            <a:pPr algn="just">
              <a:buFont typeface="Arial" pitchFamily="34" charset="0"/>
              <a:buChar char="•"/>
            </a:pPr>
            <a:r>
              <a:rPr lang="en-IN" sz="2200" dirty="0" smtClean="0">
                <a:latin typeface="Times New Roman" pitchFamily="18" charset="0"/>
                <a:cs typeface="Times New Roman" pitchFamily="18" charset="0"/>
              </a:rPr>
              <a:t>·  Removing </a:t>
            </a:r>
            <a:r>
              <a:rPr lang="en-IN" sz="2200" dirty="0" err="1" smtClean="0">
                <a:latin typeface="Times New Roman" pitchFamily="18" charset="0"/>
                <a:cs typeface="Times New Roman" pitchFamily="18" charset="0"/>
              </a:rPr>
              <a:t>NOx</a:t>
            </a:r>
            <a:r>
              <a:rPr lang="en-IN" sz="2200" dirty="0" smtClean="0">
                <a:latin typeface="Times New Roman" pitchFamily="18" charset="0"/>
                <a:cs typeface="Times New Roman" pitchFamily="18" charset="0"/>
              </a:rPr>
              <a:t> during the combustion process</a:t>
            </a:r>
          </a:p>
          <a:p>
            <a:pPr algn="just">
              <a:buFont typeface="Arial" pitchFamily="34" charset="0"/>
              <a:buChar char="•"/>
            </a:pPr>
            <a:r>
              <a:rPr lang="en-IN" sz="2200" dirty="0" smtClean="0">
                <a:latin typeface="Times New Roman" pitchFamily="18" charset="0"/>
                <a:cs typeface="Times New Roman" pitchFamily="18" charset="0"/>
              </a:rPr>
              <a:t>·  Removing particulate from stack exhaust gases by employing electrostatic   </a:t>
            </a:r>
          </a:p>
          <a:p>
            <a:pPr algn="just">
              <a:buFont typeface="Arial" pitchFamily="34" charset="0"/>
              <a:buChar char="•"/>
            </a:pPr>
            <a:r>
              <a:rPr lang="en-IN" sz="2200" dirty="0" smtClean="0">
                <a:latin typeface="Times New Roman" pitchFamily="18" charset="0"/>
                <a:cs typeface="Times New Roman" pitchFamily="18" charset="0"/>
              </a:rPr>
              <a:t>   precipitators, bag-house filters, cyclone separators, scrubbers etc.</a:t>
            </a:r>
          </a:p>
          <a:p>
            <a:pPr algn="just">
              <a:buFont typeface="Arial" pitchFamily="34" charset="0"/>
              <a:buChar char="•"/>
            </a:pPr>
            <a:r>
              <a:rPr lang="en-IN" sz="2200" dirty="0" smtClean="0">
                <a:latin typeface="Times New Roman" pitchFamily="18" charset="0"/>
                <a:cs typeface="Times New Roman" pitchFamily="18" charset="0"/>
              </a:rPr>
              <a:t>· Vehicular pollution can be checked by regular tune-up of engines,       </a:t>
            </a:r>
          </a:p>
          <a:p>
            <a:pPr algn="just">
              <a:buFont typeface="Arial" pitchFamily="34" charset="0"/>
              <a:buChar char="•"/>
            </a:pPr>
            <a:r>
              <a:rPr lang="en-IN" sz="2200" dirty="0" smtClean="0">
                <a:latin typeface="Times New Roman" pitchFamily="18" charset="0"/>
                <a:cs typeface="Times New Roman" pitchFamily="18" charset="0"/>
              </a:rPr>
              <a:t>   replacement of old, more polluting vehicles,  installing catalytic converters,</a:t>
            </a:r>
          </a:p>
          <a:p>
            <a:pPr algn="just">
              <a:buFont typeface="Arial" pitchFamily="34" charset="0"/>
              <a:buChar char="•"/>
            </a:pPr>
            <a:r>
              <a:rPr lang="en-IN" sz="2200" dirty="0" smtClean="0">
                <a:latin typeface="Times New Roman" pitchFamily="18" charset="0"/>
                <a:cs typeface="Times New Roman" pitchFamily="18" charset="0"/>
              </a:rPr>
              <a:t>   by engine modification to have fuel efficient (lean mixtures) to reduce CO </a:t>
            </a:r>
          </a:p>
          <a:p>
            <a:pPr algn="just">
              <a:buFont typeface="Arial" pitchFamily="34" charset="0"/>
              <a:buChar char="•"/>
            </a:pPr>
            <a:r>
              <a:rPr lang="en-IN" sz="2200" dirty="0" smtClean="0">
                <a:latin typeface="Times New Roman" pitchFamily="18" charset="0"/>
                <a:cs typeface="Times New Roman" pitchFamily="18" charset="0"/>
              </a:rPr>
              <a:t>   and hydrocarbon emissions and burning fuels slow and cooler to reduce   </a:t>
            </a:r>
          </a:p>
          <a:p>
            <a:pPr algn="just"/>
            <a:r>
              <a:rPr lang="en-IN" sz="2200" dirty="0" smtClean="0">
                <a:latin typeface="Times New Roman" pitchFamily="18" charset="0"/>
                <a:cs typeface="Times New Roman" pitchFamily="18" charset="0"/>
              </a:rPr>
              <a:t>     </a:t>
            </a:r>
            <a:r>
              <a:rPr lang="en-IN" sz="2200" dirty="0" err="1" smtClean="0">
                <a:latin typeface="Times New Roman" pitchFamily="18" charset="0"/>
                <a:cs typeface="Times New Roman" pitchFamily="18" charset="0"/>
              </a:rPr>
              <a:t>NOx</a:t>
            </a:r>
            <a:r>
              <a:rPr lang="en-IN" sz="2200" dirty="0" smtClean="0">
                <a:latin typeface="Times New Roman" pitchFamily="18" charset="0"/>
                <a:cs typeface="Times New Roman" pitchFamily="18" charset="0"/>
              </a:rPr>
              <a:t> emission (Honda Technology)</a:t>
            </a:r>
          </a:p>
          <a:p>
            <a:pPr algn="just">
              <a:buFont typeface="Arial" pitchFamily="34" charset="0"/>
              <a:buChar char="•"/>
            </a:pPr>
            <a:r>
              <a:rPr lang="en-IN" sz="2200" dirty="0" smtClean="0">
                <a:latin typeface="Times New Roman" pitchFamily="18" charset="0"/>
                <a:cs typeface="Times New Roman" pitchFamily="18" charset="0"/>
              </a:rPr>
              <a:t>·  Using mass transport system, bicycles etc.</a:t>
            </a:r>
          </a:p>
          <a:p>
            <a:pPr algn="just">
              <a:buFont typeface="Arial" pitchFamily="34" charset="0"/>
              <a:buChar char="•"/>
            </a:pPr>
            <a:r>
              <a:rPr lang="en-IN" sz="2200" dirty="0" smtClean="0">
                <a:latin typeface="Times New Roman" pitchFamily="18" charset="0"/>
                <a:cs typeface="Times New Roman" pitchFamily="18" charset="0"/>
              </a:rPr>
              <a:t>·  Shifting to less polluting fuels (hydrogen gas)</a:t>
            </a:r>
          </a:p>
          <a:p>
            <a:pPr algn="just">
              <a:buFont typeface="Arial" pitchFamily="34" charset="0"/>
              <a:buChar char="•"/>
            </a:pPr>
            <a:r>
              <a:rPr lang="en-IN" sz="2200" dirty="0" smtClean="0">
                <a:latin typeface="Times New Roman" pitchFamily="18" charset="0"/>
                <a:cs typeface="Times New Roman" pitchFamily="18" charset="0"/>
              </a:rPr>
              <a:t>·  Using non-conventional sources of energy</a:t>
            </a:r>
          </a:p>
          <a:p>
            <a:pPr algn="just">
              <a:buFont typeface="Arial" pitchFamily="34" charset="0"/>
              <a:buChar char="•"/>
            </a:pPr>
            <a:r>
              <a:rPr lang="en-IN" sz="2200" dirty="0" smtClean="0">
                <a:latin typeface="Times New Roman" pitchFamily="18" charset="0"/>
                <a:cs typeface="Times New Roman" pitchFamily="18" charset="0"/>
              </a:rPr>
              <a:t>·  By using biological filters and bio-scrubbers</a:t>
            </a:r>
          </a:p>
          <a:p>
            <a:pPr algn="just">
              <a:buFont typeface="Arial" pitchFamily="34" charset="0"/>
              <a:buChar char="•"/>
            </a:pPr>
            <a:r>
              <a:rPr lang="en-IN" sz="2200" dirty="0" smtClean="0">
                <a:latin typeface="Times New Roman" pitchFamily="18" charset="0"/>
                <a:cs typeface="Times New Roman" pitchFamily="18" charset="0"/>
              </a:rPr>
              <a:t>·  By planting more trees</a:t>
            </a:r>
            <a:endParaRPr lang="en-IN" sz="22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olutions_to_pollution.jpg"/>
          <p:cNvPicPr>
            <a:picLocks noChangeAspect="1"/>
          </p:cNvPicPr>
          <p:nvPr/>
        </p:nvPicPr>
        <p:blipFill>
          <a:blip r:embed="rId2"/>
          <a:stretch>
            <a:fillRect/>
          </a:stretch>
        </p:blipFill>
        <p:spPr>
          <a:xfrm>
            <a:off x="1701800" y="1174750"/>
            <a:ext cx="5740400" cy="45085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71600" y="1556792"/>
          <a:ext cx="7215237" cy="3252458"/>
        </p:xfrm>
        <a:graphic>
          <a:graphicData uri="http://schemas.openxmlformats.org/drawingml/2006/table">
            <a:tbl>
              <a:tblPr/>
              <a:tblGrid>
                <a:gridCol w="7215237"/>
              </a:tblGrid>
              <a:tr h="3252458">
                <a:tc>
                  <a:txBody>
                    <a:bodyPr/>
                    <a:lstStyle/>
                    <a:p>
                      <a:pPr algn="just">
                        <a:spcBef>
                          <a:spcPts val="1200"/>
                        </a:spcBef>
                        <a:spcAft>
                          <a:spcPts val="0"/>
                        </a:spcAft>
                      </a:pPr>
                      <a:r>
                        <a:rPr lang="en-US" sz="2400" b="1" i="0" dirty="0">
                          <a:latin typeface="Times New Roman" pitchFamily="18" charset="0"/>
                          <a:ea typeface="Batang"/>
                          <a:cs typeface="Times New Roman" pitchFamily="18" charset="0"/>
                        </a:rPr>
                        <a:t>Environmental Pollution: </a:t>
                      </a:r>
                      <a:r>
                        <a:rPr lang="en-US" sz="2400" b="1" dirty="0">
                          <a:latin typeface="Times New Roman" pitchFamily="18" charset="0"/>
                          <a:ea typeface="Batang"/>
                          <a:cs typeface="Times New Roman" pitchFamily="18" charset="0"/>
                        </a:rPr>
                        <a:t>Definition – Causes, pollution effects and control measures of Air, Water, Soil, Marine, Noise, Thermal, Nuclear hazards. Solid waste management: causes, effects and control measures of urban and industrial wastes, pollution measures, case studies, Disaster management: floods, earthquake, cyclone and landslides.</a:t>
                      </a:r>
                      <a:endParaRPr lang="en-IN" sz="2400" b="1" dirty="0">
                        <a:latin typeface="Times New Roman" pitchFamily="18" charset="0"/>
                        <a:ea typeface="Times New Roman"/>
                        <a:cs typeface="Times New Roman" pitchFamily="18" charset="0"/>
                      </a:endParaRPr>
                    </a:p>
                  </a:txBody>
                  <a:tcPr marL="68580" marR="68580" marT="0" marB="0">
                    <a:lnL>
                      <a:noFill/>
                    </a:lnL>
                    <a:lnR>
                      <a:noFill/>
                    </a:lnR>
                    <a:lnT>
                      <a:noFill/>
                    </a:lnT>
                    <a:lnB>
                      <a:noFill/>
                    </a:lnB>
                  </a:tcPr>
                </a:tc>
              </a:tr>
            </a:tbl>
          </a:graphicData>
        </a:graphic>
      </p:graphicFrame>
      <p:sp>
        <p:nvSpPr>
          <p:cNvPr id="3" name="TextBox 2"/>
          <p:cNvSpPr txBox="1"/>
          <p:nvPr/>
        </p:nvSpPr>
        <p:spPr>
          <a:xfrm>
            <a:off x="3707904" y="260648"/>
            <a:ext cx="1954381" cy="646331"/>
          </a:xfrm>
          <a:prstGeom prst="rect">
            <a:avLst/>
          </a:prstGeom>
          <a:noFill/>
        </p:spPr>
        <p:txBody>
          <a:bodyPr wrap="none" rtlCol="0">
            <a:spAutoFit/>
          </a:bodyPr>
          <a:lstStyle/>
          <a:p>
            <a:r>
              <a:rPr lang="en-IN" sz="3600" b="1" dirty="0" smtClean="0">
                <a:latin typeface="Times New Roman" pitchFamily="18" charset="0"/>
                <a:cs typeface="Times New Roman" pitchFamily="18" charset="0"/>
              </a:rPr>
              <a:t>Contents</a:t>
            </a:r>
            <a:endParaRPr lang="en-IN" sz="3600" b="1"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
            <a:ext cx="7772400" cy="836712"/>
          </a:xfrm>
        </p:spPr>
        <p:txBody>
          <a:bodyPr>
            <a:normAutofit fontScale="90000"/>
          </a:bodyPr>
          <a:lstStyle/>
          <a:p>
            <a:r>
              <a:rPr lang="en-IN" b="1" dirty="0" smtClean="0">
                <a:latin typeface="Times New Roman" pitchFamily="18" charset="0"/>
                <a:cs typeface="Times New Roman" pitchFamily="18" charset="0"/>
              </a:rPr>
              <a:t>What is Environmental Pollution?</a:t>
            </a:r>
            <a:endParaRPr lang="en-IN" b="1" dirty="0">
              <a:latin typeface="Times New Roman" pitchFamily="18" charset="0"/>
              <a:cs typeface="Times New Roman" pitchFamily="18" charset="0"/>
            </a:endParaRPr>
          </a:p>
        </p:txBody>
      </p:sp>
      <p:sp>
        <p:nvSpPr>
          <p:cNvPr id="3" name="Subtitle 2"/>
          <p:cNvSpPr>
            <a:spLocks noGrp="1"/>
          </p:cNvSpPr>
          <p:nvPr>
            <p:ph type="subTitle" idx="1"/>
          </p:nvPr>
        </p:nvSpPr>
        <p:spPr>
          <a:xfrm>
            <a:off x="179512" y="908720"/>
            <a:ext cx="8964488" cy="3924312"/>
          </a:xfrm>
        </p:spPr>
        <p:txBody>
          <a:bodyPr>
            <a:noAutofit/>
          </a:bodyPr>
          <a:lstStyle/>
          <a:p>
            <a:pPr algn="just"/>
            <a:r>
              <a:rPr lang="en-IN" sz="2400" dirty="0" smtClean="0">
                <a:solidFill>
                  <a:schemeClr val="tx1"/>
                </a:solidFill>
                <a:latin typeface="Times New Roman" pitchFamily="18" charset="0"/>
                <a:cs typeface="Times New Roman" pitchFamily="18" charset="0"/>
              </a:rPr>
              <a:t>The word pollution comes from the Latin word “</a:t>
            </a:r>
            <a:r>
              <a:rPr lang="en-IN" sz="2400" b="1" dirty="0" err="1" smtClean="0">
                <a:solidFill>
                  <a:schemeClr val="tx1"/>
                </a:solidFill>
                <a:latin typeface="Times New Roman" pitchFamily="18" charset="0"/>
                <a:cs typeface="Times New Roman" pitchFamily="18" charset="0"/>
              </a:rPr>
              <a:t>pollutionem</a:t>
            </a:r>
            <a:r>
              <a:rPr lang="en-IN" sz="2400" dirty="0" smtClean="0">
                <a:solidFill>
                  <a:schemeClr val="tx1"/>
                </a:solidFill>
                <a:latin typeface="Times New Roman" pitchFamily="18" charset="0"/>
                <a:cs typeface="Times New Roman" pitchFamily="18" charset="0"/>
              </a:rPr>
              <a:t>” meaning to defile or to make dirty.</a:t>
            </a:r>
          </a:p>
          <a:p>
            <a:pPr algn="just"/>
            <a:r>
              <a:rPr lang="en-IN" sz="2400" dirty="0" smtClean="0">
                <a:solidFill>
                  <a:schemeClr val="tx1"/>
                </a:solidFill>
                <a:latin typeface="Times New Roman" pitchFamily="18" charset="0"/>
                <a:cs typeface="Times New Roman" pitchFamily="18" charset="0"/>
              </a:rPr>
              <a:t>For normal and healthy living a conducive environment is required by all the living beings, including humans, livestock, plants, micro-organisms and the wildlife. The favourable unpolluted environment has specific composition. When this composition gets changed by addition of harmful substances, the environment is called polluted environment and the substances polluting it are called </a:t>
            </a:r>
            <a:r>
              <a:rPr lang="en-IN" sz="2400" b="1" dirty="0" smtClean="0">
                <a:solidFill>
                  <a:schemeClr val="tx1"/>
                </a:solidFill>
                <a:latin typeface="Times New Roman" pitchFamily="18" charset="0"/>
                <a:cs typeface="Times New Roman" pitchFamily="18" charset="0"/>
              </a:rPr>
              <a:t>pollutants. </a:t>
            </a:r>
          </a:p>
          <a:p>
            <a:pPr algn="l"/>
            <a:endParaRPr lang="en-IN" sz="2400" b="1" dirty="0" smtClean="0">
              <a:solidFill>
                <a:schemeClr val="tx1"/>
              </a:solidFill>
              <a:latin typeface="Times New Roman" pitchFamily="18" charset="0"/>
              <a:cs typeface="Times New Roman" pitchFamily="18" charset="0"/>
            </a:endParaRPr>
          </a:p>
          <a:p>
            <a:pPr algn="just"/>
            <a:r>
              <a:rPr lang="en-IN" sz="2400" b="1" dirty="0" smtClean="0">
                <a:solidFill>
                  <a:schemeClr val="tx1"/>
                </a:solidFill>
                <a:latin typeface="Times New Roman" pitchFamily="18" charset="0"/>
                <a:cs typeface="Times New Roman" pitchFamily="18" charset="0"/>
              </a:rPr>
              <a:t>Environmental pollution can, </a:t>
            </a:r>
            <a:r>
              <a:rPr lang="en-IN" sz="2400" dirty="0" smtClean="0">
                <a:solidFill>
                  <a:schemeClr val="tx1"/>
                </a:solidFill>
                <a:latin typeface="Times New Roman" pitchFamily="18" charset="0"/>
                <a:cs typeface="Times New Roman" pitchFamily="18" charset="0"/>
              </a:rPr>
              <a:t>therefore, be defined as </a:t>
            </a:r>
            <a:r>
              <a:rPr lang="en-IN" sz="2400" b="1" dirty="0" smtClean="0">
                <a:solidFill>
                  <a:schemeClr val="tx1"/>
                </a:solidFill>
                <a:latin typeface="Times New Roman" pitchFamily="18" charset="0"/>
                <a:cs typeface="Times New Roman" pitchFamily="18" charset="0"/>
              </a:rPr>
              <a:t>any undesirable change in the physical, chemical or biological characteristics of any component of the environment (air, water, soil), which can cause harmful effects on various forms of life or property.</a:t>
            </a:r>
            <a:endParaRPr lang="en-IN"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5656" y="0"/>
            <a:ext cx="6823406" cy="646331"/>
          </a:xfrm>
          <a:prstGeom prst="rect">
            <a:avLst/>
          </a:prstGeom>
        </p:spPr>
        <p:txBody>
          <a:bodyPr wrap="none">
            <a:spAutoFit/>
          </a:bodyPr>
          <a:lstStyle/>
          <a:p>
            <a:r>
              <a:rPr lang="en-IN" sz="3600" b="1" dirty="0" smtClean="0">
                <a:latin typeface="Times New Roman" pitchFamily="18" charset="0"/>
                <a:cs typeface="Times New Roman" pitchFamily="18" charset="0"/>
              </a:rPr>
              <a:t>Types of Environmental Pollution</a:t>
            </a:r>
            <a:endParaRPr lang="en-IN" sz="3600" dirty="0"/>
          </a:p>
        </p:txBody>
      </p:sp>
      <p:sp>
        <p:nvSpPr>
          <p:cNvPr id="5" name="TextBox 4"/>
          <p:cNvSpPr txBox="1"/>
          <p:nvPr/>
        </p:nvSpPr>
        <p:spPr>
          <a:xfrm>
            <a:off x="395536" y="1196752"/>
            <a:ext cx="2751331" cy="4893647"/>
          </a:xfrm>
          <a:prstGeom prst="rect">
            <a:avLst/>
          </a:prstGeom>
          <a:noFill/>
        </p:spPr>
        <p:txBody>
          <a:bodyPr wrap="none" rtlCol="0">
            <a:spAutoFit/>
          </a:bodyPr>
          <a:lstStyle/>
          <a:p>
            <a:pPr marL="342900" indent="-342900">
              <a:buAutoNum type="arabicParenR"/>
            </a:pPr>
            <a:r>
              <a:rPr lang="en-IN" sz="2400" dirty="0" smtClean="0">
                <a:latin typeface="Times New Roman" pitchFamily="18" charset="0"/>
                <a:cs typeface="Times New Roman" pitchFamily="18" charset="0"/>
              </a:rPr>
              <a:t>Air Pollution</a:t>
            </a:r>
          </a:p>
          <a:p>
            <a:pPr marL="342900" indent="-342900">
              <a:buAutoNum type="arabicParenR"/>
            </a:pPr>
            <a:endParaRPr lang="en-IN" sz="2400" dirty="0" smtClean="0">
              <a:latin typeface="Times New Roman" pitchFamily="18" charset="0"/>
              <a:cs typeface="Times New Roman" pitchFamily="18" charset="0"/>
            </a:endParaRPr>
          </a:p>
          <a:p>
            <a:pPr marL="342900" indent="-342900">
              <a:buAutoNum type="arabicParenR"/>
            </a:pPr>
            <a:r>
              <a:rPr lang="en-IN" sz="2400" dirty="0" smtClean="0">
                <a:latin typeface="Times New Roman" pitchFamily="18" charset="0"/>
                <a:cs typeface="Times New Roman" pitchFamily="18" charset="0"/>
              </a:rPr>
              <a:t>Water Pollution</a:t>
            </a:r>
          </a:p>
          <a:p>
            <a:pPr marL="342900" indent="-342900">
              <a:buAutoNum type="arabicParenR"/>
            </a:pPr>
            <a:endParaRPr lang="en-IN" sz="2400" dirty="0" smtClean="0">
              <a:latin typeface="Times New Roman" pitchFamily="18" charset="0"/>
              <a:cs typeface="Times New Roman" pitchFamily="18" charset="0"/>
            </a:endParaRPr>
          </a:p>
          <a:p>
            <a:pPr marL="342900" indent="-342900">
              <a:buAutoNum type="arabicParenR"/>
            </a:pPr>
            <a:r>
              <a:rPr lang="en-IN" sz="2400" dirty="0" smtClean="0">
                <a:latin typeface="Times New Roman" pitchFamily="18" charset="0"/>
                <a:cs typeface="Times New Roman" pitchFamily="18" charset="0"/>
              </a:rPr>
              <a:t>Soil Pollution</a:t>
            </a:r>
          </a:p>
          <a:p>
            <a:pPr marL="342900" indent="-342900">
              <a:buAutoNum type="arabicParenR"/>
            </a:pPr>
            <a:endParaRPr lang="en-IN" sz="2400" dirty="0" smtClean="0">
              <a:latin typeface="Times New Roman" pitchFamily="18" charset="0"/>
              <a:cs typeface="Times New Roman" pitchFamily="18" charset="0"/>
            </a:endParaRPr>
          </a:p>
          <a:p>
            <a:pPr marL="342900" indent="-342900">
              <a:buAutoNum type="arabicParenR"/>
            </a:pPr>
            <a:r>
              <a:rPr lang="en-IN" sz="2400" dirty="0" smtClean="0">
                <a:latin typeface="Times New Roman" pitchFamily="18" charset="0"/>
                <a:cs typeface="Times New Roman" pitchFamily="18" charset="0"/>
              </a:rPr>
              <a:t>Marine Pollution</a:t>
            </a:r>
          </a:p>
          <a:p>
            <a:pPr marL="342900" indent="-342900">
              <a:buAutoNum type="arabicParenR"/>
            </a:pPr>
            <a:endParaRPr lang="en-IN" sz="2400" dirty="0" smtClean="0">
              <a:latin typeface="Times New Roman" pitchFamily="18" charset="0"/>
              <a:cs typeface="Times New Roman" pitchFamily="18" charset="0"/>
            </a:endParaRPr>
          </a:p>
          <a:p>
            <a:pPr marL="342900" indent="-342900">
              <a:buAutoNum type="arabicParenR"/>
            </a:pPr>
            <a:r>
              <a:rPr lang="en-IN" sz="2400" dirty="0" smtClean="0">
                <a:latin typeface="Times New Roman" pitchFamily="18" charset="0"/>
                <a:cs typeface="Times New Roman" pitchFamily="18" charset="0"/>
              </a:rPr>
              <a:t>Noise Pollution</a:t>
            </a:r>
          </a:p>
          <a:p>
            <a:pPr marL="342900" indent="-342900">
              <a:buAutoNum type="arabicParenR"/>
            </a:pPr>
            <a:endParaRPr lang="en-IN" sz="2400" dirty="0" smtClean="0">
              <a:latin typeface="Times New Roman" pitchFamily="18" charset="0"/>
              <a:cs typeface="Times New Roman" pitchFamily="18" charset="0"/>
            </a:endParaRPr>
          </a:p>
          <a:p>
            <a:pPr marL="342900" indent="-342900">
              <a:buAutoNum type="arabicParenR"/>
            </a:pPr>
            <a:r>
              <a:rPr lang="en-IN" sz="2400" dirty="0" smtClean="0">
                <a:latin typeface="Times New Roman" pitchFamily="18" charset="0"/>
                <a:cs typeface="Times New Roman" pitchFamily="18" charset="0"/>
              </a:rPr>
              <a:t>Thermal Pollution</a:t>
            </a:r>
          </a:p>
          <a:p>
            <a:pPr marL="342900" indent="-342900">
              <a:buAutoNum type="arabicParenR"/>
            </a:pPr>
            <a:endParaRPr lang="en-IN" sz="2400" dirty="0" smtClean="0">
              <a:latin typeface="Times New Roman" pitchFamily="18" charset="0"/>
              <a:cs typeface="Times New Roman" pitchFamily="18" charset="0"/>
            </a:endParaRPr>
          </a:p>
          <a:p>
            <a:pPr marL="342900" indent="-342900">
              <a:buAutoNum type="arabicParenR"/>
            </a:pPr>
            <a:r>
              <a:rPr lang="en-IN" sz="2400" dirty="0" smtClean="0">
                <a:latin typeface="Times New Roman" pitchFamily="18" charset="0"/>
                <a:cs typeface="Times New Roman" pitchFamily="18" charset="0"/>
              </a:rPr>
              <a:t>Nuclear Hazards</a:t>
            </a:r>
            <a:endParaRPr lang="en-IN"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634082"/>
          </a:xfrm>
        </p:spPr>
        <p:txBody>
          <a:bodyPr>
            <a:normAutofit fontScale="90000"/>
          </a:bodyPr>
          <a:lstStyle/>
          <a:p>
            <a:r>
              <a:rPr lang="en-IN" sz="3600" b="1" dirty="0" smtClean="0">
                <a:latin typeface="Times New Roman" pitchFamily="18" charset="0"/>
                <a:cs typeface="Times New Roman" pitchFamily="18" charset="0"/>
              </a:rPr>
              <a:t>Types of Pollutants </a:t>
            </a:r>
            <a:endParaRPr lang="en-IN"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395536" y="1124744"/>
            <a:ext cx="8229600" cy="4525963"/>
          </a:xfrm>
        </p:spPr>
        <p:txBody>
          <a:bodyPr>
            <a:normAutofit fontScale="85000" lnSpcReduction="10000"/>
          </a:bodyPr>
          <a:lstStyle/>
          <a:p>
            <a:pPr>
              <a:buNone/>
            </a:pPr>
            <a:r>
              <a:rPr lang="en-IN" sz="2600" b="1" dirty="0" smtClean="0">
                <a:solidFill>
                  <a:srgbClr val="C00000"/>
                </a:solidFill>
                <a:latin typeface="Times New Roman" pitchFamily="18" charset="0"/>
                <a:cs typeface="Times New Roman" pitchFamily="18" charset="0"/>
              </a:rPr>
              <a:t>1) On the basis of decomposition -</a:t>
            </a:r>
          </a:p>
          <a:p>
            <a:pPr>
              <a:buNone/>
            </a:pPr>
            <a:r>
              <a:rPr lang="en-IN" sz="2400" dirty="0" smtClean="0">
                <a:latin typeface="Times New Roman" pitchFamily="18" charset="0"/>
                <a:cs typeface="Times New Roman" pitchFamily="18" charset="0"/>
              </a:rPr>
              <a:t>A) Non degradable Pollutants</a:t>
            </a:r>
          </a:p>
          <a:p>
            <a:r>
              <a:rPr lang="en-IN" sz="2400" dirty="0" smtClean="0">
                <a:latin typeface="Times New Roman" pitchFamily="18" charset="0"/>
                <a:cs typeface="Times New Roman" pitchFamily="18" charset="0"/>
              </a:rPr>
              <a:t>e.g., Aluminium cans, Hg, </a:t>
            </a:r>
            <a:r>
              <a:rPr lang="en-IN" sz="2400" dirty="0" err="1" smtClean="0">
                <a:latin typeface="Times New Roman" pitchFamily="18" charset="0"/>
                <a:cs typeface="Times New Roman" pitchFamily="18" charset="0"/>
              </a:rPr>
              <a:t>Pb</a:t>
            </a:r>
            <a:r>
              <a:rPr lang="en-IN" sz="2400" dirty="0" smtClean="0">
                <a:latin typeface="Times New Roman" pitchFamily="18" charset="0"/>
                <a:cs typeface="Times New Roman" pitchFamily="18" charset="0"/>
              </a:rPr>
              <a:t>, </a:t>
            </a:r>
            <a:r>
              <a:rPr lang="en-IN" sz="2400" dirty="0" err="1" smtClean="0">
                <a:latin typeface="Times New Roman" pitchFamily="18" charset="0"/>
                <a:cs typeface="Times New Roman" pitchFamily="18" charset="0"/>
              </a:rPr>
              <a:t>Cd</a:t>
            </a:r>
            <a:r>
              <a:rPr lang="en-IN" sz="2400" dirty="0" smtClean="0">
                <a:latin typeface="Times New Roman" pitchFamily="18" charset="0"/>
                <a:cs typeface="Times New Roman" pitchFamily="18" charset="0"/>
              </a:rPr>
              <a:t> , </a:t>
            </a:r>
            <a:r>
              <a:rPr lang="en-IN" sz="2400" dirty="0" err="1" smtClean="0">
                <a:latin typeface="Times New Roman" pitchFamily="18" charset="0"/>
                <a:cs typeface="Times New Roman" pitchFamily="18" charset="0"/>
              </a:rPr>
              <a:t>lonf</a:t>
            </a:r>
            <a:r>
              <a:rPr lang="en-IN" sz="2400" dirty="0" smtClean="0">
                <a:latin typeface="Times New Roman" pitchFamily="18" charset="0"/>
                <a:cs typeface="Times New Roman" pitchFamily="18" charset="0"/>
              </a:rPr>
              <a:t> chain </a:t>
            </a:r>
            <a:r>
              <a:rPr lang="en-IN" sz="2400" dirty="0" err="1" smtClean="0">
                <a:latin typeface="Times New Roman" pitchFamily="18" charset="0"/>
                <a:cs typeface="Times New Roman" pitchFamily="18" charset="0"/>
              </a:rPr>
              <a:t>phenolic</a:t>
            </a:r>
            <a:r>
              <a:rPr lang="en-IN" sz="2400" dirty="0" smtClean="0">
                <a:latin typeface="Times New Roman" pitchFamily="18" charset="0"/>
                <a:cs typeface="Times New Roman" pitchFamily="18" charset="0"/>
              </a:rPr>
              <a:t> chemicals, DDT.</a:t>
            </a:r>
          </a:p>
          <a:p>
            <a:r>
              <a:rPr lang="en-IN" sz="2400" dirty="0" smtClean="0">
                <a:latin typeface="Times New Roman" pitchFamily="18" charset="0"/>
                <a:cs typeface="Times New Roman" pitchFamily="18" charset="0"/>
              </a:rPr>
              <a:t>They pass on from one biological system to another.</a:t>
            </a:r>
          </a:p>
          <a:p>
            <a:r>
              <a:rPr lang="en-IN" sz="2400" dirty="0" smtClean="0">
                <a:latin typeface="Times New Roman" pitchFamily="18" charset="0"/>
                <a:cs typeface="Times New Roman" pitchFamily="18" charset="0"/>
              </a:rPr>
              <a:t>B) Bio-degradable Pollutants.</a:t>
            </a:r>
          </a:p>
          <a:p>
            <a:r>
              <a:rPr lang="en-IN" sz="2400" dirty="0" smtClean="0">
                <a:latin typeface="Times New Roman" pitchFamily="18" charset="0"/>
                <a:cs typeface="Times New Roman" pitchFamily="18" charset="0"/>
              </a:rPr>
              <a:t>e.g., Domestic sewage</a:t>
            </a:r>
          </a:p>
          <a:p>
            <a:pPr>
              <a:buNone/>
            </a:pPr>
            <a:endParaRPr lang="en-IN" sz="2400" dirty="0" smtClean="0">
              <a:latin typeface="Times New Roman" pitchFamily="18" charset="0"/>
              <a:cs typeface="Times New Roman" pitchFamily="18" charset="0"/>
            </a:endParaRPr>
          </a:p>
          <a:p>
            <a:pPr>
              <a:buNone/>
            </a:pPr>
            <a:endParaRPr lang="en-IN" sz="2400" dirty="0" smtClean="0">
              <a:latin typeface="Times New Roman" pitchFamily="18" charset="0"/>
              <a:cs typeface="Times New Roman" pitchFamily="18" charset="0"/>
            </a:endParaRPr>
          </a:p>
          <a:p>
            <a:pPr>
              <a:buNone/>
            </a:pPr>
            <a:r>
              <a:rPr lang="en-IN" sz="2400" b="1" dirty="0" smtClean="0">
                <a:solidFill>
                  <a:srgbClr val="C00000"/>
                </a:solidFill>
                <a:latin typeface="Times New Roman" pitchFamily="18" charset="0"/>
                <a:cs typeface="Times New Roman" pitchFamily="18" charset="0"/>
              </a:rPr>
              <a:t>2) On the basis of nature -</a:t>
            </a:r>
          </a:p>
          <a:p>
            <a:pPr>
              <a:buNone/>
            </a:pPr>
            <a:r>
              <a:rPr lang="en-IN" sz="2400" dirty="0" smtClean="0">
                <a:latin typeface="Times New Roman" pitchFamily="18" charset="0"/>
                <a:cs typeface="Times New Roman" pitchFamily="18" charset="0"/>
              </a:rPr>
              <a:t>     A) Physical pollutants: Heat, noise, radioactive pollutants</a:t>
            </a:r>
          </a:p>
          <a:p>
            <a:pPr>
              <a:buNone/>
            </a:pPr>
            <a:r>
              <a:rPr lang="en-IN" sz="2400" dirty="0" smtClean="0">
                <a:latin typeface="Times New Roman" pitchFamily="18" charset="0"/>
                <a:cs typeface="Times New Roman" pitchFamily="18" charset="0"/>
              </a:rPr>
              <a:t>     B) Chemical Pollutants: Oxides of carbon, sulphur, nitrogen, different halogen gases.</a:t>
            </a:r>
          </a:p>
          <a:p>
            <a:pPr>
              <a:buNone/>
            </a:pPr>
            <a:r>
              <a:rPr lang="en-IN" sz="2400" dirty="0" smtClean="0">
                <a:latin typeface="Times New Roman" pitchFamily="18" charset="0"/>
                <a:cs typeface="Times New Roman" pitchFamily="18" charset="0"/>
              </a:rPr>
              <a:t>     C) Biological pollutants: Bacteria, virus, fungi etc.</a:t>
            </a:r>
          </a:p>
          <a:p>
            <a:pPr>
              <a:buNone/>
            </a:pPr>
            <a:endParaRPr lang="en-IN" sz="2400" dirty="0" smtClean="0">
              <a:latin typeface="Times New Roman" pitchFamily="18" charset="0"/>
              <a:cs typeface="Times New Roman" pitchFamily="18" charset="0"/>
            </a:endParaRPr>
          </a:p>
          <a:p>
            <a:pPr>
              <a:buNone/>
            </a:pP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34082"/>
          </a:xfrm>
        </p:spPr>
        <p:txBody>
          <a:bodyPr>
            <a:normAutofit fontScale="90000"/>
          </a:bodyPr>
          <a:lstStyle/>
          <a:p>
            <a:r>
              <a:rPr lang="en-IN" sz="3600" b="1" dirty="0" smtClean="0">
                <a:latin typeface="Times New Roman" pitchFamily="18" charset="0"/>
                <a:cs typeface="Times New Roman" pitchFamily="18" charset="0"/>
              </a:rPr>
              <a:t>Types of Pollutants </a:t>
            </a:r>
            <a:endParaRPr lang="en-IN"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67544" y="1484784"/>
            <a:ext cx="8229600" cy="4525963"/>
          </a:xfrm>
        </p:spPr>
        <p:txBody>
          <a:bodyPr>
            <a:normAutofit fontScale="92500" lnSpcReduction="20000"/>
          </a:bodyPr>
          <a:lstStyle/>
          <a:p>
            <a:pPr>
              <a:buNone/>
            </a:pPr>
            <a:r>
              <a:rPr lang="en-IN" sz="2600" b="1" dirty="0" smtClean="0">
                <a:solidFill>
                  <a:srgbClr val="C00000"/>
                </a:solidFill>
                <a:latin typeface="Times New Roman" pitchFamily="18" charset="0"/>
                <a:cs typeface="Times New Roman" pitchFamily="18" charset="0"/>
              </a:rPr>
              <a:t>3) On the basis of state -</a:t>
            </a:r>
          </a:p>
          <a:p>
            <a:pPr>
              <a:buNone/>
            </a:pPr>
            <a:r>
              <a:rPr lang="en-IN" sz="2400" dirty="0" smtClean="0">
                <a:latin typeface="Times New Roman" pitchFamily="18" charset="0"/>
                <a:cs typeface="Times New Roman" pitchFamily="18" charset="0"/>
              </a:rPr>
              <a:t>   A) Solid particulate pollutant</a:t>
            </a:r>
          </a:p>
          <a:p>
            <a:pPr>
              <a:buNone/>
            </a:pPr>
            <a:r>
              <a:rPr lang="en-IN" sz="2400" dirty="0" smtClean="0">
                <a:latin typeface="Times New Roman" pitchFamily="18" charset="0"/>
                <a:cs typeface="Times New Roman" pitchFamily="18" charset="0"/>
              </a:rPr>
              <a:t>   B) Liquid particulate pollutant: Leaked oil slicks oil sea water, dissolved solids, oils and grease</a:t>
            </a:r>
          </a:p>
          <a:p>
            <a:pPr>
              <a:buNone/>
            </a:pPr>
            <a:r>
              <a:rPr lang="en-IN" sz="2400" dirty="0" smtClean="0">
                <a:latin typeface="Times New Roman" pitchFamily="18" charset="0"/>
                <a:cs typeface="Times New Roman" pitchFamily="18" charset="0"/>
              </a:rPr>
              <a:t>   C) Gaseous particulate pollutant: CFCs, </a:t>
            </a:r>
            <a:r>
              <a:rPr lang="en-IN" sz="2400" dirty="0" err="1" smtClean="0">
                <a:latin typeface="Times New Roman" pitchFamily="18" charset="0"/>
                <a:cs typeface="Times New Roman" pitchFamily="18" charset="0"/>
              </a:rPr>
              <a:t>SOx</a:t>
            </a:r>
            <a:r>
              <a:rPr lang="en-IN" sz="2400" dirty="0" smtClean="0">
                <a:latin typeface="Times New Roman" pitchFamily="18" charset="0"/>
                <a:cs typeface="Times New Roman" pitchFamily="18" charset="0"/>
              </a:rPr>
              <a:t>, </a:t>
            </a:r>
            <a:r>
              <a:rPr lang="en-IN" sz="2400" dirty="0" err="1" smtClean="0">
                <a:latin typeface="Times New Roman" pitchFamily="18" charset="0"/>
                <a:cs typeface="Times New Roman" pitchFamily="18" charset="0"/>
              </a:rPr>
              <a:t>NOx</a:t>
            </a:r>
            <a:r>
              <a:rPr lang="en-IN" sz="2400" dirty="0" smtClean="0">
                <a:latin typeface="Times New Roman" pitchFamily="18" charset="0"/>
                <a:cs typeface="Times New Roman" pitchFamily="18" charset="0"/>
              </a:rPr>
              <a:t> etc.</a:t>
            </a:r>
          </a:p>
          <a:p>
            <a:pPr>
              <a:buNone/>
            </a:pPr>
            <a:endParaRPr lang="en-IN" sz="2400" dirty="0" smtClean="0">
              <a:latin typeface="Times New Roman" pitchFamily="18" charset="0"/>
              <a:cs typeface="Times New Roman" pitchFamily="18" charset="0"/>
            </a:endParaRPr>
          </a:p>
          <a:p>
            <a:pPr>
              <a:buNone/>
            </a:pPr>
            <a:r>
              <a:rPr lang="en-IN" sz="2600" b="1" dirty="0" smtClean="0">
                <a:solidFill>
                  <a:srgbClr val="C00000"/>
                </a:solidFill>
                <a:latin typeface="Times New Roman" pitchFamily="18" charset="0"/>
                <a:cs typeface="Times New Roman" pitchFamily="18" charset="0"/>
              </a:rPr>
              <a:t>4) On the basis of their existence in nature -</a:t>
            </a:r>
          </a:p>
          <a:p>
            <a:pPr algn="just">
              <a:buNone/>
            </a:pPr>
            <a:r>
              <a:rPr lang="en-IN" sz="2400" dirty="0" smtClean="0">
                <a:latin typeface="Times New Roman" pitchFamily="18" charset="0"/>
                <a:cs typeface="Times New Roman" pitchFamily="18" charset="0"/>
              </a:rPr>
              <a:t>  A) Quantitative pollutant: These are the substances which occur in the environment but becomes pollutant when their concentration reaches beyond a threshold value in the environment. Example: CO</a:t>
            </a:r>
            <a:r>
              <a:rPr lang="en-IN" sz="2400" baseline="-25000" dirty="0" smtClean="0">
                <a:latin typeface="Times New Roman" pitchFamily="18" charset="0"/>
                <a:cs typeface="Times New Roman" pitchFamily="18" charset="0"/>
              </a:rPr>
              <a:t>2</a:t>
            </a:r>
            <a:r>
              <a:rPr lang="en-IN" sz="2400" dirty="0" smtClean="0">
                <a:latin typeface="Times New Roman" pitchFamily="18" charset="0"/>
                <a:cs typeface="Times New Roman" pitchFamily="18" charset="0"/>
              </a:rPr>
              <a:t>, NO</a:t>
            </a:r>
            <a:r>
              <a:rPr lang="en-IN" sz="2400" baseline="-25000" dirty="0" smtClean="0">
                <a:latin typeface="Times New Roman" pitchFamily="18" charset="0"/>
                <a:cs typeface="Times New Roman" pitchFamily="18" charset="0"/>
              </a:rPr>
              <a:t>2</a:t>
            </a:r>
            <a:r>
              <a:rPr lang="en-IN" sz="2400" dirty="0" smtClean="0">
                <a:latin typeface="Times New Roman" pitchFamily="18" charset="0"/>
                <a:cs typeface="Times New Roman" pitchFamily="18" charset="0"/>
              </a:rPr>
              <a:t> etc </a:t>
            </a:r>
          </a:p>
          <a:p>
            <a:pPr algn="just">
              <a:buNone/>
            </a:pPr>
            <a:r>
              <a:rPr lang="en-IN" sz="2400" dirty="0" smtClean="0">
                <a:latin typeface="Times New Roman" pitchFamily="18" charset="0"/>
                <a:cs typeface="Times New Roman" pitchFamily="18" charset="0"/>
              </a:rPr>
              <a:t>  B) Qualitative pollutant: These are the substances which do not occur in the environment but are passed into it through human activity. Example: fungicides, herbicides, DDT etc</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1143000"/>
          </a:xfrm>
        </p:spPr>
        <p:txBody>
          <a:bodyPr>
            <a:normAutofit/>
          </a:bodyPr>
          <a:lstStyle/>
          <a:p>
            <a:r>
              <a:rPr lang="en-IN" sz="3600" b="1" dirty="0" smtClean="0">
                <a:latin typeface="Times New Roman" pitchFamily="18" charset="0"/>
                <a:cs typeface="Times New Roman" pitchFamily="18" charset="0"/>
              </a:rPr>
              <a:t>Types of Pollutants </a:t>
            </a:r>
            <a:endParaRPr lang="en-IN" sz="3600" dirty="0"/>
          </a:p>
        </p:txBody>
      </p:sp>
      <p:sp>
        <p:nvSpPr>
          <p:cNvPr id="3" name="Content Placeholder 2"/>
          <p:cNvSpPr>
            <a:spLocks noGrp="1"/>
          </p:cNvSpPr>
          <p:nvPr>
            <p:ph idx="1"/>
          </p:nvPr>
        </p:nvSpPr>
        <p:spPr/>
        <p:txBody>
          <a:bodyPr/>
          <a:lstStyle/>
          <a:p>
            <a:pPr>
              <a:buNone/>
            </a:pPr>
            <a:r>
              <a:rPr lang="en-IN" sz="2400" b="1" dirty="0" smtClean="0">
                <a:solidFill>
                  <a:srgbClr val="C00000"/>
                </a:solidFill>
                <a:latin typeface="Times New Roman" pitchFamily="18" charset="0"/>
                <a:cs typeface="Times New Roman" pitchFamily="18" charset="0"/>
              </a:rPr>
              <a:t>5) On the basis of their of source of origin -</a:t>
            </a:r>
          </a:p>
          <a:p>
            <a:pPr>
              <a:buNone/>
            </a:pPr>
            <a:r>
              <a:rPr lang="en-IN" sz="2400" dirty="0" smtClean="0">
                <a:latin typeface="Times New Roman" pitchFamily="18" charset="0"/>
                <a:cs typeface="Times New Roman" pitchFamily="18" charset="0"/>
              </a:rPr>
              <a:t>  A) Point source pollutant: When the origin source is point e.g., emissions from stack.</a:t>
            </a:r>
          </a:p>
          <a:p>
            <a:pPr>
              <a:buNone/>
            </a:pPr>
            <a:r>
              <a:rPr lang="en-IN" sz="2400" dirty="0" smtClean="0">
                <a:latin typeface="Times New Roman" pitchFamily="18" charset="0"/>
                <a:cs typeface="Times New Roman" pitchFamily="18" charset="0"/>
              </a:rPr>
              <a:t>  B) Line source pollutant: transportation of material by conveyor belts, road rollers, run off seepage etc.  </a:t>
            </a:r>
          </a:p>
          <a:p>
            <a:pPr>
              <a:buNone/>
            </a:pPr>
            <a:r>
              <a:rPr lang="en-IN" sz="2400" dirty="0" smtClean="0">
                <a:latin typeface="Times New Roman" pitchFamily="18" charset="0"/>
                <a:cs typeface="Times New Roman" pitchFamily="18" charset="0"/>
              </a:rPr>
              <a:t>  C) Area source pollutant: When the source is an area e.g., blasting in mines</a:t>
            </a:r>
          </a:p>
          <a:p>
            <a:pPr>
              <a:buNone/>
            </a:pP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92696"/>
          </a:xfrm>
        </p:spPr>
        <p:txBody>
          <a:bodyPr>
            <a:normAutofit/>
          </a:bodyPr>
          <a:lstStyle/>
          <a:p>
            <a:r>
              <a:rPr lang="en-IN" sz="3600" b="1" dirty="0" smtClean="0">
                <a:latin typeface="Times New Roman" pitchFamily="18" charset="0"/>
                <a:cs typeface="Times New Roman" pitchFamily="18" charset="0"/>
              </a:rPr>
              <a:t>Air Pollution</a:t>
            </a:r>
            <a:endParaRPr lang="en-IN" sz="3600" b="1" dirty="0">
              <a:latin typeface="Times New Roman" pitchFamily="18" charset="0"/>
              <a:cs typeface="Times New Roman" pitchFamily="18" charset="0"/>
            </a:endParaRPr>
          </a:p>
        </p:txBody>
      </p:sp>
      <p:sp>
        <p:nvSpPr>
          <p:cNvPr id="4" name="TextBox 3"/>
          <p:cNvSpPr txBox="1"/>
          <p:nvPr/>
        </p:nvSpPr>
        <p:spPr>
          <a:xfrm>
            <a:off x="0" y="836712"/>
            <a:ext cx="9144000" cy="2554545"/>
          </a:xfrm>
          <a:prstGeom prst="rect">
            <a:avLst/>
          </a:prstGeom>
          <a:noFill/>
        </p:spPr>
        <p:txBody>
          <a:bodyPr wrap="square" rtlCol="0">
            <a:spAutoFit/>
          </a:bodyPr>
          <a:lstStyle/>
          <a:p>
            <a:pPr algn="just"/>
            <a:r>
              <a:rPr lang="en-IN" sz="2000" dirty="0" smtClean="0">
                <a:latin typeface="Times New Roman" pitchFamily="18" charset="0"/>
                <a:cs typeface="Times New Roman" pitchFamily="18" charset="0"/>
              </a:rPr>
              <a:t>It is an atmospheric condition in which certain substances (including the normal constituents in excess) are present in concentrations which can cause undesirable effects on man and his environment. These substances include gases, </a:t>
            </a:r>
            <a:r>
              <a:rPr lang="fr-FR" sz="2000" dirty="0" err="1" smtClean="0">
                <a:latin typeface="Times New Roman" pitchFamily="18" charset="0"/>
                <a:cs typeface="Times New Roman" pitchFamily="18" charset="0"/>
              </a:rPr>
              <a:t>particulate</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matter</a:t>
            </a:r>
            <a:r>
              <a:rPr lang="fr-FR" sz="2000" dirty="0" smtClean="0">
                <a:latin typeface="Times New Roman" pitchFamily="18" charset="0"/>
                <a:cs typeface="Times New Roman" pitchFamily="18" charset="0"/>
              </a:rPr>
              <a:t>, radioactive substances etc. </a:t>
            </a:r>
            <a:r>
              <a:rPr lang="en-IN" sz="2000" dirty="0" smtClean="0">
                <a:latin typeface="Times New Roman" pitchFamily="18" charset="0"/>
                <a:cs typeface="Times New Roman" pitchFamily="18" charset="0"/>
              </a:rPr>
              <a:t>Gaseous pollutants include </a:t>
            </a:r>
            <a:r>
              <a:rPr lang="en-IN" sz="2000" b="1" dirty="0" smtClean="0">
                <a:latin typeface="Times New Roman" pitchFamily="18" charset="0"/>
                <a:cs typeface="Times New Roman" pitchFamily="18" charset="0"/>
              </a:rPr>
              <a:t>oxides of sulphur (</a:t>
            </a:r>
            <a:r>
              <a:rPr lang="en-IN" sz="2000" dirty="0" smtClean="0">
                <a:latin typeface="Times New Roman" pitchFamily="18" charset="0"/>
                <a:cs typeface="Times New Roman" pitchFamily="18" charset="0"/>
              </a:rPr>
              <a:t>mostly SO</a:t>
            </a:r>
            <a:r>
              <a:rPr lang="en-IN" dirty="0" smtClean="0">
                <a:latin typeface="Times New Roman" pitchFamily="18" charset="0"/>
                <a:cs typeface="Times New Roman" pitchFamily="18" charset="0"/>
              </a:rPr>
              <a:t>2</a:t>
            </a:r>
            <a:r>
              <a:rPr lang="en-IN" sz="2000" dirty="0" smtClean="0">
                <a:latin typeface="Times New Roman" pitchFamily="18" charset="0"/>
                <a:cs typeface="Times New Roman" pitchFamily="18" charset="0"/>
              </a:rPr>
              <a:t>,SO</a:t>
            </a:r>
            <a:r>
              <a:rPr lang="en-IN" dirty="0" smtClean="0">
                <a:latin typeface="Times New Roman" pitchFamily="18" charset="0"/>
                <a:cs typeface="Times New Roman" pitchFamily="18" charset="0"/>
              </a:rPr>
              <a:t>3</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oxides of nitrogen mostly </a:t>
            </a:r>
            <a:r>
              <a:rPr lang="en-IN" sz="2000" dirty="0" smtClean="0">
                <a:latin typeface="Times New Roman" pitchFamily="18" charset="0"/>
                <a:cs typeface="Times New Roman" pitchFamily="18" charset="0"/>
              </a:rPr>
              <a:t>(NO and NO</a:t>
            </a:r>
            <a:r>
              <a:rPr lang="en-IN" dirty="0" smtClean="0">
                <a:latin typeface="Times New Roman" pitchFamily="18" charset="0"/>
                <a:cs typeface="Times New Roman" pitchFamily="18" charset="0"/>
              </a:rPr>
              <a:t>2</a:t>
            </a:r>
            <a:r>
              <a:rPr lang="en-IN" sz="2000" dirty="0" smtClean="0">
                <a:latin typeface="Times New Roman" pitchFamily="18" charset="0"/>
                <a:cs typeface="Times New Roman" pitchFamily="18" charset="0"/>
              </a:rPr>
              <a:t> or </a:t>
            </a:r>
            <a:r>
              <a:rPr lang="en-IN" sz="2000" dirty="0" err="1" smtClean="0">
                <a:latin typeface="Times New Roman" pitchFamily="18" charset="0"/>
                <a:cs typeface="Times New Roman" pitchFamily="18" charset="0"/>
              </a:rPr>
              <a:t>NOx</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carbon </a:t>
            </a:r>
            <a:r>
              <a:rPr lang="en-IN" sz="2000" dirty="0" smtClean="0">
                <a:latin typeface="Times New Roman" pitchFamily="18" charset="0"/>
                <a:cs typeface="Times New Roman" pitchFamily="18" charset="0"/>
              </a:rPr>
              <a:t>monoxide (CO), volatile organic compounds (mostly </a:t>
            </a:r>
            <a:r>
              <a:rPr lang="fr-FR" sz="2000" dirty="0" err="1" smtClean="0">
                <a:latin typeface="Times New Roman" pitchFamily="18" charset="0"/>
                <a:cs typeface="Times New Roman" pitchFamily="18" charset="0"/>
              </a:rPr>
              <a:t>hydrocarbons</a:t>
            </a:r>
            <a:r>
              <a:rPr lang="fr-FR" sz="2000" dirty="0" smtClean="0">
                <a:latin typeface="Times New Roman" pitchFamily="18" charset="0"/>
                <a:cs typeface="Times New Roman" pitchFamily="18" charset="0"/>
              </a:rPr>
              <a:t>) etc. “</a:t>
            </a:r>
            <a:r>
              <a:rPr lang="fr-FR" sz="2000" b="1" dirty="0" err="1" smtClean="0">
                <a:latin typeface="Times New Roman" pitchFamily="18" charset="0"/>
                <a:cs typeface="Times New Roman" pitchFamily="18" charset="0"/>
              </a:rPr>
              <a:t>Particulate</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pollutants</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include</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smoke</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dust</a:t>
            </a:r>
            <a:r>
              <a:rPr lang="fr-FR" sz="2000" b="1"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soot</a:t>
            </a:r>
            <a:r>
              <a:rPr lang="fr-FR" sz="2000" dirty="0" smtClean="0">
                <a:latin typeface="Times New Roman" pitchFamily="18" charset="0"/>
                <a:cs typeface="Times New Roman" pitchFamily="18" charset="0"/>
              </a:rPr>
              <a:t>, fumes, </a:t>
            </a:r>
            <a:r>
              <a:rPr lang="fr-FR" sz="2000" dirty="0" err="1" smtClean="0">
                <a:latin typeface="Times New Roman" pitchFamily="18" charset="0"/>
                <a:cs typeface="Times New Roman" pitchFamily="18" charset="0"/>
              </a:rPr>
              <a:t>aerosols</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liquid</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droplets</a:t>
            </a:r>
            <a:r>
              <a:rPr lang="fr-FR" sz="2000" dirty="0" smtClean="0">
                <a:latin typeface="Times New Roman" pitchFamily="18" charset="0"/>
                <a:cs typeface="Times New Roman" pitchFamily="18" charset="0"/>
              </a:rPr>
              <a:t>, pollen grains etc. </a:t>
            </a:r>
            <a:r>
              <a:rPr lang="en-IN" sz="2000" dirty="0" smtClean="0">
                <a:latin typeface="Times New Roman" pitchFamily="18" charset="0"/>
                <a:cs typeface="Times New Roman" pitchFamily="18" charset="0"/>
              </a:rPr>
              <a:t>Radioactive pollutants include Radon-222, iodine-131,strontium-90, plutonium-239 etc.</a:t>
            </a:r>
            <a:endParaRPr lang="en-IN" sz="2000" dirty="0">
              <a:latin typeface="Times New Roman" pitchFamily="18" charset="0"/>
              <a:cs typeface="Times New Roman" pitchFamily="18" charset="0"/>
            </a:endParaRPr>
          </a:p>
        </p:txBody>
      </p:sp>
      <p:pic>
        <p:nvPicPr>
          <p:cNvPr id="5" name="Picture 4" descr="Air_pollution_system_flow1.gif"/>
          <p:cNvPicPr>
            <a:picLocks noChangeAspect="1"/>
          </p:cNvPicPr>
          <p:nvPr/>
        </p:nvPicPr>
        <p:blipFill>
          <a:blip r:embed="rId2"/>
          <a:stretch>
            <a:fillRect/>
          </a:stretch>
        </p:blipFill>
        <p:spPr>
          <a:xfrm>
            <a:off x="1500166" y="3571876"/>
            <a:ext cx="6357982" cy="307183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4704"/>
            <a:ext cx="9144000" cy="6647974"/>
          </a:xfrm>
          <a:prstGeom prst="rect">
            <a:avLst/>
          </a:prstGeom>
        </p:spPr>
        <p:txBody>
          <a:bodyPr wrap="square">
            <a:spAutoFit/>
          </a:bodyPr>
          <a:lstStyle/>
          <a:p>
            <a:r>
              <a:rPr lang="en-IN" sz="2400" b="1" dirty="0" smtClean="0">
                <a:solidFill>
                  <a:srgbClr val="C00000"/>
                </a:solidFill>
                <a:latin typeface="Times New Roman" pitchFamily="18" charset="0"/>
                <a:cs typeface="Times New Roman" pitchFamily="18" charset="0"/>
              </a:rPr>
              <a:t>1) On the basis of decomposition -</a:t>
            </a:r>
          </a:p>
          <a:p>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A) Non degradable Pollutants</a:t>
            </a:r>
          </a:p>
          <a:p>
            <a:r>
              <a:rPr lang="en-IN" sz="2400" dirty="0" smtClean="0">
                <a:latin typeface="Times New Roman" pitchFamily="18" charset="0"/>
                <a:cs typeface="Times New Roman" pitchFamily="18" charset="0"/>
              </a:rPr>
              <a:t>e.g. Aluminium cans, Hg, </a:t>
            </a:r>
            <a:r>
              <a:rPr lang="en-IN" sz="2400" dirty="0" err="1" smtClean="0">
                <a:latin typeface="Times New Roman" pitchFamily="18" charset="0"/>
                <a:cs typeface="Times New Roman" pitchFamily="18" charset="0"/>
              </a:rPr>
              <a:t>Pb</a:t>
            </a:r>
            <a:r>
              <a:rPr lang="en-IN" sz="2400" dirty="0" smtClean="0">
                <a:latin typeface="Times New Roman" pitchFamily="18" charset="0"/>
                <a:cs typeface="Times New Roman" pitchFamily="18" charset="0"/>
              </a:rPr>
              <a:t>, </a:t>
            </a:r>
            <a:r>
              <a:rPr lang="en-IN" sz="2400" dirty="0" err="1" smtClean="0">
                <a:latin typeface="Times New Roman" pitchFamily="18" charset="0"/>
                <a:cs typeface="Times New Roman" pitchFamily="18" charset="0"/>
              </a:rPr>
              <a:t>Cd</a:t>
            </a:r>
            <a:r>
              <a:rPr lang="en-IN" sz="2400" dirty="0" smtClean="0">
                <a:latin typeface="Times New Roman" pitchFamily="18" charset="0"/>
                <a:cs typeface="Times New Roman" pitchFamily="18" charset="0"/>
              </a:rPr>
              <a:t> , long chain </a:t>
            </a:r>
            <a:r>
              <a:rPr lang="en-IN" sz="2400" dirty="0" err="1" smtClean="0">
                <a:latin typeface="Times New Roman" pitchFamily="18" charset="0"/>
                <a:cs typeface="Times New Roman" pitchFamily="18" charset="0"/>
              </a:rPr>
              <a:t>phenolic</a:t>
            </a:r>
            <a:r>
              <a:rPr lang="en-IN" sz="2400" dirty="0" smtClean="0">
                <a:latin typeface="Times New Roman" pitchFamily="18" charset="0"/>
                <a:cs typeface="Times New Roman" pitchFamily="18" charset="0"/>
              </a:rPr>
              <a:t> chemicals, DDT.</a:t>
            </a:r>
          </a:p>
          <a:p>
            <a:r>
              <a:rPr lang="en-IN" sz="2400" dirty="0" smtClean="0">
                <a:latin typeface="Times New Roman" pitchFamily="18" charset="0"/>
                <a:cs typeface="Times New Roman" pitchFamily="18" charset="0"/>
              </a:rPr>
              <a:t>They pass on from one biological system to another.</a:t>
            </a:r>
          </a:p>
          <a:p>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B) Bio-degradable Pollutants   e.g. Domestic sewage.</a:t>
            </a:r>
          </a:p>
          <a:p>
            <a:endParaRPr lang="en-IN" sz="2400" dirty="0" smtClean="0">
              <a:latin typeface="Times New Roman" pitchFamily="18" charset="0"/>
              <a:cs typeface="Times New Roman" pitchFamily="18" charset="0"/>
            </a:endParaRPr>
          </a:p>
          <a:p>
            <a:r>
              <a:rPr lang="en-IN" sz="2400" b="1" dirty="0" smtClean="0">
                <a:solidFill>
                  <a:srgbClr val="C00000"/>
                </a:solidFill>
                <a:latin typeface="Times New Roman" pitchFamily="18" charset="0"/>
                <a:cs typeface="Times New Roman" pitchFamily="18" charset="0"/>
              </a:rPr>
              <a:t>2) On the basis of chemical composition -</a:t>
            </a:r>
          </a:p>
          <a:p>
            <a:endParaRPr lang="en-IN" sz="2400" dirty="0" smtClean="0">
              <a:latin typeface="Times New Roman" pitchFamily="18" charset="0"/>
              <a:cs typeface="Times New Roman" pitchFamily="18" charset="0"/>
            </a:endParaRPr>
          </a:p>
          <a:p>
            <a:pPr marL="457200" indent="-457200">
              <a:buAutoNum type="alphaUcParenR"/>
            </a:pPr>
            <a:r>
              <a:rPr lang="en-IN" sz="2400" dirty="0" smtClean="0">
                <a:latin typeface="Times New Roman" pitchFamily="18" charset="0"/>
                <a:cs typeface="Times New Roman" pitchFamily="18" charset="0"/>
              </a:rPr>
              <a:t>Organic pollutants  e.g. Hydrocarbons, </a:t>
            </a:r>
            <a:r>
              <a:rPr lang="en-IN" sz="2400" dirty="0" err="1" smtClean="0">
                <a:latin typeface="Times New Roman" pitchFamily="18" charset="0"/>
                <a:cs typeface="Times New Roman" pitchFamily="18" charset="0"/>
              </a:rPr>
              <a:t>aldehydes</a:t>
            </a:r>
            <a:r>
              <a:rPr lang="en-IN" sz="2400" dirty="0" smtClean="0">
                <a:latin typeface="Times New Roman" pitchFamily="18" charset="0"/>
                <a:cs typeface="Times New Roman" pitchFamily="18" charset="0"/>
              </a:rPr>
              <a:t>, </a:t>
            </a:r>
            <a:r>
              <a:rPr lang="en-IN" sz="2400" dirty="0" err="1" smtClean="0">
                <a:latin typeface="Times New Roman" pitchFamily="18" charset="0"/>
                <a:cs typeface="Times New Roman" pitchFamily="18" charset="0"/>
              </a:rPr>
              <a:t>ketones</a:t>
            </a:r>
            <a:r>
              <a:rPr lang="en-IN" sz="2400" dirty="0" smtClean="0">
                <a:latin typeface="Times New Roman" pitchFamily="18" charset="0"/>
                <a:cs typeface="Times New Roman" pitchFamily="18" charset="0"/>
              </a:rPr>
              <a:t>, amines etc.</a:t>
            </a:r>
          </a:p>
          <a:p>
            <a:pPr marL="457200" indent="-457200"/>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B) Inorganic Pollutants  e.g. Carbon compounds (CO and carbonates), sulphur compounds (H</a:t>
            </a:r>
            <a:r>
              <a:rPr lang="en-IN" sz="2000" dirty="0" smtClean="0">
                <a:latin typeface="Times New Roman" pitchFamily="18" charset="0"/>
                <a:cs typeface="Times New Roman" pitchFamily="18" charset="0"/>
              </a:rPr>
              <a:t>2</a:t>
            </a:r>
            <a:r>
              <a:rPr lang="en-IN" sz="2400" dirty="0" smtClean="0">
                <a:latin typeface="Times New Roman" pitchFamily="18" charset="0"/>
                <a:cs typeface="Times New Roman" pitchFamily="18" charset="0"/>
              </a:rPr>
              <a:t>S, SO</a:t>
            </a:r>
            <a:r>
              <a:rPr lang="en-IN" sz="2000" dirty="0" smtClean="0">
                <a:latin typeface="Times New Roman" pitchFamily="18" charset="0"/>
                <a:cs typeface="Times New Roman" pitchFamily="18" charset="0"/>
              </a:rPr>
              <a:t>2</a:t>
            </a:r>
            <a:r>
              <a:rPr lang="en-IN" sz="2400" dirty="0" smtClean="0">
                <a:latin typeface="Times New Roman" pitchFamily="18" charset="0"/>
                <a:cs typeface="Times New Roman" pitchFamily="18" charset="0"/>
              </a:rPr>
              <a:t>, H</a:t>
            </a:r>
            <a:r>
              <a:rPr lang="en-IN" sz="2000" dirty="0" smtClean="0">
                <a:latin typeface="Times New Roman" pitchFamily="18" charset="0"/>
                <a:cs typeface="Times New Roman" pitchFamily="18" charset="0"/>
              </a:rPr>
              <a:t>2</a:t>
            </a:r>
            <a:r>
              <a:rPr lang="en-IN" sz="2400" dirty="0" smtClean="0">
                <a:latin typeface="Times New Roman" pitchFamily="18" charset="0"/>
                <a:cs typeface="Times New Roman" pitchFamily="18" charset="0"/>
              </a:rPr>
              <a:t>SO</a:t>
            </a:r>
            <a:r>
              <a:rPr lang="en-IN" sz="2000" dirty="0" smtClean="0">
                <a:latin typeface="Times New Roman" pitchFamily="18" charset="0"/>
                <a:cs typeface="Times New Roman" pitchFamily="18" charset="0"/>
              </a:rPr>
              <a:t>4</a:t>
            </a:r>
            <a:r>
              <a:rPr lang="en-IN" sz="2400" dirty="0" smtClean="0">
                <a:latin typeface="Times New Roman" pitchFamily="18" charset="0"/>
                <a:cs typeface="Times New Roman" pitchFamily="18" charset="0"/>
              </a:rPr>
              <a:t>), nitrogen compounds (</a:t>
            </a:r>
            <a:r>
              <a:rPr lang="en-IN" sz="2400" dirty="0" err="1" smtClean="0">
                <a:latin typeface="Times New Roman" pitchFamily="18" charset="0"/>
                <a:cs typeface="Times New Roman" pitchFamily="18" charset="0"/>
              </a:rPr>
              <a:t>NOx</a:t>
            </a:r>
            <a:r>
              <a:rPr lang="en-IN" sz="2400" dirty="0" smtClean="0">
                <a:latin typeface="Times New Roman" pitchFamily="18" charset="0"/>
                <a:cs typeface="Times New Roman" pitchFamily="18" charset="0"/>
              </a:rPr>
              <a:t>, NH</a:t>
            </a:r>
            <a:r>
              <a:rPr lang="en-IN" sz="2000" dirty="0" smtClean="0">
                <a:latin typeface="Times New Roman" pitchFamily="18" charset="0"/>
                <a:cs typeface="Times New Roman" pitchFamily="18" charset="0"/>
              </a:rPr>
              <a:t>3</a:t>
            </a:r>
            <a:r>
              <a:rPr lang="en-IN" sz="2400" dirty="0" smtClean="0">
                <a:latin typeface="Times New Roman" pitchFamily="18" charset="0"/>
                <a:cs typeface="Times New Roman" pitchFamily="18" charset="0"/>
              </a:rPr>
              <a:t>), different halogen compounds (HF, </a:t>
            </a:r>
            <a:r>
              <a:rPr lang="en-IN" sz="2400" dirty="0" err="1" smtClean="0">
                <a:latin typeface="Times New Roman" pitchFamily="18" charset="0"/>
                <a:cs typeface="Times New Roman" pitchFamily="18" charset="0"/>
              </a:rPr>
              <a:t>HCl</a:t>
            </a:r>
            <a:r>
              <a:rPr lang="en-IN" sz="2400" dirty="0" smtClean="0">
                <a:latin typeface="Times New Roman" pitchFamily="18" charset="0"/>
                <a:cs typeface="Times New Roman" pitchFamily="18" charset="0"/>
              </a:rPr>
              <a:t> and metallic fluorides)</a:t>
            </a:r>
          </a:p>
          <a:p>
            <a:endParaRPr lang="en-IN" sz="2400" dirty="0" smtClean="0">
              <a:latin typeface="Times New Roman" pitchFamily="18" charset="0"/>
              <a:cs typeface="Times New Roman" pitchFamily="18" charset="0"/>
            </a:endParaRPr>
          </a:p>
          <a:p>
            <a:pPr>
              <a:buNone/>
            </a:pPr>
            <a:endParaRPr lang="en-IN" dirty="0"/>
          </a:p>
        </p:txBody>
      </p:sp>
      <p:sp>
        <p:nvSpPr>
          <p:cNvPr id="5" name="Rectangle 4"/>
          <p:cNvSpPr/>
          <p:nvPr/>
        </p:nvSpPr>
        <p:spPr>
          <a:xfrm>
            <a:off x="1331640" y="0"/>
            <a:ext cx="6332054" cy="646331"/>
          </a:xfrm>
          <a:prstGeom prst="rect">
            <a:avLst/>
          </a:prstGeom>
        </p:spPr>
        <p:txBody>
          <a:bodyPr wrap="none">
            <a:spAutoFit/>
          </a:bodyPr>
          <a:lstStyle/>
          <a:p>
            <a:r>
              <a:rPr lang="en-IN" sz="3600" b="1" dirty="0" smtClean="0">
                <a:latin typeface="Times New Roman" pitchFamily="18" charset="0"/>
                <a:cs typeface="Times New Roman" pitchFamily="18" charset="0"/>
              </a:rPr>
              <a:t>Classification of Air  Pollutants</a:t>
            </a:r>
            <a:endParaRPr lang="en-IN" sz="3600" b="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1653</Words>
  <Application>Microsoft Office PowerPoint</Application>
  <PresentationFormat>On-screen Show (4:3)</PresentationFormat>
  <Paragraphs>167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Environmental Pollution</vt:lpstr>
      <vt:lpstr>Slide 2</vt:lpstr>
      <vt:lpstr>What is Environmental Pollution?</vt:lpstr>
      <vt:lpstr>Slide 4</vt:lpstr>
      <vt:lpstr>Types of Pollutants </vt:lpstr>
      <vt:lpstr>Types of Pollutants </vt:lpstr>
      <vt:lpstr>Types of Pollutants </vt:lpstr>
      <vt:lpstr>Air Pollution</vt:lpstr>
      <vt:lpstr>Slide 9</vt:lpstr>
      <vt:lpstr>Slide 10</vt:lpstr>
      <vt:lpstr>Sources of Air pollution</vt:lpstr>
      <vt:lpstr>Slide 12</vt:lpstr>
      <vt:lpstr>Sources of Air pollution </vt:lpstr>
      <vt:lpstr>Effects of Air pollution</vt:lpstr>
      <vt:lpstr>Effects of Air pollution</vt:lpstr>
      <vt:lpstr>Effects of Air pollution</vt:lpstr>
      <vt:lpstr>Effects of Air pollution</vt:lpstr>
      <vt:lpstr>Control Measures of Air pollution</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46</cp:revision>
  <dcterms:created xsi:type="dcterms:W3CDTF">2011-10-13T16:08:09Z</dcterms:created>
  <dcterms:modified xsi:type="dcterms:W3CDTF">2011-10-17T06:20:59Z</dcterms:modified>
</cp:coreProperties>
</file>