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59" r:id="rId5"/>
    <p:sldId id="270" r:id="rId6"/>
    <p:sldId id="260" r:id="rId7"/>
    <p:sldId id="261" r:id="rId8"/>
    <p:sldId id="262" r:id="rId9"/>
    <p:sldId id="263" r:id="rId10"/>
    <p:sldId id="268" r:id="rId11"/>
    <p:sldId id="264" r:id="rId12"/>
    <p:sldId id="300" r:id="rId13"/>
    <p:sldId id="301" r:id="rId14"/>
    <p:sldId id="291" r:id="rId15"/>
    <p:sldId id="275" r:id="rId16"/>
    <p:sldId id="274" r:id="rId17"/>
    <p:sldId id="279" r:id="rId18"/>
    <p:sldId id="280" r:id="rId19"/>
    <p:sldId id="281" r:id="rId20"/>
    <p:sldId id="286" r:id="rId21"/>
    <p:sldId id="287" r:id="rId22"/>
    <p:sldId id="288" r:id="rId23"/>
    <p:sldId id="289" r:id="rId24"/>
    <p:sldId id="290" r:id="rId25"/>
    <p:sldId id="282" r:id="rId26"/>
    <p:sldId id="292" r:id="rId27"/>
    <p:sldId id="293" r:id="rId28"/>
    <p:sldId id="302" r:id="rId29"/>
    <p:sldId id="296" r:id="rId30"/>
    <p:sldId id="294" r:id="rId31"/>
    <p:sldId id="299" r:id="rId32"/>
    <p:sldId id="29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294" autoAdjust="0"/>
    <p:restoredTop sz="97312" autoAdjust="0"/>
  </p:normalViewPr>
  <p:slideViewPr>
    <p:cSldViewPr>
      <p:cViewPr>
        <p:scale>
          <a:sx n="75" d="100"/>
          <a:sy n="75" d="100"/>
        </p:scale>
        <p:origin x="-1248"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917640-CAB4-4611-A84F-D1F90D7FF37A}" type="datetimeFigureOut">
              <a:rPr lang="en-US" smtClean="0"/>
              <a:pPr/>
              <a:t>5/29/2013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EC1974-8FC6-45C9-B077-6F5AF51EAE9C}"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7769B196-F5AC-4644-AFD4-54DA7F955491}" type="slidenum">
              <a:rPr lang="en-US" smtClean="0"/>
              <a:pPr/>
              <a:t>5</a:t>
            </a:fld>
            <a:endParaRPr lang="en-US" dirty="0"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7E88AF8-264C-4CE2-BBCE-846818C43706}" type="slidenum">
              <a:rPr lang="en-US" smtClean="0"/>
              <a:pPr/>
              <a:t>10</a:t>
            </a:fld>
            <a:endParaRPr lang="en-US" dirty="0"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6EBD011-8C72-4EFB-B409-4BEFC2A4A636}" type="datetimeFigureOut">
              <a:rPr lang="en-US" smtClean="0"/>
              <a:pPr/>
              <a:t>5/29/2013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5C657B-A35A-4E95-AA49-FE799391D2F0}"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6EBD011-8C72-4EFB-B409-4BEFC2A4A636}" type="datetimeFigureOut">
              <a:rPr lang="en-US" smtClean="0"/>
              <a:pPr/>
              <a:t>5/29/2013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5C657B-A35A-4E95-AA49-FE799391D2F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6EBD011-8C72-4EFB-B409-4BEFC2A4A636}" type="datetimeFigureOut">
              <a:rPr lang="en-US" smtClean="0"/>
              <a:pPr/>
              <a:t>5/29/2013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5C657B-A35A-4E95-AA49-FE799391D2F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6EBD011-8C72-4EFB-B409-4BEFC2A4A636}" type="datetimeFigureOut">
              <a:rPr lang="en-US" smtClean="0"/>
              <a:pPr/>
              <a:t>5/29/2013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5C657B-A35A-4E95-AA49-FE799391D2F0}"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EBD011-8C72-4EFB-B409-4BEFC2A4A636}" type="datetimeFigureOut">
              <a:rPr lang="en-US" smtClean="0"/>
              <a:pPr/>
              <a:t>5/29/2013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5C657B-A35A-4E95-AA49-FE799391D2F0}"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6EBD011-8C72-4EFB-B409-4BEFC2A4A636}" type="datetimeFigureOut">
              <a:rPr lang="en-US" smtClean="0"/>
              <a:pPr/>
              <a:t>5/29/2013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35C657B-A35A-4E95-AA49-FE799391D2F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6EBD011-8C72-4EFB-B409-4BEFC2A4A636}" type="datetimeFigureOut">
              <a:rPr lang="en-US" smtClean="0"/>
              <a:pPr/>
              <a:t>5/29/2013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35C657B-A35A-4E95-AA49-FE799391D2F0}"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6EBD011-8C72-4EFB-B409-4BEFC2A4A636}" type="datetimeFigureOut">
              <a:rPr lang="en-US" smtClean="0"/>
              <a:pPr/>
              <a:t>5/29/2013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35C657B-A35A-4E95-AA49-FE799391D2F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EBD011-8C72-4EFB-B409-4BEFC2A4A636}" type="datetimeFigureOut">
              <a:rPr lang="en-US" smtClean="0"/>
              <a:pPr/>
              <a:t>5/29/2013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35C657B-A35A-4E95-AA49-FE799391D2F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BD011-8C72-4EFB-B409-4BEFC2A4A636}" type="datetimeFigureOut">
              <a:rPr lang="en-US" smtClean="0"/>
              <a:pPr/>
              <a:t>5/29/2013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35C657B-A35A-4E95-AA49-FE799391D2F0}"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BD011-8C72-4EFB-B409-4BEFC2A4A636}" type="datetimeFigureOut">
              <a:rPr lang="en-US" smtClean="0"/>
              <a:pPr/>
              <a:t>5/29/2013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35C657B-A35A-4E95-AA49-FE799391D2F0}"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EBD011-8C72-4EFB-B409-4BEFC2A4A636}" type="datetimeFigureOut">
              <a:rPr lang="en-US" smtClean="0"/>
              <a:pPr/>
              <a:t>5/29/2013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5C657B-A35A-4E95-AA49-FE799391D2F0}"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1"/>
          </a:lnRef>
          <a:fillRef idx="2">
            <a:schemeClr val="accent1"/>
          </a:fillRef>
          <a:effectRef idx="1">
            <a:schemeClr val="accent1"/>
          </a:effectRef>
          <a:fontRef idx="minor">
            <a:schemeClr val="dk1"/>
          </a:fontRef>
        </p:style>
        <p:txBody>
          <a:bodyPr/>
          <a:lstStyle/>
          <a:p>
            <a:r>
              <a:rPr lang="en-US" b="1" dirty="0" smtClean="0">
                <a:solidFill>
                  <a:srgbClr val="C00000"/>
                </a:solidFill>
              </a:rPr>
              <a:t>Controlling-Module 5</a:t>
            </a:r>
            <a:endParaRPr lang="en-IN" dirty="0">
              <a:solidFill>
                <a:srgbClr val="C00000"/>
              </a:solidFill>
            </a:endParaRPr>
          </a:p>
        </p:txBody>
      </p:sp>
      <p:sp>
        <p:nvSpPr>
          <p:cNvPr id="3" name="Subtitle 2"/>
          <p:cNvSpPr>
            <a:spLocks noGrp="1"/>
          </p:cNvSpPr>
          <p:nvPr>
            <p:ph type="subTitle" idx="1"/>
          </p:nvPr>
        </p:nvSpPr>
        <p:spPr/>
        <p:txBody>
          <a:bodyPr/>
          <a:lstStyle/>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533400" y="579438"/>
            <a:ext cx="8077200" cy="366712"/>
          </a:xfrm>
        </p:spPr>
        <p:txBody>
          <a:bodyPr>
            <a:noAutofit/>
          </a:bodyPr>
          <a:lstStyle/>
          <a:p>
            <a:pPr marL="1597025" indent="-1597025" eaLnBrk="1" hangingPunct="1">
              <a:defRPr/>
            </a:pPr>
            <a:r>
              <a:rPr lang="en-US" sz="2400" b="1" dirty="0" smtClean="0">
                <a:solidFill>
                  <a:srgbClr val="C00000"/>
                </a:solidFill>
              </a:rPr>
              <a:t>The Planning–Controlling Link</a:t>
            </a:r>
          </a:p>
        </p:txBody>
      </p:sp>
      <p:sp>
        <p:nvSpPr>
          <p:cNvPr id="7173" name="Line 3"/>
          <p:cNvSpPr>
            <a:spLocks noChangeShapeType="1"/>
          </p:cNvSpPr>
          <p:nvPr/>
        </p:nvSpPr>
        <p:spPr bwMode="auto">
          <a:xfrm>
            <a:off x="609600" y="968375"/>
            <a:ext cx="7924800" cy="0"/>
          </a:xfrm>
          <a:prstGeom prst="line">
            <a:avLst/>
          </a:prstGeom>
          <a:noFill/>
          <a:ln w="19050">
            <a:solidFill>
              <a:srgbClr val="996633"/>
            </a:solidFill>
            <a:round/>
            <a:headEnd/>
            <a:tailEnd/>
          </a:ln>
        </p:spPr>
        <p:txBody>
          <a:bodyPr wrap="none"/>
          <a:lstStyle/>
          <a:p>
            <a:endParaRPr lang="en-IN" dirty="0"/>
          </a:p>
        </p:txBody>
      </p:sp>
      <p:sp>
        <p:nvSpPr>
          <p:cNvPr id="7174" name="Line 4"/>
          <p:cNvSpPr>
            <a:spLocks noChangeShapeType="1"/>
          </p:cNvSpPr>
          <p:nvPr/>
        </p:nvSpPr>
        <p:spPr bwMode="auto">
          <a:xfrm>
            <a:off x="609600" y="565150"/>
            <a:ext cx="7924800" cy="0"/>
          </a:xfrm>
          <a:prstGeom prst="line">
            <a:avLst/>
          </a:prstGeom>
          <a:noFill/>
          <a:ln w="19050">
            <a:solidFill>
              <a:srgbClr val="996633"/>
            </a:solidFill>
            <a:round/>
            <a:headEnd/>
            <a:tailEnd/>
          </a:ln>
        </p:spPr>
        <p:txBody>
          <a:bodyPr wrap="none"/>
          <a:lstStyle/>
          <a:p>
            <a:endParaRPr lang="en-IN" dirty="0"/>
          </a:p>
        </p:txBody>
      </p:sp>
      <p:pic>
        <p:nvPicPr>
          <p:cNvPr id="96261" name="Picture 5"/>
          <p:cNvPicPr>
            <a:picLocks noChangeAspect="1" noChangeArrowheads="1"/>
          </p:cNvPicPr>
          <p:nvPr/>
        </p:nvPicPr>
        <p:blipFill>
          <a:blip r:embed="rId3"/>
          <a:srcRect/>
          <a:stretch>
            <a:fillRect/>
          </a:stretch>
        </p:blipFill>
        <p:spPr bwMode="auto">
          <a:xfrm>
            <a:off x="1219200" y="1371600"/>
            <a:ext cx="6705600" cy="478155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96261"/>
                                        </p:tgtEl>
                                        <p:attrNameLst>
                                          <p:attrName>style.visibility</p:attrName>
                                        </p:attrNameLst>
                                      </p:cBhvr>
                                      <p:to>
                                        <p:strVal val="visible"/>
                                      </p:to>
                                    </p:set>
                                    <p:animEffect transition="in" filter="box(in)">
                                      <p:cBhvr>
                                        <p:cTn id="7" dur="500"/>
                                        <p:tgtEl>
                                          <p:spTgt spid="962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42852"/>
            <a:ext cx="8715436" cy="6500858"/>
          </a:xfrm>
        </p:spPr>
        <p:style>
          <a:lnRef idx="1">
            <a:schemeClr val="accent1"/>
          </a:lnRef>
          <a:fillRef idx="2">
            <a:schemeClr val="accent1"/>
          </a:fillRef>
          <a:effectRef idx="1">
            <a:schemeClr val="accent1"/>
          </a:effectRef>
          <a:fontRef idx="minor">
            <a:schemeClr val="dk1"/>
          </a:fontRef>
        </p:style>
        <p:txBody>
          <a:bodyPr>
            <a:normAutofit/>
          </a:bodyPr>
          <a:lstStyle/>
          <a:p>
            <a:pPr lvl="0">
              <a:buFont typeface="Wingdings" pitchFamily="2" charset="2"/>
              <a:buChar char="q"/>
            </a:pPr>
            <a:r>
              <a:rPr lang="en-US" sz="2300" dirty="0"/>
              <a:t>Planning and controlling are integral parts of an organization as both are important for smooth running of an enterprise. </a:t>
            </a:r>
            <a:endParaRPr lang="en-IN" sz="2300" dirty="0"/>
          </a:p>
          <a:p>
            <a:pPr>
              <a:buFont typeface="Wingdings" pitchFamily="2" charset="2"/>
              <a:buChar char="q"/>
            </a:pPr>
            <a:r>
              <a:rPr lang="en-US" sz="2300" dirty="0"/>
              <a:t>Planning and controlling reinforce each other. Each drives the other function of management. </a:t>
            </a:r>
            <a:endParaRPr lang="en-US" sz="2300" dirty="0" smtClean="0"/>
          </a:p>
          <a:p>
            <a:pPr>
              <a:buNone/>
            </a:pPr>
            <a:endParaRPr lang="en-US" sz="800" dirty="0" smtClean="0"/>
          </a:p>
          <a:p>
            <a:r>
              <a:rPr lang="en-US" sz="2400" dirty="0"/>
              <a:t>In the present dynamic environment which affects the organization, the strong relationship between the two is very critical and important</a:t>
            </a:r>
            <a:r>
              <a:rPr lang="en-US" sz="2400" dirty="0" smtClean="0"/>
              <a:t>.</a:t>
            </a:r>
          </a:p>
          <a:p>
            <a:r>
              <a:rPr lang="en-US" sz="2400" dirty="0" smtClean="0"/>
              <a:t>In </a:t>
            </a:r>
            <a:r>
              <a:rPr lang="en-US" sz="2400" dirty="0"/>
              <a:t>the present day environment, it is quite likely that planning fails due to some unforeseen events. </a:t>
            </a:r>
            <a:endParaRPr lang="en-US" sz="2400" dirty="0" smtClean="0"/>
          </a:p>
          <a:p>
            <a:r>
              <a:rPr lang="en-US" sz="2400" dirty="0" smtClean="0"/>
              <a:t>Therefore, </a:t>
            </a:r>
            <a:r>
              <a:rPr lang="en-US" sz="2400" dirty="0"/>
              <a:t>controlling comes to the rescue. Once controlling is done effectively, it gives us stimulus to make better plans</a:t>
            </a:r>
            <a:r>
              <a:rPr lang="en-US" sz="2400" dirty="0" smtClean="0"/>
              <a:t>.</a:t>
            </a:r>
          </a:p>
          <a:p>
            <a:r>
              <a:rPr lang="en-US" sz="2400" dirty="0" smtClean="0"/>
              <a:t>Therefore</a:t>
            </a:r>
            <a:r>
              <a:rPr lang="en-US" sz="2400" dirty="0"/>
              <a:t>, planning and controlling are inseparable functions of a business enterprise.</a:t>
            </a:r>
            <a:endParaRPr lang="en-IN" sz="2400" dirty="0"/>
          </a:p>
          <a:p>
            <a:pPr>
              <a:buNone/>
            </a:pPr>
            <a:r>
              <a:rPr lang="en-US" sz="2400" dirty="0"/>
              <a:t> </a:t>
            </a:r>
            <a:endParaRPr lang="en-IN" sz="2400" dirty="0"/>
          </a:p>
          <a:p>
            <a:endParaRPr lang="en-IN" sz="23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style>
          <a:lnRef idx="1">
            <a:schemeClr val="accent1"/>
          </a:lnRef>
          <a:fillRef idx="2">
            <a:schemeClr val="accent1"/>
          </a:fillRef>
          <a:effectRef idx="1">
            <a:schemeClr val="accent1"/>
          </a:effectRef>
          <a:fontRef idx="minor">
            <a:schemeClr val="dk1"/>
          </a:fontRef>
        </p:style>
        <p:txBody>
          <a:bodyPr rtlCol="0">
            <a:normAutofit/>
          </a:bodyPr>
          <a:lstStyle/>
          <a:p>
            <a:pPr fontAlgn="auto">
              <a:spcAft>
                <a:spcPts val="0"/>
              </a:spcAft>
              <a:defRPr/>
            </a:pPr>
            <a:r>
              <a:rPr lang="en-IN" b="1" dirty="0" smtClean="0">
                <a:solidFill>
                  <a:srgbClr val="C00000"/>
                </a:solidFill>
              </a:rPr>
              <a:t>Types of Controls</a:t>
            </a:r>
            <a:endParaRPr lang="en-IN" b="1" dirty="0">
              <a:solidFill>
                <a:srgbClr val="C00000"/>
              </a:solidFill>
            </a:endParaRPr>
          </a:p>
        </p:txBody>
      </p:sp>
      <p:sp>
        <p:nvSpPr>
          <p:cNvPr id="5" name="Subtitle 4"/>
          <p:cNvSpPr>
            <a:spLocks noGrp="1"/>
          </p:cNvSpPr>
          <p:nvPr>
            <p:ph type="subTitle" idx="1"/>
          </p:nvPr>
        </p:nvSpPr>
        <p:spPr/>
        <p:txBody>
          <a:bodyPr rtlCol="0">
            <a:normAutofit/>
          </a:bodyPr>
          <a:lstStyle/>
          <a:p>
            <a:pPr fontAlgn="auto">
              <a:spcAft>
                <a:spcPts val="0"/>
              </a:spcAft>
              <a:buFont typeface="Arial" pitchFamily="34" charset="0"/>
              <a:buNone/>
              <a:defRPr/>
            </a:pP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75" y="142875"/>
            <a:ext cx="8786813" cy="6572250"/>
          </a:xfrm>
        </p:spPr>
        <p:style>
          <a:lnRef idx="1">
            <a:schemeClr val="accent1"/>
          </a:lnRef>
          <a:fillRef idx="2">
            <a:schemeClr val="accent1"/>
          </a:fillRef>
          <a:effectRef idx="1">
            <a:schemeClr val="accent1"/>
          </a:effectRef>
          <a:fontRef idx="minor">
            <a:schemeClr val="dk1"/>
          </a:fontRef>
        </p:style>
        <p:txBody>
          <a:bodyPr rtlCol="0">
            <a:normAutofit/>
          </a:bodyPr>
          <a:lstStyle/>
          <a:p>
            <a:pPr marL="514350" indent="-514350" fontAlgn="auto">
              <a:spcAft>
                <a:spcPts val="0"/>
              </a:spcAft>
              <a:buFont typeface="Arial" pitchFamily="34" charset="0"/>
              <a:buNone/>
              <a:defRPr/>
            </a:pPr>
            <a:r>
              <a:rPr lang="en-IN" sz="2000" b="1" smtClean="0">
                <a:solidFill>
                  <a:srgbClr val="C00000"/>
                </a:solidFill>
              </a:rPr>
              <a:t>On </a:t>
            </a:r>
            <a:r>
              <a:rPr lang="en-IN" sz="2000" b="1" dirty="0" smtClean="0">
                <a:solidFill>
                  <a:srgbClr val="C00000"/>
                </a:solidFill>
              </a:rPr>
              <a:t>the basis of time of their </a:t>
            </a:r>
            <a:r>
              <a:rPr lang="en-IN" sz="2000" b="1" smtClean="0">
                <a:solidFill>
                  <a:srgbClr val="C00000"/>
                </a:solidFill>
              </a:rPr>
              <a:t>operation:</a:t>
            </a:r>
            <a:endParaRPr lang="en-IN" sz="2000" b="1" dirty="0" smtClean="0">
              <a:solidFill>
                <a:srgbClr val="C00000"/>
              </a:solidFill>
            </a:endParaRPr>
          </a:p>
          <a:p>
            <a:pPr marL="514350" indent="-514350" fontAlgn="auto">
              <a:spcAft>
                <a:spcPts val="0"/>
              </a:spcAft>
              <a:buFont typeface="Arial" pitchFamily="34" charset="0"/>
              <a:buNone/>
              <a:defRPr/>
            </a:pPr>
            <a:r>
              <a:rPr lang="en-IN" sz="2000" b="1" dirty="0" smtClean="0"/>
              <a:t>i. Predictive/Feed-forward Controls (Pre-Control)-</a:t>
            </a:r>
            <a:r>
              <a:rPr lang="en-IN" sz="2000" dirty="0" smtClean="0"/>
              <a:t>ideally, controls should anticipate problems before they actually occur. They are called predictive controls e.g. survey of buying expectations of customer for the coming years.</a:t>
            </a:r>
            <a:endParaRPr lang="en-IN" sz="2000" b="1" dirty="0" smtClean="0"/>
          </a:p>
          <a:p>
            <a:pPr marL="514350" indent="-514350" fontAlgn="auto">
              <a:spcAft>
                <a:spcPts val="0"/>
              </a:spcAft>
              <a:buFont typeface="Arial" pitchFamily="34" charset="0"/>
              <a:buNone/>
              <a:defRPr/>
            </a:pPr>
            <a:r>
              <a:rPr lang="en-IN" sz="2000" b="1" dirty="0" smtClean="0"/>
              <a:t>ii. Concurrent Controls-</a:t>
            </a:r>
            <a:r>
              <a:rPr lang="en-IN" sz="2000" dirty="0" smtClean="0"/>
              <a:t>these controls enable to take timely action before larger damage takes place. For instance, quality control charts used in production departments enables us to take immediate corrective action before additional products are produced.</a:t>
            </a:r>
          </a:p>
          <a:p>
            <a:pPr marL="514350" indent="-514350" fontAlgn="auto">
              <a:spcAft>
                <a:spcPts val="0"/>
              </a:spcAft>
              <a:buFont typeface="Arial" pitchFamily="34" charset="0"/>
              <a:buNone/>
              <a:defRPr/>
            </a:pPr>
            <a:r>
              <a:rPr lang="en-IN" sz="2000" b="1" dirty="0" smtClean="0"/>
              <a:t>iii. Historic /Feedback Controls(Post –Control)- </a:t>
            </a:r>
            <a:r>
              <a:rPr lang="en-IN" sz="2000" dirty="0" smtClean="0"/>
              <a:t>they measure result after the happening of the events. They tell management to what extent objectives are actually accomplished. Financial and budgetary controls belong to this class of controls. Financial resource can measure efficiency of the firm in many areas.</a:t>
            </a:r>
          </a:p>
          <a:p>
            <a:pPr fontAlgn="auto">
              <a:spcAft>
                <a:spcPts val="0"/>
              </a:spcAft>
              <a:buFont typeface="Arial" pitchFamily="34" charset="0"/>
              <a:buChar char="•"/>
              <a:defRPr/>
            </a:pP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214314"/>
          </a:xfrm>
        </p:spPr>
        <p:txBody>
          <a:bodyPr>
            <a:noAutofit/>
          </a:bodyPr>
          <a:lstStyle/>
          <a:p>
            <a:r>
              <a:rPr lang="en-IN" sz="3600" b="1" dirty="0" smtClean="0">
                <a:solidFill>
                  <a:schemeClr val="accent2"/>
                </a:solidFill>
              </a:rPr>
              <a:t>Techniques of Control</a:t>
            </a:r>
            <a:endParaRPr lang="en-IN" sz="3600" b="1" dirty="0">
              <a:solidFill>
                <a:schemeClr val="accent2"/>
              </a:solidFill>
            </a:endParaRPr>
          </a:p>
        </p:txBody>
      </p:sp>
      <p:sp>
        <p:nvSpPr>
          <p:cNvPr id="3" name="Content Placeholder 2"/>
          <p:cNvSpPr>
            <a:spLocks noGrp="1"/>
          </p:cNvSpPr>
          <p:nvPr>
            <p:ph idx="1"/>
          </p:nvPr>
        </p:nvSpPr>
        <p:spPr>
          <a:xfrm>
            <a:off x="142844" y="500042"/>
            <a:ext cx="8858312" cy="6215106"/>
          </a:xfrm>
        </p:spPr>
        <p:style>
          <a:lnRef idx="1">
            <a:schemeClr val="accent1"/>
          </a:lnRef>
          <a:fillRef idx="2">
            <a:schemeClr val="accent1"/>
          </a:fillRef>
          <a:effectRef idx="1">
            <a:schemeClr val="accent1"/>
          </a:effectRef>
          <a:fontRef idx="minor">
            <a:schemeClr val="dk1"/>
          </a:fontRef>
        </p:style>
        <p:txBody>
          <a:bodyPr>
            <a:normAutofit/>
          </a:bodyPr>
          <a:lstStyle/>
          <a:p>
            <a:pPr marL="457200" indent="-457200">
              <a:buAutoNum type="arabicPeriod"/>
            </a:pPr>
            <a:r>
              <a:rPr lang="en-IN" sz="2400" b="1" dirty="0" smtClean="0"/>
              <a:t>Traditional or Conventional Techniques- </a:t>
            </a:r>
            <a:r>
              <a:rPr lang="en-IN" sz="2400" dirty="0" smtClean="0"/>
              <a:t>such as Budgetary Control, Statistical Data and Reports, Break even analysis and Standard Costing. </a:t>
            </a:r>
          </a:p>
          <a:p>
            <a:pPr marL="457200" indent="-457200">
              <a:buAutoNum type="arabicPeriod"/>
            </a:pPr>
            <a:endParaRPr lang="en-IN" sz="2400" dirty="0" smtClean="0"/>
          </a:p>
          <a:p>
            <a:pPr marL="457200" indent="-457200">
              <a:buAutoNum type="arabicPeriod"/>
            </a:pPr>
            <a:r>
              <a:rPr lang="en-IN" sz="2400" b="1" dirty="0" smtClean="0"/>
              <a:t>Modern or Contemporary Techniques-</a:t>
            </a:r>
            <a:r>
              <a:rPr lang="en-IN" sz="2400" dirty="0" smtClean="0"/>
              <a:t> such as Management Audit, PERT, CPM and Management Information System</a:t>
            </a:r>
            <a:endParaRPr lang="en-IN"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style>
          <a:lnRef idx="1">
            <a:schemeClr val="accent1"/>
          </a:lnRef>
          <a:fillRef idx="2">
            <a:schemeClr val="accent1"/>
          </a:fillRef>
          <a:effectRef idx="1">
            <a:schemeClr val="accent1"/>
          </a:effectRef>
          <a:fontRef idx="minor">
            <a:schemeClr val="dk1"/>
          </a:fontRef>
        </p:style>
        <p:txBody>
          <a:bodyPr/>
          <a:lstStyle/>
          <a:p>
            <a:r>
              <a:rPr lang="en-IN" b="1" dirty="0" smtClean="0">
                <a:solidFill>
                  <a:srgbClr val="C00000"/>
                </a:solidFill>
              </a:rPr>
              <a:t>The Budget as Control Technique</a:t>
            </a:r>
            <a:endParaRPr lang="en-IN" b="1" dirty="0">
              <a:solidFill>
                <a:srgbClr val="C00000"/>
              </a:solidFill>
            </a:endParaRPr>
          </a:p>
        </p:txBody>
      </p:sp>
      <p:sp>
        <p:nvSpPr>
          <p:cNvPr id="5" name="Subtitle 4"/>
          <p:cNvSpPr>
            <a:spLocks noGrp="1"/>
          </p:cNvSpPr>
          <p:nvPr>
            <p:ph type="subTitle" idx="1"/>
          </p:nvPr>
        </p:nvSpPr>
        <p:spPr/>
        <p:txBody>
          <a:bodyPr/>
          <a:lstStyle/>
          <a:p>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5404"/>
          </a:xfrm>
        </p:spPr>
        <p:txBody>
          <a:bodyPr>
            <a:noAutofit/>
          </a:bodyPr>
          <a:lstStyle/>
          <a:p>
            <a:r>
              <a:rPr lang="en-IN" sz="3200" b="1" dirty="0" smtClean="0">
                <a:solidFill>
                  <a:srgbClr val="C00000"/>
                </a:solidFill>
              </a:rPr>
              <a:t>Budgetary Control</a:t>
            </a:r>
            <a:endParaRPr lang="en-IN" sz="3200" b="1" dirty="0">
              <a:solidFill>
                <a:srgbClr val="C00000"/>
              </a:solidFill>
            </a:endParaRPr>
          </a:p>
        </p:txBody>
      </p:sp>
      <p:sp>
        <p:nvSpPr>
          <p:cNvPr id="3" name="Content Placeholder 2"/>
          <p:cNvSpPr>
            <a:spLocks noGrp="1"/>
          </p:cNvSpPr>
          <p:nvPr>
            <p:ph idx="1"/>
          </p:nvPr>
        </p:nvSpPr>
        <p:spPr>
          <a:xfrm>
            <a:off x="214282" y="714356"/>
            <a:ext cx="8715436" cy="5929354"/>
          </a:xfrm>
        </p:spPr>
        <p:style>
          <a:lnRef idx="1">
            <a:schemeClr val="accent1"/>
          </a:lnRef>
          <a:fillRef idx="2">
            <a:schemeClr val="accent1"/>
          </a:fillRef>
          <a:effectRef idx="1">
            <a:schemeClr val="accent1"/>
          </a:effectRef>
          <a:fontRef idx="minor">
            <a:schemeClr val="dk1"/>
          </a:fontRef>
        </p:style>
        <p:txBody>
          <a:bodyPr>
            <a:normAutofit/>
          </a:bodyPr>
          <a:lstStyle/>
          <a:p>
            <a:r>
              <a:rPr lang="en-IN" sz="2200" b="1" dirty="0" smtClean="0"/>
              <a:t>Budgetary Control </a:t>
            </a:r>
            <a:r>
              <a:rPr lang="en-IN" sz="2200" dirty="0" smtClean="0"/>
              <a:t>involves the use of  budgets to plan, coordinate and control day-to-day operations of business in accordance with the overall objectives of business.</a:t>
            </a:r>
          </a:p>
          <a:p>
            <a:r>
              <a:rPr lang="en-IN" sz="2200" b="1" dirty="0" smtClean="0"/>
              <a:t>A budget </a:t>
            </a:r>
            <a:r>
              <a:rPr lang="en-IN" sz="2200" dirty="0" smtClean="0"/>
              <a:t>is a recorded plan of action expressed in quantitative terms. A budget is prepared to act as a means of controlling operations. </a:t>
            </a:r>
          </a:p>
          <a:p>
            <a:endParaRPr lang="en-IN" sz="2200" b="1" dirty="0" smtClean="0"/>
          </a:p>
          <a:p>
            <a:pPr>
              <a:buNone/>
            </a:pPr>
            <a:r>
              <a:rPr lang="en-IN" sz="2200" b="1" dirty="0" smtClean="0"/>
              <a:t>A budget has following characteristics:</a:t>
            </a:r>
          </a:p>
          <a:p>
            <a:pPr>
              <a:buNone/>
            </a:pPr>
            <a:endParaRPr lang="en-IN" sz="800" b="1" dirty="0" smtClean="0"/>
          </a:p>
          <a:p>
            <a:pPr marL="457200" indent="-457200">
              <a:buFont typeface="+mj-lt"/>
              <a:buAutoNum type="alphaLcParenR"/>
            </a:pPr>
            <a:r>
              <a:rPr lang="en-IN" sz="2200" dirty="0" smtClean="0"/>
              <a:t> it is prepared in advance and is based on a future plan of actions.</a:t>
            </a:r>
          </a:p>
          <a:p>
            <a:pPr marL="457200" indent="-457200">
              <a:buFont typeface="+mj-lt"/>
              <a:buAutoNum type="alphaLcParenR"/>
            </a:pPr>
            <a:r>
              <a:rPr lang="en-IN" sz="2200" dirty="0" smtClean="0"/>
              <a:t>It relates to a future period and is based on objectives to be attained.</a:t>
            </a:r>
          </a:p>
          <a:p>
            <a:pPr marL="457200" indent="-457200">
              <a:buFont typeface="+mj-lt"/>
              <a:buAutoNum type="alphaLcParenR"/>
            </a:pPr>
            <a:r>
              <a:rPr lang="en-IN" sz="2200" dirty="0" smtClean="0"/>
              <a:t>It is statement expressed in monetary and or physical units prepared for implementation of policy framed by the top management.</a:t>
            </a:r>
          </a:p>
          <a:p>
            <a:pPr>
              <a:buNone/>
            </a:pPr>
            <a:r>
              <a:rPr lang="en-IN" sz="2200" dirty="0" smtClean="0"/>
              <a:t> </a:t>
            </a:r>
            <a:endParaRPr lang="en-IN" sz="2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42852"/>
            <a:ext cx="8715436" cy="6572296"/>
          </a:xfrm>
        </p:spPr>
        <p:style>
          <a:lnRef idx="1">
            <a:schemeClr val="accent1"/>
          </a:lnRef>
          <a:fillRef idx="2">
            <a:schemeClr val="accent1"/>
          </a:fillRef>
          <a:effectRef idx="1">
            <a:schemeClr val="accent1"/>
          </a:effectRef>
          <a:fontRef idx="minor">
            <a:schemeClr val="dk1"/>
          </a:fontRef>
        </p:style>
        <p:txBody>
          <a:bodyPr>
            <a:normAutofit/>
          </a:bodyPr>
          <a:lstStyle/>
          <a:p>
            <a:r>
              <a:rPr lang="en-IN" sz="2400" b="1" dirty="0" smtClean="0"/>
              <a:t>Budgetary control  involves following  three steps:</a:t>
            </a:r>
          </a:p>
          <a:p>
            <a:pPr>
              <a:buNone/>
            </a:pPr>
            <a:r>
              <a:rPr lang="en-IN" sz="2400" b="1" dirty="0" smtClean="0"/>
              <a:t>a) P</a:t>
            </a:r>
            <a:r>
              <a:rPr lang="en-IN" sz="2400" dirty="0" smtClean="0"/>
              <a:t>reparation of budgets</a:t>
            </a:r>
          </a:p>
          <a:p>
            <a:pPr marL="457200" indent="-457200">
              <a:buAutoNum type="alphaLcParenR" startAt="2"/>
            </a:pPr>
            <a:r>
              <a:rPr lang="en-IN" sz="2400" dirty="0" smtClean="0"/>
              <a:t>Continuous</a:t>
            </a:r>
            <a:r>
              <a:rPr lang="en-IN" sz="2400" b="1" dirty="0" smtClean="0"/>
              <a:t> </a:t>
            </a:r>
            <a:r>
              <a:rPr lang="en-IN" sz="2400" dirty="0" smtClean="0"/>
              <a:t>comparison of actual results with planned ones.</a:t>
            </a:r>
          </a:p>
          <a:p>
            <a:pPr marL="457200" indent="-457200">
              <a:buAutoNum type="alphaLcParenR" startAt="2"/>
            </a:pPr>
            <a:r>
              <a:rPr lang="en-IN" sz="2400" dirty="0" smtClean="0"/>
              <a:t>Revision of plans or budgets in the light of changed circumstances.</a:t>
            </a:r>
          </a:p>
          <a:p>
            <a:pPr marL="457200" indent="-457200"/>
            <a:r>
              <a:rPr lang="en-IN" sz="2400" dirty="0" smtClean="0"/>
              <a:t>Budgetary control is a useful technique of management control which brings efficiency and economy in the working of the business.</a:t>
            </a:r>
          </a:p>
          <a:p>
            <a:pPr marL="457200" indent="-457200"/>
            <a:r>
              <a:rPr lang="en-IN" sz="2400" dirty="0" smtClean="0"/>
              <a:t>It facilitates control by establishing budgets in respect of each function and assigning responsibilities for control of actual performance and, thus, prevents buck passing when the budget figures are not met. </a:t>
            </a:r>
          </a:p>
          <a:p>
            <a:pPr marL="457200" indent="-457200"/>
            <a:r>
              <a:rPr lang="en-IN" sz="2400" dirty="0" smtClean="0"/>
              <a:t>It coordinates the working of various divisions of a business and makes delegation and decentralization of authority possible.</a:t>
            </a:r>
            <a:endParaRPr lang="en-IN"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77505"/>
          </a:xfrm>
        </p:spPr>
        <p:txBody>
          <a:bodyPr>
            <a:noAutofit/>
          </a:bodyPr>
          <a:lstStyle/>
          <a:p>
            <a:r>
              <a:rPr lang="en-IN" sz="3200" b="1" dirty="0" smtClean="0">
                <a:solidFill>
                  <a:srgbClr val="C00000"/>
                </a:solidFill>
              </a:rPr>
              <a:t>Objectives of Budgetary Control</a:t>
            </a:r>
            <a:endParaRPr lang="en-IN" sz="3200" b="1" dirty="0">
              <a:solidFill>
                <a:srgbClr val="C00000"/>
              </a:solidFill>
            </a:endParaRPr>
          </a:p>
        </p:txBody>
      </p:sp>
      <p:sp>
        <p:nvSpPr>
          <p:cNvPr id="3" name="Content Placeholder 2"/>
          <p:cNvSpPr>
            <a:spLocks noGrp="1"/>
          </p:cNvSpPr>
          <p:nvPr>
            <p:ph idx="1"/>
          </p:nvPr>
        </p:nvSpPr>
        <p:spPr>
          <a:xfrm>
            <a:off x="142844" y="500042"/>
            <a:ext cx="8858312" cy="6215106"/>
          </a:xfrm>
        </p:spPr>
        <p:style>
          <a:lnRef idx="1">
            <a:schemeClr val="accent1"/>
          </a:lnRef>
          <a:fillRef idx="2">
            <a:schemeClr val="accent1"/>
          </a:fillRef>
          <a:effectRef idx="1">
            <a:schemeClr val="accent1"/>
          </a:effectRef>
          <a:fontRef idx="minor">
            <a:schemeClr val="dk1"/>
          </a:fontRef>
        </p:style>
        <p:txBody>
          <a:bodyPr>
            <a:normAutofit fontScale="92500"/>
          </a:bodyPr>
          <a:lstStyle/>
          <a:p>
            <a:pPr marL="514350" indent="-514350">
              <a:buFont typeface="+mj-lt"/>
              <a:buAutoNum type="romanLcPeriod"/>
            </a:pPr>
            <a:r>
              <a:rPr lang="en-IN" sz="2400" b="1" dirty="0" smtClean="0"/>
              <a:t>Determination of Goals- </a:t>
            </a:r>
            <a:r>
              <a:rPr lang="en-IN" sz="2400" dirty="0" smtClean="0"/>
              <a:t>budgets are sub-plans for a specific period. They serve as goals for certain individuals. They are specific action programmes which are amenable to implementation through the various activity centres of the enterprise.</a:t>
            </a:r>
          </a:p>
          <a:p>
            <a:pPr marL="514350" indent="-514350">
              <a:buFont typeface="+mj-lt"/>
              <a:buAutoNum type="romanLcPeriod"/>
            </a:pPr>
            <a:r>
              <a:rPr lang="en-IN" sz="2400" b="1" dirty="0" smtClean="0"/>
              <a:t> Rationalization of Activities- </a:t>
            </a:r>
            <a:r>
              <a:rPr lang="en-IN" sz="2400" dirty="0" smtClean="0"/>
              <a:t>budgetary control is intended to impart precision, discipline, direction and predictability to the day-to-day activities of the enterprise.</a:t>
            </a:r>
          </a:p>
          <a:p>
            <a:pPr marL="514350" indent="-514350">
              <a:buFont typeface="+mj-lt"/>
              <a:buAutoNum type="romanLcPeriod"/>
            </a:pPr>
            <a:r>
              <a:rPr lang="en-IN" sz="2400" b="1" dirty="0" smtClean="0"/>
              <a:t>Coordination- </a:t>
            </a:r>
            <a:r>
              <a:rPr lang="en-IN" sz="2400" dirty="0" smtClean="0"/>
              <a:t>Budgets aim at coordination and integration of enterprise functions and operations performed by various departments. They highlight the inter-dependent nature of enterprise functions and operations as also the need for consistency in operations.</a:t>
            </a:r>
          </a:p>
          <a:p>
            <a:pPr marL="514350" indent="-514350">
              <a:buFont typeface="+mj-lt"/>
              <a:buAutoNum type="romanLcPeriod"/>
            </a:pPr>
            <a:r>
              <a:rPr lang="en-IN" sz="2400" b="1" dirty="0" smtClean="0"/>
              <a:t>Participation-</a:t>
            </a:r>
            <a:r>
              <a:rPr lang="en-IN" sz="2400" dirty="0" smtClean="0"/>
              <a:t> budgetary control provides participation to the subordinates. The subordinates can make their suggestions and comments on the budgeted estimates. Thus, budget making provides an opportunity for achieving cooperation and commitment of organizational members to the achievement of common goals.</a:t>
            </a:r>
            <a:endParaRPr lang="en-IN"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8858312" cy="6572296"/>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en-IN" sz="2400" b="1" dirty="0" smtClean="0"/>
              <a:t>v. Efficiency in Operations- </a:t>
            </a:r>
            <a:r>
              <a:rPr lang="en-IN" sz="2400" dirty="0" smtClean="0"/>
              <a:t>a budget lays down sufficient and satisfactory norms of performance over various activities. It ensures efficient utilization of various resources of the enterprise. </a:t>
            </a:r>
          </a:p>
          <a:p>
            <a:pPr>
              <a:buNone/>
            </a:pPr>
            <a:r>
              <a:rPr lang="en-IN" sz="2400" b="1" dirty="0" smtClean="0"/>
              <a:t>vi. Control of Activities- </a:t>
            </a:r>
            <a:r>
              <a:rPr lang="en-IN" sz="2400" dirty="0" smtClean="0"/>
              <a:t>Budgetary control is an important instrument of managerial control in any enterprise. It helps in comparing the performance of various individuals and departments with the predetermined standards laid down in various budgets.</a:t>
            </a:r>
          </a:p>
          <a:p>
            <a:r>
              <a:rPr lang="en-IN" sz="2400" dirty="0" smtClean="0"/>
              <a:t>It reports the significant variations from the budgets to the top management. Since separate budgets are prepared for each department, this helps in keeping down the cost of operation of different departments.</a:t>
            </a:r>
            <a:endParaRPr lang="en-IN"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142876"/>
          </a:xfrm>
        </p:spPr>
        <p:txBody>
          <a:bodyPr>
            <a:normAutofit fontScale="90000"/>
          </a:bodyPr>
          <a:lstStyle/>
          <a:p>
            <a:pPr lvl="0"/>
            <a:r>
              <a:rPr lang="en-US" sz="4000" b="1" dirty="0">
                <a:solidFill>
                  <a:srgbClr val="C00000"/>
                </a:solidFill>
              </a:rPr>
              <a:t>What is Controlling?</a:t>
            </a:r>
            <a:r>
              <a:rPr lang="en-IN" dirty="0"/>
              <a:t/>
            </a:r>
            <a:br>
              <a:rPr lang="en-IN" dirty="0"/>
            </a:br>
            <a:endParaRPr lang="en-IN" dirty="0"/>
          </a:p>
        </p:txBody>
      </p:sp>
      <p:sp>
        <p:nvSpPr>
          <p:cNvPr id="3" name="Content Placeholder 2"/>
          <p:cNvSpPr>
            <a:spLocks noGrp="1"/>
          </p:cNvSpPr>
          <p:nvPr>
            <p:ph idx="1"/>
          </p:nvPr>
        </p:nvSpPr>
        <p:spPr>
          <a:xfrm>
            <a:off x="214282" y="571480"/>
            <a:ext cx="8715436" cy="6072230"/>
          </a:xfrm>
        </p:spPr>
        <p:style>
          <a:lnRef idx="1">
            <a:schemeClr val="accent1"/>
          </a:lnRef>
          <a:fillRef idx="2">
            <a:schemeClr val="accent1"/>
          </a:fillRef>
          <a:effectRef idx="1">
            <a:schemeClr val="accent1"/>
          </a:effectRef>
          <a:fontRef idx="minor">
            <a:schemeClr val="dk1"/>
          </a:fontRef>
        </p:style>
        <p:txBody>
          <a:bodyPr>
            <a:normAutofit/>
          </a:bodyPr>
          <a:lstStyle/>
          <a:p>
            <a:r>
              <a:rPr lang="en-US" sz="2000" dirty="0" smtClean="0"/>
              <a:t>According </a:t>
            </a:r>
            <a:r>
              <a:rPr lang="en-US" sz="2000" dirty="0"/>
              <a:t>to </a:t>
            </a:r>
            <a:r>
              <a:rPr lang="en-US" sz="2000" b="1" dirty="0"/>
              <a:t>Brech</a:t>
            </a:r>
            <a:r>
              <a:rPr lang="en-US" sz="2000" dirty="0"/>
              <a:t>, “Controlling is a systematic exercise which is called as a process of checking actual performance against the standards or plans with a view to ensure adequate progress and also recording such experience as is gained as a contribution to possible future needs.”</a:t>
            </a:r>
            <a:endParaRPr lang="en-IN" sz="2000" dirty="0"/>
          </a:p>
          <a:p>
            <a:r>
              <a:rPr lang="en-US" sz="2000" dirty="0"/>
              <a:t>According to</a:t>
            </a:r>
            <a:r>
              <a:rPr lang="en-US" sz="2000" b="1" dirty="0"/>
              <a:t> Donnell</a:t>
            </a:r>
            <a:r>
              <a:rPr lang="en-US" sz="2000" dirty="0"/>
              <a:t>, “Just as a navigator continually takes reading to ensure whether he is relative to a planned action, so should a business manager continually take reading to assure himself that his enterprise is on right course</a:t>
            </a:r>
            <a:r>
              <a:rPr lang="en-US" sz="2000" dirty="0" smtClean="0"/>
              <a:t>.”</a:t>
            </a:r>
          </a:p>
          <a:p>
            <a:pPr lvl="0"/>
            <a:r>
              <a:rPr lang="en-US" sz="2000" dirty="0" smtClean="0"/>
              <a:t>Controlling consists of verifying whether everything occurs in conformities with the plans adopted, instructions issued and principles established. </a:t>
            </a:r>
            <a:endParaRPr lang="en-IN" sz="2000" dirty="0" smtClean="0"/>
          </a:p>
          <a:p>
            <a:pPr lvl="0"/>
            <a:r>
              <a:rPr lang="en-US" sz="2000" dirty="0" smtClean="0"/>
              <a:t>Controlling ensures that there is effective and efficient utilization of organizational resources so as to achieve the planned goals. </a:t>
            </a:r>
            <a:endParaRPr lang="en-IN" sz="2000" dirty="0" smtClean="0"/>
          </a:p>
          <a:p>
            <a:pPr lvl="0"/>
            <a:r>
              <a:rPr lang="en-US" sz="2000" dirty="0" smtClean="0"/>
              <a:t>Controlling measures the deviation of actual performance from the standard performance, discovers the causes of such deviations and helps in taking corrective actions</a:t>
            </a:r>
            <a:endParaRPr lang="en-IN" sz="2000" dirty="0" smtClean="0"/>
          </a:p>
          <a:p>
            <a:endParaRPr lang="en-IN"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IN" sz="4000" b="1" dirty="0" smtClean="0">
                <a:solidFill>
                  <a:srgbClr val="C00000"/>
                </a:solidFill>
              </a:rPr>
              <a:t>Types</a:t>
            </a:r>
            <a:r>
              <a:rPr lang="en-IN" b="1" dirty="0" smtClean="0">
                <a:solidFill>
                  <a:srgbClr val="C00000"/>
                </a:solidFill>
              </a:rPr>
              <a:t> Of Budgets</a:t>
            </a:r>
            <a:endParaRPr lang="en-IN" b="1" dirty="0">
              <a:solidFill>
                <a:srgbClr val="C00000"/>
              </a:solidFill>
            </a:endParaRPr>
          </a:p>
        </p:txBody>
      </p:sp>
      <p:sp>
        <p:nvSpPr>
          <p:cNvPr id="3" name="Content Placeholder 2"/>
          <p:cNvSpPr>
            <a:spLocks noGrp="1"/>
          </p:cNvSpPr>
          <p:nvPr>
            <p:ph idx="1"/>
          </p:nvPr>
        </p:nvSpPr>
        <p:spPr>
          <a:xfrm>
            <a:off x="142844" y="571480"/>
            <a:ext cx="8861456" cy="6143668"/>
          </a:xfrm>
        </p:spPr>
        <p:style>
          <a:lnRef idx="1">
            <a:schemeClr val="accent1"/>
          </a:lnRef>
          <a:fillRef idx="2">
            <a:schemeClr val="accent1"/>
          </a:fillRef>
          <a:effectRef idx="1">
            <a:schemeClr val="accent1"/>
          </a:effectRef>
          <a:fontRef idx="minor">
            <a:schemeClr val="dk1"/>
          </a:fontRef>
        </p:style>
        <p:txBody>
          <a:bodyPr>
            <a:normAutofit/>
          </a:bodyPr>
          <a:lstStyle/>
          <a:p>
            <a:pPr marL="457200" indent="-457200">
              <a:buFont typeface="+mj-lt"/>
              <a:buAutoNum type="arabicPeriod"/>
            </a:pPr>
            <a:r>
              <a:rPr lang="en-IN" sz="2400" b="1" dirty="0" smtClean="0"/>
              <a:t>Sales Budget- </a:t>
            </a:r>
            <a:r>
              <a:rPr lang="en-IN" sz="2400" dirty="0" smtClean="0"/>
              <a:t>it is most important individual budget. All other budgets depend upon it Sales Budgets are the statements of anticipated sales volume in physical as well as financial terms during a particular financial year.</a:t>
            </a:r>
          </a:p>
          <a:p>
            <a:pPr marL="457200" indent="-457200">
              <a:buFont typeface="+mj-lt"/>
              <a:buAutoNum type="arabicPeriod"/>
            </a:pPr>
            <a:endParaRPr lang="en-IN" sz="800" dirty="0" smtClean="0"/>
          </a:p>
          <a:p>
            <a:pPr marL="457200" indent="-457200">
              <a:buFont typeface="+mj-lt"/>
              <a:buAutoNum type="arabicPeriod"/>
            </a:pPr>
            <a:r>
              <a:rPr lang="en-IN" sz="2400" b="1" dirty="0" smtClean="0"/>
              <a:t>Revenue &amp; Expense Budget- </a:t>
            </a:r>
            <a:r>
              <a:rPr lang="en-IN" sz="2400" dirty="0" smtClean="0"/>
              <a:t>it is a statement of anticipated revenues and expenditure over a period of time.</a:t>
            </a:r>
          </a:p>
          <a:p>
            <a:pPr marL="457200" indent="-457200">
              <a:buFont typeface="+mj-lt"/>
              <a:buAutoNum type="arabicPeriod"/>
            </a:pPr>
            <a:endParaRPr lang="en-IN" sz="800" dirty="0" smtClean="0"/>
          </a:p>
          <a:p>
            <a:pPr marL="457200" indent="-457200">
              <a:buFont typeface="+mj-lt"/>
              <a:buAutoNum type="arabicPeriod"/>
            </a:pPr>
            <a:r>
              <a:rPr lang="en-IN" sz="2400" b="1" dirty="0" smtClean="0"/>
              <a:t>Selling and Distribution Cost Budget- </a:t>
            </a:r>
            <a:r>
              <a:rPr lang="en-IN" sz="2400" dirty="0" smtClean="0"/>
              <a:t>it is prepared along with the sales budget. It breaks down the figures for selling costs  and distribution costs in groups convenient for controlling such costs.</a:t>
            </a:r>
          </a:p>
          <a:p>
            <a:pPr marL="457200" indent="-457200">
              <a:buFont typeface="+mj-lt"/>
              <a:buAutoNum type="arabicPeriod"/>
            </a:pPr>
            <a:endParaRPr lang="en-IN" sz="800" dirty="0" smtClean="0"/>
          </a:p>
          <a:p>
            <a:pPr marL="457200" indent="-457200">
              <a:buFont typeface="+mj-lt"/>
              <a:buAutoNum type="arabicPeriod"/>
            </a:pPr>
            <a:r>
              <a:rPr lang="en-IN" sz="2400" b="1" dirty="0" smtClean="0"/>
              <a:t>Production Budget- </a:t>
            </a:r>
            <a:r>
              <a:rPr lang="en-IN" sz="2400" dirty="0" smtClean="0"/>
              <a:t>it consists of the targets of monthly, quarterly, bi-annual and annual production by number of units, volume, weight for each product of the company.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15436" cy="6500858"/>
          </a:xfrm>
        </p:spPr>
        <p:style>
          <a:lnRef idx="1">
            <a:schemeClr val="accent1"/>
          </a:lnRef>
          <a:fillRef idx="2">
            <a:schemeClr val="accent1"/>
          </a:fillRef>
          <a:effectRef idx="1">
            <a:schemeClr val="accent1"/>
          </a:effectRef>
          <a:fontRef idx="minor">
            <a:schemeClr val="dk1"/>
          </a:fontRef>
        </p:style>
        <p:txBody>
          <a:bodyPr>
            <a:normAutofit/>
          </a:bodyPr>
          <a:lstStyle/>
          <a:p>
            <a:pPr marL="457200" indent="-457200">
              <a:buNone/>
            </a:pPr>
            <a:r>
              <a:rPr lang="en-IN" sz="2400" b="1" dirty="0" smtClean="0"/>
              <a:t>5. Production Cost Budget- </a:t>
            </a:r>
          </a:p>
          <a:p>
            <a:pPr marL="514350" indent="-514350">
              <a:buAutoNum type="romanLcPeriod"/>
            </a:pPr>
            <a:r>
              <a:rPr lang="en-IN" sz="2400" b="1" dirty="0" smtClean="0"/>
              <a:t>Direct Material Budget- </a:t>
            </a:r>
            <a:r>
              <a:rPr lang="en-IN" sz="2400" dirty="0" smtClean="0"/>
              <a:t>budget of those material which actually goes into the saleable final product of the company.</a:t>
            </a:r>
          </a:p>
          <a:p>
            <a:pPr marL="514350" indent="-514350">
              <a:buAutoNum type="romanLcPeriod"/>
            </a:pPr>
            <a:r>
              <a:rPr lang="en-IN" sz="2400" b="1" dirty="0" smtClean="0"/>
              <a:t>Direct Labour Budget- </a:t>
            </a:r>
            <a:r>
              <a:rPr lang="en-IN" sz="2400" dirty="0" smtClean="0"/>
              <a:t>in this production levels are translated into labour strength required and subsequently into the wages cost. </a:t>
            </a:r>
            <a:endParaRPr lang="en-IN" sz="2400" b="1" dirty="0" smtClean="0"/>
          </a:p>
          <a:p>
            <a:pPr marL="514350" indent="-514350">
              <a:buAutoNum type="romanLcPeriod"/>
            </a:pPr>
            <a:r>
              <a:rPr lang="en-IN" sz="2400" b="1" dirty="0" smtClean="0"/>
              <a:t>Production Overheads Budget </a:t>
            </a:r>
            <a:r>
              <a:rPr lang="en-IN" sz="2400" dirty="0" smtClean="0"/>
              <a:t>– Include all the expenses other than direct material and labour required for the factory. It consists of fixed and variable overhead.</a:t>
            </a:r>
          </a:p>
          <a:p>
            <a:pPr marL="457200" indent="-457200">
              <a:buNone/>
            </a:pPr>
            <a:r>
              <a:rPr lang="en-IN" sz="2400" b="1" dirty="0" smtClean="0"/>
              <a:t>6. Purchase Budget- </a:t>
            </a:r>
            <a:r>
              <a:rPr lang="en-IN" sz="2400" dirty="0" smtClean="0"/>
              <a:t>direct material budget and overhead budget give consumption of materials in the production process. To arrive at the materials to be purchased, the consumption figures will have to be adjusted for the stock of raw materials.</a:t>
            </a:r>
          </a:p>
          <a:p>
            <a:pPr marL="457200" indent="-457200">
              <a:buNone/>
            </a:pPr>
            <a:r>
              <a:rPr lang="en-IN" sz="2400" b="1" dirty="0" smtClean="0"/>
              <a:t>7. Administrative Cost Budget</a:t>
            </a:r>
            <a:r>
              <a:rPr lang="en-IN" sz="2400" dirty="0" smtClean="0"/>
              <a:t>- It gives all the costs for the administrative departments. These include salary, office expenses, financial expenses etc, of administrative unit.</a:t>
            </a:r>
          </a:p>
          <a:p>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42852"/>
            <a:ext cx="8786874" cy="6500858"/>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457200" indent="-457200">
              <a:buNone/>
            </a:pPr>
            <a:r>
              <a:rPr lang="en-IN" sz="2000" b="1" dirty="0" smtClean="0"/>
              <a:t>8. Cash Budget- </a:t>
            </a:r>
            <a:r>
              <a:rPr lang="en-IN" sz="2000" dirty="0" smtClean="0"/>
              <a:t>it is prepared after all the cost budgets are ready. The objective is to see whether the company will have sufficient cash to meet the various obligations during the year.</a:t>
            </a:r>
          </a:p>
          <a:p>
            <a:pPr marL="457200" indent="-457200">
              <a:buNone/>
            </a:pPr>
            <a:r>
              <a:rPr lang="en-IN" sz="2000" b="1" dirty="0" smtClean="0"/>
              <a:t>9. Capital Expenditure Budget- </a:t>
            </a:r>
            <a:r>
              <a:rPr lang="en-IN" sz="2000" dirty="0" smtClean="0"/>
              <a:t>Every company has to spend money on capital account for modernization of equipment, expansion of capacity or diversification of activities. This budget relates to such programmes of capital nature.</a:t>
            </a:r>
          </a:p>
          <a:p>
            <a:pPr marL="457200" indent="-457200">
              <a:buNone/>
            </a:pPr>
            <a:r>
              <a:rPr lang="en-IN" sz="2000" b="1" dirty="0" smtClean="0"/>
              <a:t>10. Balance sheet Budget- </a:t>
            </a:r>
            <a:r>
              <a:rPr lang="en-IN" sz="2000" dirty="0" smtClean="0"/>
              <a:t>It represents the estimates of the company’s assets, liabilities and net worth at the end of the financial year. Since the results of all the other budgets are reflected in the balance sheet budgets, it may indicate the need of revision of one or more kind of budget so that balance sheet presents the desired picture of the company’s assets and liabilities.</a:t>
            </a:r>
          </a:p>
          <a:p>
            <a:pPr marL="457200" indent="-457200">
              <a:buNone/>
            </a:pPr>
            <a:r>
              <a:rPr lang="en-IN" sz="2000" b="1" dirty="0" smtClean="0"/>
              <a:t>11. Research and Development Budget- </a:t>
            </a:r>
            <a:r>
              <a:rPr lang="en-IN" sz="2000" dirty="0" smtClean="0"/>
              <a:t>It includes the cost of research and development activities from both, the long and short range, point of view. The value of research and development programme  must also be clearly projected.</a:t>
            </a:r>
          </a:p>
          <a:p>
            <a:pPr marL="457200" indent="-457200">
              <a:buNone/>
            </a:pPr>
            <a:r>
              <a:rPr lang="en-IN" sz="2000" b="1" dirty="0" smtClean="0"/>
              <a:t>12. Master Budget- </a:t>
            </a:r>
            <a:r>
              <a:rPr lang="en-IN" sz="2000" dirty="0" smtClean="0"/>
              <a:t>it is the essence of all departmental budgets. Having budgeted for various activities of the company, the Master budget shows the expected over all effect. This budget is prepared in the form of projected profit and loss account for the company and the projected balance sheet at the end of the budget period. It is this budget which the top management tries to ‘match’ with the goals set earlier. </a:t>
            </a:r>
          </a:p>
          <a:p>
            <a:endParaRPr lang="en-IN" sz="2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357190"/>
          </a:xfrm>
        </p:spPr>
        <p:txBody>
          <a:bodyPr>
            <a:noAutofit/>
          </a:bodyPr>
          <a:lstStyle/>
          <a:p>
            <a:r>
              <a:rPr lang="en-IN" sz="3600" b="1" dirty="0" smtClean="0">
                <a:solidFill>
                  <a:srgbClr val="C00000"/>
                </a:solidFill>
              </a:rPr>
              <a:t>Benefits of Budgeting</a:t>
            </a:r>
            <a:endParaRPr lang="en-IN" sz="3600" b="1" dirty="0">
              <a:solidFill>
                <a:srgbClr val="C00000"/>
              </a:solidFill>
            </a:endParaRPr>
          </a:p>
        </p:txBody>
      </p:sp>
      <p:sp>
        <p:nvSpPr>
          <p:cNvPr id="3" name="Content Placeholder 2"/>
          <p:cNvSpPr>
            <a:spLocks noGrp="1"/>
          </p:cNvSpPr>
          <p:nvPr>
            <p:ph idx="1"/>
          </p:nvPr>
        </p:nvSpPr>
        <p:spPr>
          <a:xfrm>
            <a:off x="214282" y="642918"/>
            <a:ext cx="8715436" cy="6072230"/>
          </a:xfrm>
        </p:spPr>
        <p:style>
          <a:lnRef idx="1">
            <a:schemeClr val="accent1"/>
          </a:lnRef>
          <a:fillRef idx="2">
            <a:schemeClr val="accent1"/>
          </a:fillRef>
          <a:effectRef idx="1">
            <a:schemeClr val="accent1"/>
          </a:effectRef>
          <a:fontRef idx="minor">
            <a:schemeClr val="dk1"/>
          </a:fontRef>
        </p:style>
        <p:txBody>
          <a:bodyPr>
            <a:normAutofit/>
          </a:bodyPr>
          <a:lstStyle/>
          <a:p>
            <a:pPr marL="457200" indent="-457200">
              <a:buAutoNum type="arabicPeriod"/>
            </a:pPr>
            <a:r>
              <a:rPr lang="en-IN" sz="2000" dirty="0" smtClean="0"/>
              <a:t>Budgets</a:t>
            </a:r>
            <a:r>
              <a:rPr lang="en-IN" sz="2000" b="1" dirty="0" smtClean="0"/>
              <a:t> provide mgt. an overall view of the activities of the enterprise</a:t>
            </a:r>
            <a:r>
              <a:rPr lang="en-IN" sz="2000" dirty="0" smtClean="0"/>
              <a:t>. They serve as a valuable aid to management through planning, coordination and control. They provide standards against which the actual performance is measured and helps in taking corrective actions in time.</a:t>
            </a:r>
          </a:p>
          <a:p>
            <a:pPr marL="457200" indent="-457200">
              <a:buAutoNum type="arabicPeriod"/>
            </a:pPr>
            <a:r>
              <a:rPr lang="en-IN" sz="2000" dirty="0" smtClean="0"/>
              <a:t>Budgets</a:t>
            </a:r>
            <a:r>
              <a:rPr lang="en-IN" sz="2000" b="1" dirty="0" smtClean="0"/>
              <a:t> are based on the well-defined plans. </a:t>
            </a:r>
            <a:r>
              <a:rPr lang="en-IN" sz="2000" dirty="0" smtClean="0"/>
              <a:t>In preparation of various budgets, knowledge, skills and experience of many managers are combined and the plans of the enterprise are reduced into concrete numerical terms. Budgets enable the various departmental heads to know what is expected of them.</a:t>
            </a:r>
          </a:p>
          <a:p>
            <a:pPr marL="457200" indent="-457200">
              <a:buAutoNum type="arabicPeriod"/>
            </a:pPr>
            <a:r>
              <a:rPr lang="en-IN" sz="2000" dirty="0" smtClean="0"/>
              <a:t>Budgeting</a:t>
            </a:r>
            <a:r>
              <a:rPr lang="en-IN" sz="2000" b="1" dirty="0" smtClean="0"/>
              <a:t> helps in eliminating unproductive activities and minimising waste, </a:t>
            </a:r>
            <a:r>
              <a:rPr lang="en-IN" sz="2000" dirty="0" smtClean="0"/>
              <a:t>because preparation of budgets </a:t>
            </a:r>
            <a:r>
              <a:rPr lang="en-IN" sz="2000" b="1" dirty="0" smtClean="0"/>
              <a:t>involves a very careful analysis of various phases of business.</a:t>
            </a:r>
          </a:p>
          <a:p>
            <a:pPr marL="457200" indent="-457200">
              <a:buAutoNum type="arabicPeriod"/>
            </a:pPr>
            <a:r>
              <a:rPr lang="en-IN" sz="2000" dirty="0" smtClean="0"/>
              <a:t>Budgeting</a:t>
            </a:r>
            <a:r>
              <a:rPr lang="en-IN" sz="2000" b="1" dirty="0" smtClean="0"/>
              <a:t> coordinates effectively the activities of different departments </a:t>
            </a:r>
            <a:r>
              <a:rPr lang="en-IN" sz="2000" dirty="0" smtClean="0"/>
              <a:t>and develops a </a:t>
            </a:r>
            <a:r>
              <a:rPr lang="en-IN" sz="2000" b="1" dirty="0" smtClean="0"/>
              <a:t>sound communication system </a:t>
            </a:r>
            <a:r>
              <a:rPr lang="en-IN" sz="2000" dirty="0" smtClean="0"/>
              <a:t>through</a:t>
            </a:r>
            <a:r>
              <a:rPr lang="en-IN" sz="2000" b="1" dirty="0" smtClean="0"/>
              <a:t> meetings and discussions </a:t>
            </a:r>
            <a:r>
              <a:rPr lang="en-IN" sz="2000" dirty="0" smtClean="0"/>
              <a:t>on budgeting </a:t>
            </a:r>
            <a:r>
              <a:rPr lang="en-IN" sz="2000" b="1" dirty="0" smtClean="0"/>
              <a:t>and efficient system of reporting.</a:t>
            </a:r>
          </a:p>
          <a:p>
            <a:pPr marL="457200" indent="-457200">
              <a:buAutoNum type="arabicPeriod"/>
            </a:pPr>
            <a:r>
              <a:rPr lang="en-IN" sz="2000" b="1" dirty="0" smtClean="0"/>
              <a:t>Budgetary control assists the top management in measuring the efficiency of departments and individuals and taking corrective actions</a:t>
            </a:r>
            <a:r>
              <a:rPr lang="en-IN" sz="2000" dirty="0" smtClean="0"/>
              <a:t>. Thus, budgeting is an important technique of control.</a:t>
            </a:r>
          </a:p>
          <a:p>
            <a:pPr marL="457200" indent="-457200">
              <a:buAutoNum type="arabicPeriod"/>
            </a:pPr>
            <a:endParaRPr lang="en-IN"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8858312" cy="6572296"/>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en-IN" sz="2000" dirty="0" smtClean="0"/>
              <a:t>6. </a:t>
            </a:r>
            <a:r>
              <a:rPr lang="en-IN" sz="2000" b="1" dirty="0" smtClean="0"/>
              <a:t>Budgetary control facilitates ‘control by exception’. </a:t>
            </a:r>
            <a:r>
              <a:rPr lang="en-IN" sz="2000" dirty="0" smtClean="0"/>
              <a:t>It helps in focussing the time and effort of the managers upon areas which are most important for the survival of the organization. </a:t>
            </a:r>
          </a:p>
          <a:p>
            <a:pPr algn="ctr">
              <a:buNone/>
            </a:pPr>
            <a:r>
              <a:rPr lang="en-IN" sz="2400" b="1" dirty="0" smtClean="0">
                <a:solidFill>
                  <a:srgbClr val="C00000"/>
                </a:solidFill>
              </a:rPr>
              <a:t>Limitations of Budgetary Control</a:t>
            </a:r>
          </a:p>
          <a:p>
            <a:pPr marL="457200" indent="-457200">
              <a:buAutoNum type="arabicPeriod"/>
            </a:pPr>
            <a:r>
              <a:rPr lang="en-IN" sz="2000" b="1" dirty="0" smtClean="0"/>
              <a:t>In some companies, budgetary control programmes are so detailed that they become cumbersome, meaningless and unduly expensive. </a:t>
            </a:r>
            <a:r>
              <a:rPr lang="en-IN" sz="2000" dirty="0" smtClean="0"/>
              <a:t>There is a danger in over budgeting as it may bring rigidity in the enterprise, which may deprive the managers of the needed freedom in managing their departments.</a:t>
            </a:r>
          </a:p>
          <a:p>
            <a:pPr marL="457200" indent="-457200">
              <a:buAutoNum type="arabicPeriod"/>
            </a:pPr>
            <a:r>
              <a:rPr lang="en-IN" sz="2000" b="1" dirty="0" smtClean="0"/>
              <a:t>Budgets are usually based on historical trends which may not repeat in future. </a:t>
            </a:r>
            <a:r>
              <a:rPr lang="en-IN" sz="2000" dirty="0" smtClean="0"/>
              <a:t>They may also be influenced by what top management would like to happen. Naturally, top management is interested in larger profits, lower costs and greater market shares and may make budgets to achieve these aims which may not be possible in actual practice.</a:t>
            </a:r>
          </a:p>
          <a:p>
            <a:pPr marL="457200" indent="-457200">
              <a:buAutoNum type="arabicPeriod"/>
            </a:pPr>
            <a:r>
              <a:rPr lang="en-IN" sz="2000" b="1" dirty="0" smtClean="0"/>
              <a:t>Another danger lies in allowing budgetary goals to supersede enterprise goals. </a:t>
            </a:r>
            <a:r>
              <a:rPr lang="en-IN" sz="2000" dirty="0" smtClean="0"/>
              <a:t>In their effort to keep within budget limits, the managers may forget that budgets are only means to enterprise goals. Top management may also be reluctant to excuse deviations from the budget estimates even though the causes of deviations may be justified.</a:t>
            </a:r>
          </a:p>
          <a:p>
            <a:pPr marL="457200" indent="-457200">
              <a:buAutoNum type="arabicPeriod"/>
            </a:pPr>
            <a:r>
              <a:rPr lang="en-IN" sz="2000" b="1" dirty="0" smtClean="0"/>
              <a:t>Sometimes, budgets may be used to hide inefficiencies. </a:t>
            </a:r>
            <a:r>
              <a:rPr lang="en-IN" sz="2000" dirty="0" smtClean="0"/>
              <a:t>A department may be inefficient even though its expenses are within the budget limits.</a:t>
            </a:r>
            <a:endParaRPr lang="en-IN"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style>
          <a:lnRef idx="1">
            <a:schemeClr val="accent1"/>
          </a:lnRef>
          <a:fillRef idx="2">
            <a:schemeClr val="accent1"/>
          </a:fillRef>
          <a:effectRef idx="1">
            <a:schemeClr val="accent1"/>
          </a:effectRef>
          <a:fontRef idx="minor">
            <a:schemeClr val="dk1"/>
          </a:fontRef>
        </p:style>
        <p:txBody>
          <a:bodyPr/>
          <a:lstStyle/>
          <a:p>
            <a:r>
              <a:rPr lang="en-IN" b="1" dirty="0" smtClean="0">
                <a:solidFill>
                  <a:srgbClr val="C00000"/>
                </a:solidFill>
              </a:rPr>
              <a:t>Control of Overall Performance</a:t>
            </a:r>
            <a:endParaRPr lang="en-IN" b="1" dirty="0">
              <a:solidFill>
                <a:srgbClr val="C00000"/>
              </a:solidFill>
            </a:endParaRPr>
          </a:p>
        </p:txBody>
      </p:sp>
      <p:sp>
        <p:nvSpPr>
          <p:cNvPr id="5" name="Subtitle 4"/>
          <p:cNvSpPr>
            <a:spLocks noGrp="1"/>
          </p:cNvSpPr>
          <p:nvPr>
            <p:ph type="subTitle" idx="1"/>
          </p:nvPr>
        </p:nvSpPr>
        <p:spPr/>
        <p:txBody>
          <a:bodyPr/>
          <a:lstStyle/>
          <a:p>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8858312" cy="6572296"/>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en-IN" sz="2000" b="1" dirty="0" smtClean="0"/>
              <a:t>The important techniques of control of overall performance of a business enterprise are discussed below:</a:t>
            </a:r>
          </a:p>
          <a:p>
            <a:pPr marL="457200" indent="-457200">
              <a:buAutoNum type="arabicPeriod"/>
            </a:pPr>
            <a:r>
              <a:rPr lang="en-IN" sz="2000" b="1" dirty="0" smtClean="0"/>
              <a:t>Budget Summaries- </a:t>
            </a:r>
            <a:r>
              <a:rPr lang="en-IN" sz="2000" dirty="0" smtClean="0"/>
              <a:t>A budget summary is a resume of all individual budgets of the organization. It reflects overall business plans and identifies limitations and deficiencies. It helps the top management in visualizing how the organization is functioning in the direction of its objectives.</a:t>
            </a:r>
          </a:p>
          <a:p>
            <a:pPr marL="457200" indent="-457200">
              <a:buAutoNum type="arabicPeriod"/>
            </a:pPr>
            <a:r>
              <a:rPr lang="en-IN" sz="2000" b="1" dirty="0" smtClean="0"/>
              <a:t>Profit and Loss Control- </a:t>
            </a:r>
            <a:r>
              <a:rPr lang="en-IN" sz="2000" dirty="0" smtClean="0"/>
              <a:t>This is the most widely used means of control of overall performance  of n enterprise. The profit and loss statement shows all the revenue, expenses and income for a given period .</a:t>
            </a:r>
          </a:p>
          <a:p>
            <a:pPr marL="457200" indent="-457200">
              <a:buAutoNum type="arabicPeriod"/>
            </a:pPr>
            <a:r>
              <a:rPr lang="en-IN" sz="2000" b="1" dirty="0" smtClean="0"/>
              <a:t>Return on Investment- </a:t>
            </a:r>
            <a:r>
              <a:rPr lang="en-IN" sz="2000" dirty="0" smtClean="0"/>
              <a:t>ROI is regarded a useful technique of control to evaluate the relative as well as absolute success of a business enterprise. It determines the ratio of earnings of the enterprise to its investment. That is why, it is called return on capital employed. </a:t>
            </a:r>
          </a:p>
          <a:p>
            <a:pPr marL="457200" indent="-457200">
              <a:buAutoNum type="arabicPeriod"/>
            </a:pPr>
            <a:r>
              <a:rPr lang="en-IN" sz="2000" b="1" dirty="0" smtClean="0"/>
              <a:t>Ratio Analysis- </a:t>
            </a:r>
            <a:r>
              <a:rPr lang="en-IN" sz="2000" dirty="0" smtClean="0"/>
              <a:t>Ratio Analysis is the process of analysing the relationship between two sets of figures relating to two important aspects of the company (current assets and current liabilities). A ratio may be financial or non-financial. </a:t>
            </a:r>
          </a:p>
          <a:p>
            <a:pPr marL="457200" indent="-457200">
              <a:buAutoNum type="arabicPeriod"/>
            </a:pPr>
            <a:r>
              <a:rPr lang="en-IN" sz="2000" b="1" dirty="0" smtClean="0"/>
              <a:t>Responsibility Accounting- </a:t>
            </a:r>
            <a:r>
              <a:rPr lang="en-IN" sz="2000" dirty="0" smtClean="0"/>
              <a:t>Responsibility accounting means a system of accounting whereby the performance of various people is judged by assessing how far they have been able to achieve the predetermined targets set up  for the sections, divisions or departments for which they are responsible.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8858312" cy="6572296"/>
          </a:xfrm>
        </p:spPr>
        <p:style>
          <a:lnRef idx="1">
            <a:schemeClr val="accent1"/>
          </a:lnRef>
          <a:fillRef idx="2">
            <a:schemeClr val="accent1"/>
          </a:fillRef>
          <a:effectRef idx="1">
            <a:schemeClr val="accent1"/>
          </a:effectRef>
          <a:fontRef idx="minor">
            <a:schemeClr val="dk1"/>
          </a:fontRef>
        </p:style>
        <p:txBody>
          <a:bodyPr/>
          <a:lstStyle/>
          <a:p>
            <a:pPr marL="457200" indent="-457200"/>
            <a:r>
              <a:rPr lang="en-IN" sz="2000" dirty="0" smtClean="0">
                <a:solidFill>
                  <a:prstClr val="black"/>
                </a:solidFill>
              </a:rPr>
              <a:t>A responsibility centre is simply an organizational unit headed by a responsible person.</a:t>
            </a:r>
          </a:p>
          <a:p>
            <a:pPr marL="457200" indent="-457200"/>
            <a:r>
              <a:rPr lang="en-IN" sz="2000" dirty="0" smtClean="0">
                <a:solidFill>
                  <a:prstClr val="black"/>
                </a:solidFill>
              </a:rPr>
              <a:t>The responsibility centres may be subdivided into three categories:</a:t>
            </a:r>
          </a:p>
          <a:p>
            <a:pPr marL="457200" indent="-457200">
              <a:buAutoNum type="alphaLcPeriod"/>
            </a:pPr>
            <a:r>
              <a:rPr lang="en-IN" sz="2000" dirty="0" smtClean="0">
                <a:solidFill>
                  <a:prstClr val="black"/>
                </a:solidFill>
              </a:rPr>
              <a:t>Cost or Expense Centre</a:t>
            </a:r>
          </a:p>
          <a:p>
            <a:pPr marL="457200" indent="-457200">
              <a:buAutoNum type="alphaLcPeriod"/>
            </a:pPr>
            <a:r>
              <a:rPr lang="en-IN" sz="2000" dirty="0" smtClean="0">
                <a:solidFill>
                  <a:prstClr val="black"/>
                </a:solidFill>
              </a:rPr>
              <a:t>Profit Centre</a:t>
            </a:r>
          </a:p>
          <a:p>
            <a:pPr marL="457200" indent="-457200">
              <a:buAutoNum type="alphaLcPeriod"/>
            </a:pPr>
            <a:r>
              <a:rPr lang="en-IN" sz="2000" dirty="0" smtClean="0">
                <a:solidFill>
                  <a:prstClr val="black"/>
                </a:solidFill>
              </a:rPr>
              <a:t>Investment Centre</a:t>
            </a:r>
          </a:p>
          <a:p>
            <a:pPr marL="457200" lvl="0" indent="-457200">
              <a:buNone/>
            </a:pPr>
            <a:r>
              <a:rPr lang="en-IN" sz="2000" dirty="0" smtClean="0">
                <a:solidFill>
                  <a:prstClr val="black"/>
                </a:solidFill>
              </a:rPr>
              <a:t>6. </a:t>
            </a:r>
            <a:r>
              <a:rPr lang="en-IN" sz="2000" b="1" dirty="0" smtClean="0">
                <a:solidFill>
                  <a:prstClr val="black"/>
                </a:solidFill>
              </a:rPr>
              <a:t>Control through Inter Firm Comparison- </a:t>
            </a:r>
            <a:r>
              <a:rPr lang="en-IN" sz="2000" dirty="0" smtClean="0">
                <a:solidFill>
                  <a:prstClr val="black"/>
                </a:solidFill>
              </a:rPr>
              <a:t>In order to assess the performance of an enterprise in its sector or area, the management of big business and industrial enterprises have adopted the practice of effecting top planning and control through inter firm comparison. Comparison is made between similar business in that particular industry.</a:t>
            </a:r>
          </a:p>
          <a:p>
            <a:pPr marL="457200" lvl="0" indent="-457200">
              <a:buNone/>
            </a:pPr>
            <a:r>
              <a:rPr lang="en-IN" sz="2000" dirty="0" smtClean="0">
                <a:solidFill>
                  <a:prstClr val="black"/>
                </a:solidFill>
              </a:rPr>
              <a:t>7. </a:t>
            </a:r>
            <a:r>
              <a:rPr lang="en-IN" sz="2000" b="1" dirty="0" smtClean="0">
                <a:solidFill>
                  <a:prstClr val="black"/>
                </a:solidFill>
              </a:rPr>
              <a:t>Enterprise Self Audit- </a:t>
            </a:r>
            <a:r>
              <a:rPr lang="en-IN" sz="2000" dirty="0" smtClean="0">
                <a:solidFill>
                  <a:prstClr val="black"/>
                </a:solidFill>
              </a:rPr>
              <a:t>The enterprise’s self audit appraises a company’s position to determine where it is , where it is heading under present programs, what its objectives should be and whether revised plans are needed to meet those objectives. If an enterprise does not change course to suit the changing social, technical and political environment, it loses markets, personnel and other requirements for continued existence.  </a:t>
            </a:r>
          </a:p>
          <a:p>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en-US" sz="3600" b="1" dirty="0" smtClean="0">
                <a:solidFill>
                  <a:srgbClr val="C00000"/>
                </a:solidFill>
              </a:rPr>
              <a:t>Productivity</a:t>
            </a:r>
            <a:endParaRPr lang="en-US" sz="3600" b="1" dirty="0">
              <a:solidFill>
                <a:srgbClr val="C00000"/>
              </a:solidFill>
            </a:endParaRPr>
          </a:p>
        </p:txBody>
      </p:sp>
      <p:sp>
        <p:nvSpPr>
          <p:cNvPr id="3" name="Content Placeholder 2"/>
          <p:cNvSpPr>
            <a:spLocks noGrp="1"/>
          </p:cNvSpPr>
          <p:nvPr>
            <p:ph idx="1"/>
          </p:nvPr>
        </p:nvSpPr>
        <p:spPr>
          <a:xfrm>
            <a:off x="457200" y="1071546"/>
            <a:ext cx="8229600" cy="5286412"/>
          </a:xfrm>
        </p:spPr>
        <p:style>
          <a:lnRef idx="1">
            <a:schemeClr val="accent1"/>
          </a:lnRef>
          <a:fillRef idx="2">
            <a:schemeClr val="accent1"/>
          </a:fillRef>
          <a:effectRef idx="1">
            <a:schemeClr val="accent1"/>
          </a:effectRef>
          <a:fontRef idx="minor">
            <a:schemeClr val="dk1"/>
          </a:fontRef>
        </p:style>
        <p:txBody>
          <a:bodyPr/>
          <a:lstStyle/>
          <a:p>
            <a:r>
              <a:rPr lang="en-US" b="1" dirty="0"/>
              <a:t>Productivity</a:t>
            </a:r>
            <a:r>
              <a:rPr lang="en-US" dirty="0"/>
              <a:t> </a:t>
            </a:r>
            <a:r>
              <a:rPr lang="en-US" sz="2800" dirty="0"/>
              <a:t>is an average measure of the efficiency of production. </a:t>
            </a:r>
            <a:endParaRPr lang="en-US" sz="2800" dirty="0" smtClean="0"/>
          </a:p>
          <a:p>
            <a:r>
              <a:rPr lang="en-US" sz="2800" dirty="0" smtClean="0"/>
              <a:t>Productivity </a:t>
            </a:r>
            <a:r>
              <a:rPr lang="en-US" sz="2800" dirty="0"/>
              <a:t>is a ratio of production output to what is required to produce it (inputs of capital, labor, land, energy, materials, etc</a:t>
            </a:r>
            <a:r>
              <a:rPr lang="en-US" sz="2800" dirty="0" smtClean="0"/>
              <a:t>.).</a:t>
            </a:r>
          </a:p>
          <a:p>
            <a:r>
              <a:rPr lang="en-US" sz="2800" dirty="0" smtClean="0"/>
              <a:t>The </a:t>
            </a:r>
            <a:r>
              <a:rPr lang="en-US" sz="2800" dirty="0"/>
              <a:t>measure of productivity is defined as a total output per one unit of a total input</a:t>
            </a:r>
          </a:p>
        </p:txBody>
      </p:sp>
    </p:spTree>
    <p:extLst>
      <p:ext uri="{BB962C8B-B14F-4D97-AF65-F5344CB8AC3E}">
        <p14:creationId xmlns:p14="http://schemas.microsoft.com/office/powerpoint/2010/main" xmlns="" val="17272035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28596" y="2130425"/>
            <a:ext cx="8029604" cy="1470025"/>
          </a:xfrm>
        </p:spPr>
        <p:style>
          <a:lnRef idx="1">
            <a:schemeClr val="accent1"/>
          </a:lnRef>
          <a:fillRef idx="2">
            <a:schemeClr val="accent1"/>
          </a:fillRef>
          <a:effectRef idx="1">
            <a:schemeClr val="accent1"/>
          </a:effectRef>
          <a:fontRef idx="minor">
            <a:schemeClr val="dk1"/>
          </a:fontRef>
        </p:style>
        <p:txBody>
          <a:bodyPr/>
          <a:lstStyle/>
          <a:p>
            <a:r>
              <a:rPr lang="en-IN" b="1" dirty="0" smtClean="0">
                <a:solidFill>
                  <a:srgbClr val="C00000"/>
                </a:solidFill>
              </a:rPr>
              <a:t>Management Information System</a:t>
            </a:r>
            <a:endParaRPr lang="en-IN" b="1" dirty="0">
              <a:solidFill>
                <a:srgbClr val="C00000"/>
              </a:solidFill>
            </a:endParaRPr>
          </a:p>
        </p:txBody>
      </p:sp>
      <p:sp>
        <p:nvSpPr>
          <p:cNvPr id="5" name="Subtitle 4"/>
          <p:cNvSpPr>
            <a:spLocks noGrp="1"/>
          </p:cNvSpPr>
          <p:nvPr>
            <p:ph type="subTitle" idx="1"/>
          </p:nvPr>
        </p:nvSpPr>
        <p:spPr/>
        <p:txBody>
          <a:bodyPr/>
          <a:lstStyle/>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643998" cy="439718"/>
          </a:xfrm>
        </p:spPr>
        <p:txBody>
          <a:bodyPr>
            <a:noAutofit/>
          </a:bodyPr>
          <a:lstStyle/>
          <a:p>
            <a:pPr lvl="0"/>
            <a:r>
              <a:rPr lang="en-US" sz="2800" b="1" dirty="0" smtClean="0">
                <a:solidFill>
                  <a:srgbClr val="C00000"/>
                </a:solidFill>
              </a:rPr>
              <a:t>Controlling has got two basic purposes:</a:t>
            </a:r>
            <a:r>
              <a:rPr lang="en-IN" sz="2800" dirty="0" smtClean="0"/>
              <a:t/>
            </a:r>
            <a:br>
              <a:rPr lang="en-IN" sz="2800" dirty="0" smtClean="0"/>
            </a:br>
            <a:endParaRPr lang="en-IN" sz="2800" dirty="0"/>
          </a:p>
        </p:txBody>
      </p:sp>
      <p:sp>
        <p:nvSpPr>
          <p:cNvPr id="3" name="Content Placeholder 2"/>
          <p:cNvSpPr>
            <a:spLocks noGrp="1"/>
          </p:cNvSpPr>
          <p:nvPr>
            <p:ph idx="1"/>
          </p:nvPr>
        </p:nvSpPr>
        <p:spPr>
          <a:xfrm>
            <a:off x="142844" y="500042"/>
            <a:ext cx="8786874" cy="6143668"/>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r>
              <a:rPr lang="en-US" sz="2400" dirty="0" smtClean="0"/>
              <a:t>It </a:t>
            </a:r>
            <a:r>
              <a:rPr lang="en-US" sz="2400" dirty="0"/>
              <a:t>facilitates co-ordination </a:t>
            </a:r>
            <a:endParaRPr lang="en-IN" sz="2400" dirty="0"/>
          </a:p>
          <a:p>
            <a:pPr lvl="0"/>
            <a:r>
              <a:rPr lang="en-US" sz="2400" dirty="0"/>
              <a:t>It helps in planning </a:t>
            </a:r>
            <a:endParaRPr lang="en-US" sz="2600" dirty="0" smtClean="0"/>
          </a:p>
          <a:p>
            <a:pPr lvl="0" algn="ctr">
              <a:buNone/>
            </a:pPr>
            <a:r>
              <a:rPr lang="en-US" sz="2600" b="1" dirty="0">
                <a:solidFill>
                  <a:srgbClr val="C00000"/>
                </a:solidFill>
              </a:rPr>
              <a:t>Features of Controlling Function</a:t>
            </a:r>
            <a:r>
              <a:rPr lang="en-US" sz="2600" b="1" dirty="0" smtClean="0">
                <a:solidFill>
                  <a:srgbClr val="C00000"/>
                </a:solidFill>
              </a:rPr>
              <a:t>:</a:t>
            </a:r>
            <a:r>
              <a:rPr lang="en-US" sz="2400" b="1" dirty="0">
                <a:solidFill>
                  <a:srgbClr val="C00000"/>
                </a:solidFill>
              </a:rPr>
              <a:t> </a:t>
            </a:r>
            <a:endParaRPr lang="en-IN" sz="2400" dirty="0">
              <a:solidFill>
                <a:srgbClr val="C00000"/>
              </a:solidFill>
            </a:endParaRPr>
          </a:p>
          <a:p>
            <a:r>
              <a:rPr lang="en-US" sz="2400" dirty="0"/>
              <a:t>Following are the characteristics of controlling function of </a:t>
            </a:r>
            <a:r>
              <a:rPr lang="en-US" sz="2400" dirty="0" smtClean="0"/>
              <a:t>management-</a:t>
            </a:r>
            <a:r>
              <a:rPr lang="en-US" sz="2400" dirty="0"/>
              <a:t> </a:t>
            </a:r>
            <a:endParaRPr lang="en-IN" sz="2400" dirty="0"/>
          </a:p>
          <a:p>
            <a:pPr marL="457200" lvl="0" indent="-457200">
              <a:buFont typeface="+mj-lt"/>
              <a:buAutoNum type="arabicPeriod"/>
            </a:pPr>
            <a:r>
              <a:rPr lang="en-US" sz="2400" b="1" dirty="0"/>
              <a:t>Controlling is an end function-</a:t>
            </a:r>
            <a:r>
              <a:rPr lang="en-US" sz="2400" dirty="0"/>
              <a:t> A function which comes once the performances are made in conformities with plans.</a:t>
            </a:r>
            <a:endParaRPr lang="en-IN" sz="2400" dirty="0"/>
          </a:p>
          <a:p>
            <a:pPr marL="457200" lvl="0" indent="-457200">
              <a:buFont typeface="+mj-lt"/>
              <a:buAutoNum type="arabicPeriod"/>
            </a:pPr>
            <a:r>
              <a:rPr lang="en-US" sz="2400" b="1" dirty="0"/>
              <a:t>Controlling is a pervasive function-</a:t>
            </a:r>
            <a:r>
              <a:rPr lang="en-US" sz="2400" dirty="0"/>
              <a:t> which means it is performed by managers at all levels and in all type of concerns.</a:t>
            </a:r>
            <a:endParaRPr lang="en-IN" sz="2400" dirty="0"/>
          </a:p>
          <a:p>
            <a:pPr marL="457200" lvl="0" indent="-457200">
              <a:buFont typeface="+mj-lt"/>
              <a:buAutoNum type="arabicPeriod"/>
            </a:pPr>
            <a:r>
              <a:rPr lang="en-US" sz="2400" b="1" dirty="0"/>
              <a:t>Controlling is forward looking-</a:t>
            </a:r>
            <a:r>
              <a:rPr lang="en-US" sz="2400" dirty="0"/>
              <a:t> because effective control is not possible without past being controlled. Controlling always looks to future so that follow-up can be made whenever required.</a:t>
            </a:r>
            <a:endParaRPr lang="en-IN" sz="2400" dirty="0"/>
          </a:p>
          <a:p>
            <a:pPr marL="457200" lvl="0" indent="-457200">
              <a:buFont typeface="+mj-lt"/>
              <a:buAutoNum type="arabicPeriod"/>
            </a:pPr>
            <a:r>
              <a:rPr lang="en-US" sz="2400" b="1" dirty="0"/>
              <a:t>Controlling is a dynamic process-</a:t>
            </a:r>
            <a:r>
              <a:rPr lang="en-US" sz="2400" dirty="0"/>
              <a:t> since controlling requires taking reviewal methods; changes have to be made wherever possible.</a:t>
            </a:r>
            <a:endParaRPr lang="en-IN" sz="2400" dirty="0"/>
          </a:p>
          <a:p>
            <a:pPr marL="457200" lvl="0" indent="-457200">
              <a:buFont typeface="+mj-lt"/>
              <a:buAutoNum type="arabicPeriod"/>
            </a:pPr>
            <a:r>
              <a:rPr lang="en-US" sz="2400" b="1" dirty="0"/>
              <a:t>Controlling is related with planning-</a:t>
            </a:r>
            <a:r>
              <a:rPr lang="en-US" sz="2400" dirty="0"/>
              <a:t> Planning and Controlling are two </a:t>
            </a:r>
            <a:r>
              <a:rPr lang="en-US" sz="2400" dirty="0" smtClean="0"/>
              <a:t>inseparable </a:t>
            </a:r>
            <a:r>
              <a:rPr lang="en-US" sz="2400" dirty="0"/>
              <a:t>functions of management. Without planning, controlling is a meaningless exercise and without controlling, planning is useless. </a:t>
            </a:r>
            <a:r>
              <a:rPr lang="en-US" sz="2400" i="1" dirty="0"/>
              <a:t>Planning presupposes controlling and controlling succeeds planning</a:t>
            </a:r>
            <a:r>
              <a:rPr lang="en-US" sz="2400" dirty="0" smtClean="0"/>
              <a:t>.</a:t>
            </a:r>
            <a:endParaRPr lang="en-IN" sz="2400" dirty="0"/>
          </a:p>
          <a:p>
            <a:pPr lvl="0">
              <a:buNone/>
            </a:pPr>
            <a:endParaRPr lang="en-IN" sz="2400" dirty="0"/>
          </a:p>
          <a:p>
            <a:pPr lvl="0"/>
            <a:endParaRPr lang="en-IN"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42852"/>
            <a:ext cx="8858312" cy="6572296"/>
          </a:xfrm>
        </p:spPr>
        <p:style>
          <a:lnRef idx="1">
            <a:schemeClr val="accent1"/>
          </a:lnRef>
          <a:fillRef idx="2">
            <a:schemeClr val="accent1"/>
          </a:fillRef>
          <a:effectRef idx="1">
            <a:schemeClr val="accent1"/>
          </a:effectRef>
          <a:fontRef idx="minor">
            <a:schemeClr val="dk1"/>
          </a:fontRef>
        </p:style>
        <p:txBody>
          <a:bodyPr>
            <a:normAutofit/>
          </a:bodyPr>
          <a:lstStyle/>
          <a:p>
            <a:r>
              <a:rPr lang="en-IN" sz="2000" b="1" dirty="0" smtClean="0"/>
              <a:t>Management Information System (MIS) is a system designed to supply information required for effective management of an organization.</a:t>
            </a:r>
          </a:p>
          <a:p>
            <a:r>
              <a:rPr lang="en-IN" sz="2400" dirty="0" smtClean="0"/>
              <a:t>An organization is managed by taking various decisions at the various levels of its management hierarchy.  Information is needed to take these decisions.</a:t>
            </a:r>
          </a:p>
          <a:p>
            <a:r>
              <a:rPr lang="en-IN" sz="2400" dirty="0" smtClean="0"/>
              <a:t>Therefore, designing of an effective information system is vital for the efficient working of an organization.</a:t>
            </a:r>
          </a:p>
          <a:p>
            <a:pPr algn="ctr">
              <a:buNone/>
            </a:pPr>
            <a:r>
              <a:rPr lang="en-IN" sz="2400" b="1" u="sng" dirty="0" smtClean="0">
                <a:solidFill>
                  <a:srgbClr val="C00000"/>
                </a:solidFill>
              </a:rPr>
              <a:t>Objectives of MIS</a:t>
            </a:r>
          </a:p>
          <a:p>
            <a:pPr algn="ctr">
              <a:buNone/>
            </a:pPr>
            <a:endParaRPr lang="en-IN" sz="800" dirty="0" smtClean="0"/>
          </a:p>
          <a:p>
            <a:pPr marL="457200" indent="-457200">
              <a:buAutoNum type="arabicPeriod"/>
            </a:pPr>
            <a:r>
              <a:rPr lang="en-IN" sz="2400" dirty="0" smtClean="0"/>
              <a:t>To make the desired information available in the right form to the right person and at the right time.</a:t>
            </a:r>
          </a:p>
          <a:p>
            <a:pPr marL="457200" indent="-457200">
              <a:buAutoNum type="arabicPeriod"/>
            </a:pPr>
            <a:r>
              <a:rPr lang="en-IN" sz="2400" dirty="0" smtClean="0"/>
              <a:t>To supply the required information at the reasonable cost.</a:t>
            </a:r>
          </a:p>
          <a:p>
            <a:pPr marL="457200" indent="-457200">
              <a:buAutoNum type="arabicPeriod"/>
            </a:pPr>
            <a:r>
              <a:rPr lang="en-IN" sz="2400" dirty="0" smtClean="0"/>
              <a:t>To use the most efficient methods of processing data.</a:t>
            </a:r>
          </a:p>
          <a:p>
            <a:pPr marL="457200" indent="-457200">
              <a:buAutoNum type="arabicPeriod"/>
            </a:pPr>
            <a:r>
              <a:rPr lang="en-IN" sz="2400" dirty="0" smtClean="0"/>
              <a:t>To provide necessary security and secrecy for important and confidential information.</a:t>
            </a:r>
          </a:p>
          <a:p>
            <a:pPr marL="457200" indent="-457200">
              <a:buAutoNum type="arabicPeriod"/>
            </a:pPr>
            <a:r>
              <a:rPr lang="en-IN" sz="2400" dirty="0" smtClean="0"/>
              <a:t>To keep the information up-to-date.</a:t>
            </a:r>
          </a:p>
          <a:p>
            <a:pPr marL="457200" indent="-457200">
              <a:buAutoNum type="arabicPeriod"/>
            </a:pPr>
            <a:endParaRPr lang="en-IN" sz="2000" dirty="0" smtClean="0"/>
          </a:p>
          <a:p>
            <a:pPr marL="457200" indent="-457200">
              <a:buNone/>
            </a:pPr>
            <a:endParaRPr lang="en-IN" sz="2000" dirty="0" smtClean="0"/>
          </a:p>
          <a:p>
            <a:pPr marL="457200" indent="-457200">
              <a:buAutoNum type="arabicPeriod"/>
            </a:pPr>
            <a:endParaRPr lang="en-IN" sz="2000" dirty="0" smtClean="0"/>
          </a:p>
          <a:p>
            <a:endParaRPr lang="en-IN"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6842"/>
          </a:xfrm>
        </p:spPr>
        <p:txBody>
          <a:bodyPr>
            <a:normAutofit fontScale="90000"/>
          </a:bodyPr>
          <a:lstStyle/>
          <a:p>
            <a:r>
              <a:rPr lang="en-IN" b="1" dirty="0" smtClean="0">
                <a:solidFill>
                  <a:srgbClr val="C00000"/>
                </a:solidFill>
              </a:rPr>
              <a:t>Globalization</a:t>
            </a:r>
            <a:endParaRPr lang="en-IN" dirty="0">
              <a:solidFill>
                <a:srgbClr val="C00000"/>
              </a:solidFill>
            </a:endParaRPr>
          </a:p>
        </p:txBody>
      </p:sp>
      <p:sp>
        <p:nvSpPr>
          <p:cNvPr id="3" name="Content Placeholder 2"/>
          <p:cNvSpPr>
            <a:spLocks noGrp="1"/>
          </p:cNvSpPr>
          <p:nvPr>
            <p:ph idx="1"/>
          </p:nvPr>
        </p:nvSpPr>
        <p:spPr>
          <a:xfrm>
            <a:off x="285720" y="857232"/>
            <a:ext cx="8572560" cy="5572164"/>
          </a:xfrm>
        </p:spPr>
        <p:style>
          <a:lnRef idx="1">
            <a:schemeClr val="accent1"/>
          </a:lnRef>
          <a:fillRef idx="2">
            <a:schemeClr val="accent1"/>
          </a:fillRef>
          <a:effectRef idx="1">
            <a:schemeClr val="accent1"/>
          </a:effectRef>
          <a:fontRef idx="minor">
            <a:schemeClr val="dk1"/>
          </a:fontRef>
        </p:style>
        <p:txBody>
          <a:bodyPr>
            <a:normAutofit/>
          </a:bodyPr>
          <a:lstStyle/>
          <a:p>
            <a:r>
              <a:rPr lang="en-IN" sz="2800" b="1" dirty="0" smtClean="0">
                <a:solidFill>
                  <a:srgbClr val="C00000"/>
                </a:solidFill>
              </a:rPr>
              <a:t>Globalization</a:t>
            </a:r>
            <a:r>
              <a:rPr lang="en-IN" sz="2800" b="1" dirty="0" smtClean="0"/>
              <a:t>-</a:t>
            </a:r>
            <a:r>
              <a:rPr lang="en-IN" sz="2800" dirty="0" smtClean="0"/>
              <a:t> </a:t>
            </a:r>
            <a:r>
              <a:rPr lang="en-IN" sz="2400" dirty="0" smtClean="0"/>
              <a:t>is the process of international integration arising from the interchange of world views, products, ideas, and other aspects of culture. </a:t>
            </a:r>
          </a:p>
          <a:p>
            <a:pPr>
              <a:buNone/>
            </a:pPr>
            <a:endParaRPr lang="en-IN" sz="2400" dirty="0" smtClean="0"/>
          </a:p>
          <a:p>
            <a:r>
              <a:rPr lang="en-IN" sz="2400" dirty="0" smtClean="0"/>
              <a:t>Put in simple terms, globalization refers to processes that promote world-wide exchanges of national and cultural resources. </a:t>
            </a:r>
          </a:p>
          <a:p>
            <a:pPr>
              <a:buNone/>
            </a:pPr>
            <a:endParaRPr lang="en-IN" sz="2400" dirty="0" smtClean="0"/>
          </a:p>
          <a:p>
            <a:r>
              <a:rPr lang="en-IN" sz="2400" dirty="0" smtClean="0"/>
              <a:t>Advances in transportation and telecommunications </a:t>
            </a:r>
          </a:p>
          <a:p>
            <a:pPr>
              <a:buNone/>
            </a:pPr>
            <a:r>
              <a:rPr lang="en-IN" sz="2400" dirty="0" smtClean="0"/>
              <a:t>    infrastructure, including the rise of the Internet, are major factors in globalization, generating further interdependence of economic, and cultural activities.</a:t>
            </a:r>
            <a:endParaRPr lang="en-IN"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357190"/>
          </a:xfrm>
        </p:spPr>
        <p:txBody>
          <a:bodyPr>
            <a:noAutofit/>
          </a:bodyPr>
          <a:lstStyle/>
          <a:p>
            <a:r>
              <a:rPr lang="en-IN" sz="3600" b="1" dirty="0" smtClean="0">
                <a:solidFill>
                  <a:srgbClr val="C00000"/>
                </a:solidFill>
              </a:rPr>
              <a:t>Dimensions of Globalization</a:t>
            </a:r>
            <a:endParaRPr lang="en-IN" sz="3600" b="1" dirty="0">
              <a:solidFill>
                <a:srgbClr val="C00000"/>
              </a:solidFill>
            </a:endParaRPr>
          </a:p>
        </p:txBody>
      </p:sp>
      <p:sp>
        <p:nvSpPr>
          <p:cNvPr id="3" name="Content Placeholder 2"/>
          <p:cNvSpPr>
            <a:spLocks noGrp="1"/>
          </p:cNvSpPr>
          <p:nvPr>
            <p:ph idx="1"/>
          </p:nvPr>
        </p:nvSpPr>
        <p:spPr>
          <a:xfrm>
            <a:off x="142844" y="714356"/>
            <a:ext cx="8786874" cy="6000792"/>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pPr>
              <a:buNone/>
            </a:pPr>
            <a:r>
              <a:rPr lang="en-IN" b="1" dirty="0" smtClean="0">
                <a:solidFill>
                  <a:srgbClr val="C00000"/>
                </a:solidFill>
              </a:rPr>
              <a:t>Globalization is composed of five dimensions:</a:t>
            </a:r>
          </a:p>
          <a:p>
            <a:pPr>
              <a:buNone/>
            </a:pPr>
            <a:endParaRPr lang="en-IN" sz="1500" dirty="0" smtClean="0"/>
          </a:p>
          <a:p>
            <a:r>
              <a:rPr lang="en-IN" b="1" dirty="0" smtClean="0"/>
              <a:t>Economic globalization</a:t>
            </a:r>
            <a:r>
              <a:rPr lang="en-IN" dirty="0" smtClean="0"/>
              <a:t> refers to the intensification and stretching of economic interrelations around the globe. It encompasses such things as the emergence of a new global economic order, the internationalization of trade and finance, the changing power of transnational corporations, and the enhanced role of international economic institutions.</a:t>
            </a:r>
          </a:p>
          <a:p>
            <a:r>
              <a:rPr lang="en-IN" b="1" dirty="0" smtClean="0"/>
              <a:t>Political globalization</a:t>
            </a:r>
            <a:r>
              <a:rPr lang="en-IN" dirty="0" smtClean="0"/>
              <a:t> refers to the intensification and expansion of political interrelations around the globe. Aspects of political globalization include the modern-nation state system and its changing place in today’s world, the role of global governance, and the direction of our global political systems.</a:t>
            </a:r>
          </a:p>
          <a:p>
            <a:r>
              <a:rPr lang="en-IN" b="1" dirty="0" smtClean="0"/>
              <a:t>Cultural globalization</a:t>
            </a:r>
            <a:r>
              <a:rPr lang="en-IN" dirty="0" smtClean="0"/>
              <a:t> refers to the intensification and expansion of cultural flows across the globe. Culture is a very broad concept and has many facets. Topics under this heading include discussion about the development of a global culture, or lack thereof, the role of the media in shaping our identities and desires, and the globalization of languages.</a:t>
            </a:r>
          </a:p>
          <a:p>
            <a:r>
              <a:rPr lang="en-IN" b="1" dirty="0" smtClean="0"/>
              <a:t>Ecological globalization</a:t>
            </a:r>
            <a:r>
              <a:rPr lang="en-IN" dirty="0" smtClean="0"/>
              <a:t> refers to the global environmental issues. Topics of ecological globalization include population growth, access to food, worldwide reduction in biodiversity, the gap between rich and poor as well as between the global North and global South, human-induced climate change, and global environmental degradation.</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572560" cy="439718"/>
          </a:xfrm>
        </p:spPr>
        <p:txBody>
          <a:bodyPr>
            <a:normAutofit fontScale="90000"/>
          </a:bodyPr>
          <a:lstStyle/>
          <a:p>
            <a:pPr lvl="0"/>
            <a:r>
              <a:rPr lang="en-US" sz="4000" b="1" dirty="0">
                <a:solidFill>
                  <a:srgbClr val="C00000"/>
                </a:solidFill>
              </a:rPr>
              <a:t>Process of Controlling:</a:t>
            </a:r>
            <a:r>
              <a:rPr lang="en-IN" dirty="0"/>
              <a:t/>
            </a:r>
            <a:br>
              <a:rPr lang="en-IN" dirty="0"/>
            </a:br>
            <a:endParaRPr lang="en-IN" dirty="0"/>
          </a:p>
        </p:txBody>
      </p:sp>
      <p:sp>
        <p:nvSpPr>
          <p:cNvPr id="3" name="Content Placeholder 2"/>
          <p:cNvSpPr>
            <a:spLocks noGrp="1"/>
          </p:cNvSpPr>
          <p:nvPr>
            <p:ph idx="1"/>
          </p:nvPr>
        </p:nvSpPr>
        <p:spPr>
          <a:xfrm>
            <a:off x="214282" y="500042"/>
            <a:ext cx="8715436" cy="6215106"/>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en-US" sz="2000" b="1" dirty="0">
                <a:solidFill>
                  <a:srgbClr val="C00000"/>
                </a:solidFill>
              </a:rPr>
              <a:t>Controlling as a management function involves following steps</a:t>
            </a:r>
            <a:r>
              <a:rPr lang="en-US" sz="2000" b="1" dirty="0" smtClean="0">
                <a:solidFill>
                  <a:srgbClr val="C00000"/>
                </a:solidFill>
              </a:rPr>
              <a:t>:</a:t>
            </a:r>
            <a:r>
              <a:rPr lang="en-US" sz="2000" b="1" dirty="0">
                <a:solidFill>
                  <a:srgbClr val="C00000"/>
                </a:solidFill>
              </a:rPr>
              <a:t> </a:t>
            </a:r>
            <a:endParaRPr lang="en-US" sz="2000" b="1" dirty="0" smtClean="0">
              <a:solidFill>
                <a:srgbClr val="C00000"/>
              </a:solidFill>
            </a:endParaRPr>
          </a:p>
          <a:p>
            <a:pPr>
              <a:buNone/>
            </a:pPr>
            <a:endParaRPr lang="en-IN" sz="2000" b="1" dirty="0">
              <a:solidFill>
                <a:srgbClr val="C00000"/>
              </a:solidFill>
            </a:endParaRPr>
          </a:p>
          <a:p>
            <a:pPr marL="457200" lvl="0" indent="-457200">
              <a:buFont typeface="+mj-lt"/>
              <a:buAutoNum type="arabicPeriod"/>
            </a:pPr>
            <a:r>
              <a:rPr lang="en-US" sz="2200" b="1" dirty="0"/>
              <a:t>Establishment of standards-</a:t>
            </a:r>
            <a:r>
              <a:rPr lang="en-US" sz="2200" dirty="0"/>
              <a:t> Standards are the plans or the targets which have to be achieved in the course of business function. They can also be called as the criterions for judging the performance. Standards generally are classified into two- </a:t>
            </a:r>
            <a:endParaRPr lang="en-IN" sz="2200" dirty="0"/>
          </a:p>
          <a:p>
            <a:pPr marL="514350" lvl="0" indent="-514350">
              <a:buFont typeface="+mj-lt"/>
              <a:buAutoNum type="romanLcPeriod"/>
            </a:pPr>
            <a:r>
              <a:rPr lang="en-US" sz="2200" b="1" dirty="0"/>
              <a:t>Measurable or tangible</a:t>
            </a:r>
            <a:r>
              <a:rPr lang="en-US" sz="2200" dirty="0"/>
              <a:t> - Those standards which can be measured and expressed are called as measurable standards. They can be in form of cost, output, expenditure, time, profit, etc. </a:t>
            </a:r>
            <a:endParaRPr lang="en-IN" sz="2200" dirty="0"/>
          </a:p>
          <a:p>
            <a:pPr marL="514350" lvl="0" indent="-514350">
              <a:buFont typeface="+mj-lt"/>
              <a:buAutoNum type="romanLcPeriod"/>
            </a:pPr>
            <a:r>
              <a:rPr lang="en-US" sz="2200" b="1" dirty="0"/>
              <a:t>Non-measurable or intangible-</a:t>
            </a:r>
            <a:r>
              <a:rPr lang="en-US" sz="2200" dirty="0"/>
              <a:t> There are standards which cannot be measured monetarily. For example- performance of a manager, deviation of workers, their attitudes towards a concern. These are called as intangible standards. </a:t>
            </a:r>
            <a:endParaRPr lang="en-IN" sz="2200" dirty="0"/>
          </a:p>
          <a:p>
            <a:pPr marL="514350" indent="-514350"/>
            <a:r>
              <a:rPr lang="en-US" sz="2200" dirty="0"/>
              <a:t>Controlling becomes easy through establishment of these standards because controlling is exercised on the basis of these standards.</a:t>
            </a:r>
            <a:endParaRPr lang="en-IN" sz="2200" dirty="0"/>
          </a:p>
          <a:p>
            <a:endParaRPr lang="en-IN"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533400" y="579438"/>
            <a:ext cx="8077200" cy="366712"/>
          </a:xfrm>
        </p:spPr>
        <p:txBody>
          <a:bodyPr>
            <a:noAutofit/>
          </a:bodyPr>
          <a:lstStyle/>
          <a:p>
            <a:pPr marL="1597025" indent="-1597025" eaLnBrk="1" hangingPunct="1">
              <a:defRPr/>
            </a:pPr>
            <a:r>
              <a:rPr lang="en-US" sz="2400" b="1" dirty="0" smtClean="0">
                <a:solidFill>
                  <a:srgbClr val="C00000"/>
                </a:solidFill>
              </a:rPr>
              <a:t>The Control Process</a:t>
            </a:r>
          </a:p>
        </p:txBody>
      </p:sp>
      <p:sp>
        <p:nvSpPr>
          <p:cNvPr id="9221" name="Line 3"/>
          <p:cNvSpPr>
            <a:spLocks noChangeShapeType="1"/>
          </p:cNvSpPr>
          <p:nvPr/>
        </p:nvSpPr>
        <p:spPr bwMode="auto">
          <a:xfrm>
            <a:off x="609600" y="968375"/>
            <a:ext cx="7924800" cy="0"/>
          </a:xfrm>
          <a:prstGeom prst="line">
            <a:avLst/>
          </a:prstGeom>
          <a:noFill/>
          <a:ln w="19050">
            <a:solidFill>
              <a:srgbClr val="996633"/>
            </a:solidFill>
            <a:round/>
            <a:headEnd/>
            <a:tailEnd/>
          </a:ln>
        </p:spPr>
        <p:txBody>
          <a:bodyPr wrap="none"/>
          <a:lstStyle/>
          <a:p>
            <a:endParaRPr lang="en-IN" dirty="0"/>
          </a:p>
        </p:txBody>
      </p:sp>
      <p:sp>
        <p:nvSpPr>
          <p:cNvPr id="9222" name="Line 4"/>
          <p:cNvSpPr>
            <a:spLocks noChangeShapeType="1"/>
          </p:cNvSpPr>
          <p:nvPr/>
        </p:nvSpPr>
        <p:spPr bwMode="auto">
          <a:xfrm>
            <a:off x="609600" y="565150"/>
            <a:ext cx="7924800" cy="0"/>
          </a:xfrm>
          <a:prstGeom prst="line">
            <a:avLst/>
          </a:prstGeom>
          <a:noFill/>
          <a:ln w="19050">
            <a:solidFill>
              <a:srgbClr val="996633"/>
            </a:solidFill>
            <a:round/>
            <a:headEnd/>
            <a:tailEnd/>
          </a:ln>
        </p:spPr>
        <p:txBody>
          <a:bodyPr wrap="none"/>
          <a:lstStyle/>
          <a:p>
            <a:endParaRPr lang="en-IN" dirty="0"/>
          </a:p>
        </p:txBody>
      </p:sp>
      <p:pic>
        <p:nvPicPr>
          <p:cNvPr id="98309" name="Picture 5"/>
          <p:cNvPicPr>
            <a:picLocks noChangeAspect="1" noChangeArrowheads="1"/>
          </p:cNvPicPr>
          <p:nvPr/>
        </p:nvPicPr>
        <p:blipFill>
          <a:blip r:embed="rId3"/>
          <a:srcRect/>
          <a:stretch>
            <a:fillRect/>
          </a:stretch>
        </p:blipFill>
        <p:spPr bwMode="auto">
          <a:xfrm>
            <a:off x="533400" y="1439863"/>
            <a:ext cx="8077200" cy="3978275"/>
          </a:xfrm>
          <a:prstGeom prst="rect">
            <a:avLst/>
          </a:prstGeom>
          <a:ln>
            <a:headEnd/>
            <a:tailEnd/>
          </a:ln>
        </p:spPr>
        <p:style>
          <a:lnRef idx="1">
            <a:schemeClr val="accent1"/>
          </a:lnRef>
          <a:fillRef idx="2">
            <a:schemeClr val="accent1"/>
          </a:fillRef>
          <a:effectRef idx="1">
            <a:schemeClr val="accent1"/>
          </a:effectRef>
          <a:fontRef idx="minor">
            <a:schemeClr val="dk1"/>
          </a:fontRef>
        </p:style>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98309"/>
                                        </p:tgtEl>
                                        <p:attrNameLst>
                                          <p:attrName>style.visibility</p:attrName>
                                        </p:attrNameLst>
                                      </p:cBhvr>
                                      <p:to>
                                        <p:strVal val="visible"/>
                                      </p:to>
                                    </p:set>
                                    <p:animEffect transition="in" filter="box(out)">
                                      <p:cBhvr>
                                        <p:cTn id="7" dur="500"/>
                                        <p:tgtEl>
                                          <p:spTgt spid="983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15436" cy="6500858"/>
          </a:xfrm>
        </p:spPr>
        <p:style>
          <a:lnRef idx="1">
            <a:schemeClr val="accent1"/>
          </a:lnRef>
          <a:fillRef idx="2">
            <a:schemeClr val="accent1"/>
          </a:fillRef>
          <a:effectRef idx="1">
            <a:schemeClr val="accent1"/>
          </a:effectRef>
          <a:fontRef idx="minor">
            <a:schemeClr val="dk1"/>
          </a:fontRef>
        </p:style>
        <p:txBody>
          <a:bodyPr>
            <a:normAutofit/>
          </a:bodyPr>
          <a:lstStyle/>
          <a:p>
            <a:pPr lvl="0">
              <a:buNone/>
            </a:pPr>
            <a:r>
              <a:rPr lang="en-US" sz="2200" b="1" dirty="0" smtClean="0"/>
              <a:t>2. Measurement </a:t>
            </a:r>
            <a:r>
              <a:rPr lang="en-US" sz="2200" b="1" dirty="0"/>
              <a:t>of performance-</a:t>
            </a:r>
            <a:r>
              <a:rPr lang="en-US" sz="2200" dirty="0"/>
              <a:t> The second major step in controlling is to measure the performance. Finding out deviations becomes easy through measuring the actual performance</a:t>
            </a:r>
            <a:r>
              <a:rPr lang="en-US" sz="2200" dirty="0" smtClean="0"/>
              <a:t>.</a:t>
            </a:r>
          </a:p>
          <a:p>
            <a:r>
              <a:rPr lang="en-US" sz="2200" dirty="0" smtClean="0"/>
              <a:t>Performance </a:t>
            </a:r>
            <a:r>
              <a:rPr lang="en-US" sz="2200" dirty="0"/>
              <a:t>levels are sometimes easy to measure and sometimes difficult. Measurement of tangible standards is easy as it can be expressed in units, cost, money terms, etc</a:t>
            </a:r>
            <a:r>
              <a:rPr lang="en-US" sz="2200" dirty="0" smtClean="0"/>
              <a:t>.</a:t>
            </a:r>
          </a:p>
          <a:p>
            <a:r>
              <a:rPr lang="en-US" sz="2200" smtClean="0"/>
              <a:t>Qualitative </a:t>
            </a:r>
            <a:r>
              <a:rPr lang="en-US" sz="2200" dirty="0"/>
              <a:t>measurement becomes difficult when performance of manager has to be measured. Performance of a manager cannot be measured in quantities. It can be measured only by- </a:t>
            </a:r>
            <a:endParaRPr lang="en-IN" sz="2200" dirty="0"/>
          </a:p>
          <a:p>
            <a:pPr marL="457200" lvl="0" indent="-457200">
              <a:buFont typeface="+mj-lt"/>
              <a:buAutoNum type="alphaLcParenR"/>
            </a:pPr>
            <a:r>
              <a:rPr lang="en-US" sz="2200" dirty="0"/>
              <a:t>Attitude of the workers, </a:t>
            </a:r>
            <a:endParaRPr lang="en-IN" sz="2200" dirty="0"/>
          </a:p>
          <a:p>
            <a:pPr marL="457200" lvl="0" indent="-457200">
              <a:buFont typeface="+mj-lt"/>
              <a:buAutoNum type="alphaLcParenR"/>
            </a:pPr>
            <a:r>
              <a:rPr lang="en-US" sz="2200" dirty="0"/>
              <a:t>Their morale to work, </a:t>
            </a:r>
            <a:endParaRPr lang="en-IN" sz="2200" dirty="0"/>
          </a:p>
          <a:p>
            <a:pPr marL="457200" lvl="0" indent="-457200">
              <a:buFont typeface="+mj-lt"/>
              <a:buAutoNum type="alphaLcParenR"/>
            </a:pPr>
            <a:r>
              <a:rPr lang="en-US" sz="2200" dirty="0"/>
              <a:t>The development in the attitudes regarding the physical environment, and </a:t>
            </a:r>
            <a:endParaRPr lang="en-IN" sz="2200" dirty="0"/>
          </a:p>
          <a:p>
            <a:pPr marL="457200" lvl="0" indent="-457200">
              <a:buFont typeface="+mj-lt"/>
              <a:buAutoNum type="alphaLcParenR"/>
            </a:pPr>
            <a:r>
              <a:rPr lang="en-US" sz="2200" dirty="0"/>
              <a:t>Their communication with the superiors. </a:t>
            </a:r>
            <a:endParaRPr lang="en-IN" sz="2200" dirty="0"/>
          </a:p>
          <a:p>
            <a:pPr marL="457200" indent="-457200">
              <a:buNone/>
            </a:pPr>
            <a:r>
              <a:rPr lang="en-US" sz="2200" dirty="0"/>
              <a:t>It is also sometimes done through various reports like weekly, monthly, quarterly, yearly reports.</a:t>
            </a:r>
            <a:endParaRPr lang="en-IN" sz="2200" dirty="0"/>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15436" cy="6429420"/>
          </a:xfrm>
        </p:spPr>
        <p:style>
          <a:lnRef idx="1">
            <a:schemeClr val="accent1"/>
          </a:lnRef>
          <a:fillRef idx="2">
            <a:schemeClr val="accent1"/>
          </a:fillRef>
          <a:effectRef idx="1">
            <a:schemeClr val="accent1"/>
          </a:effectRef>
          <a:fontRef idx="minor">
            <a:schemeClr val="dk1"/>
          </a:fontRef>
        </p:style>
        <p:txBody>
          <a:bodyPr>
            <a:normAutofit/>
          </a:bodyPr>
          <a:lstStyle/>
          <a:p>
            <a:pPr lvl="0">
              <a:buNone/>
            </a:pPr>
            <a:r>
              <a:rPr lang="en-US" sz="2200" b="1" dirty="0" smtClean="0"/>
              <a:t>3. Comparison </a:t>
            </a:r>
            <a:r>
              <a:rPr lang="en-US" sz="2200" b="1" dirty="0"/>
              <a:t>of actual and standard performance-</a:t>
            </a:r>
            <a:r>
              <a:rPr lang="en-US" sz="2200" dirty="0"/>
              <a:t> Comparison of actual performance with the planned targets is very important. </a:t>
            </a:r>
            <a:endParaRPr lang="en-US" sz="2200" dirty="0" smtClean="0"/>
          </a:p>
          <a:p>
            <a:r>
              <a:rPr lang="en-US" sz="2200" dirty="0" smtClean="0"/>
              <a:t>Deviation </a:t>
            </a:r>
            <a:r>
              <a:rPr lang="en-US" sz="2200" dirty="0"/>
              <a:t>can be defined as the gap between actual performance and the planned targets</a:t>
            </a:r>
            <a:r>
              <a:rPr lang="en-US" sz="2200" dirty="0" smtClean="0"/>
              <a:t>.</a:t>
            </a:r>
          </a:p>
          <a:p>
            <a:r>
              <a:rPr lang="en-US" sz="2200" dirty="0" smtClean="0"/>
              <a:t>The </a:t>
            </a:r>
            <a:r>
              <a:rPr lang="en-US" sz="2200" dirty="0"/>
              <a:t>manager has to find out two things here- extent of deviation and cause of deviation. Extent of deviation means that the manager has to find out whether the deviation is positive or negative or whether the actual performance is in conformity with the planned performance</a:t>
            </a:r>
            <a:r>
              <a:rPr lang="en-US" sz="2200" dirty="0" smtClean="0"/>
              <a:t>.</a:t>
            </a:r>
          </a:p>
          <a:p>
            <a:r>
              <a:rPr lang="en-US" sz="2200" dirty="0" smtClean="0"/>
              <a:t>The </a:t>
            </a:r>
            <a:r>
              <a:rPr lang="en-US" sz="2200" dirty="0"/>
              <a:t>managers have to exercise control by exception. He has to find out those deviations which are critical and important for business. Minor deviations have to be ignored</a:t>
            </a:r>
            <a:r>
              <a:rPr lang="en-US" sz="2200" dirty="0" smtClean="0"/>
              <a:t>.</a:t>
            </a:r>
          </a:p>
          <a:p>
            <a:r>
              <a:rPr lang="en-US" sz="2200" dirty="0" smtClean="0"/>
              <a:t>Major </a:t>
            </a:r>
            <a:r>
              <a:rPr lang="en-US" sz="2200" dirty="0"/>
              <a:t>deviations like replacement of machinery, appointment of workers, quality of raw material, rate of profits, etc. should be looked upon consciously. Therefore it is said, “If a manager controls everything, he ends up controlling nothing.” </a:t>
            </a:r>
            <a:endParaRPr lang="en-US" sz="2200" dirty="0" smtClean="0"/>
          </a:p>
          <a:p>
            <a:r>
              <a:rPr lang="en-US" sz="2200" dirty="0"/>
              <a:t>I</a:t>
            </a:r>
            <a:r>
              <a:rPr lang="en-US" sz="2200" dirty="0" smtClean="0"/>
              <a:t>f </a:t>
            </a:r>
            <a:r>
              <a:rPr lang="en-US" sz="2200" dirty="0"/>
              <a:t>stationery charges increase by a minor 5 to 10%, it can be called as a minor </a:t>
            </a:r>
            <a:r>
              <a:rPr lang="en-US" sz="2200" dirty="0" smtClean="0"/>
              <a:t>deviation.</a:t>
            </a:r>
            <a:endParaRPr lang="en-IN" sz="2200" dirty="0"/>
          </a:p>
          <a:p>
            <a:endParaRPr lang="en-IN" sz="2200" dirty="0"/>
          </a:p>
          <a:p>
            <a:endParaRPr lang="en-IN"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42852"/>
            <a:ext cx="8715436" cy="6429420"/>
          </a:xfrm>
        </p:spPr>
        <p:style>
          <a:lnRef idx="1">
            <a:schemeClr val="accent1"/>
          </a:lnRef>
          <a:fillRef idx="2">
            <a:schemeClr val="accent1"/>
          </a:fillRef>
          <a:effectRef idx="1">
            <a:schemeClr val="accent1"/>
          </a:effectRef>
          <a:fontRef idx="minor">
            <a:schemeClr val="dk1"/>
          </a:fontRef>
        </p:style>
        <p:txBody>
          <a:bodyPr>
            <a:normAutofit/>
          </a:bodyPr>
          <a:lstStyle/>
          <a:p>
            <a:r>
              <a:rPr lang="en-US" sz="2200" dirty="0" smtClean="0"/>
              <a:t>Once the deviation is identified, a manager has to think about various causes which have led to deviation. The causes can be-</a:t>
            </a:r>
            <a:endParaRPr lang="en-IN" sz="2200" dirty="0" smtClean="0"/>
          </a:p>
          <a:p>
            <a:pPr marL="514350" lvl="0" indent="-514350">
              <a:buFont typeface="+mj-lt"/>
              <a:buAutoNum type="romanLcPeriod"/>
            </a:pPr>
            <a:r>
              <a:rPr lang="en-US" sz="2200" dirty="0" smtClean="0"/>
              <a:t>Erroneous planning, </a:t>
            </a:r>
            <a:endParaRPr lang="en-IN" sz="2200" dirty="0" smtClean="0"/>
          </a:p>
          <a:p>
            <a:pPr marL="514350" lvl="0" indent="-514350">
              <a:buFont typeface="+mj-lt"/>
              <a:buAutoNum type="romanLcPeriod"/>
            </a:pPr>
            <a:r>
              <a:rPr lang="en-US" sz="2200" dirty="0" smtClean="0"/>
              <a:t>Co-ordination loosens, </a:t>
            </a:r>
            <a:endParaRPr lang="en-IN" sz="2200" dirty="0" smtClean="0"/>
          </a:p>
          <a:p>
            <a:pPr marL="514350" lvl="0" indent="-514350">
              <a:buFont typeface="+mj-lt"/>
              <a:buAutoNum type="romanLcPeriod"/>
            </a:pPr>
            <a:r>
              <a:rPr lang="en-US" sz="2200" dirty="0" smtClean="0"/>
              <a:t>Implementation of plans is defective, and </a:t>
            </a:r>
            <a:endParaRPr lang="en-IN" sz="2200" dirty="0" smtClean="0"/>
          </a:p>
          <a:p>
            <a:pPr marL="514350" lvl="0" indent="-514350">
              <a:buFont typeface="+mj-lt"/>
              <a:buAutoNum type="romanLcPeriod"/>
            </a:pPr>
            <a:r>
              <a:rPr lang="en-US" sz="2200" dirty="0" smtClean="0"/>
              <a:t>Supervision and communication is ineffective, etc.</a:t>
            </a:r>
          </a:p>
          <a:p>
            <a:pPr marL="514350" lvl="0" indent="-514350">
              <a:buNone/>
            </a:pPr>
            <a:r>
              <a:rPr lang="en-US" sz="2200" dirty="0" smtClean="0"/>
              <a:t> </a:t>
            </a:r>
            <a:endParaRPr lang="en-IN" sz="2200" dirty="0" smtClean="0"/>
          </a:p>
          <a:p>
            <a:pPr lvl="0">
              <a:buNone/>
            </a:pPr>
            <a:r>
              <a:rPr lang="en-US" sz="2200" b="1" dirty="0" smtClean="0"/>
              <a:t>4. Taking </a:t>
            </a:r>
            <a:r>
              <a:rPr lang="en-US" sz="2200" b="1" dirty="0"/>
              <a:t>remedial actions-</a:t>
            </a:r>
            <a:r>
              <a:rPr lang="en-US" sz="2200" dirty="0"/>
              <a:t> Once the causes and extent of deviations are known, the manager has to detect those errors and take remedial measures for it. </a:t>
            </a:r>
            <a:r>
              <a:rPr lang="en-US" sz="2200" b="1" dirty="0"/>
              <a:t>There are two alternatives here- </a:t>
            </a:r>
            <a:endParaRPr lang="en-US" sz="2200" b="1" dirty="0" smtClean="0"/>
          </a:p>
          <a:p>
            <a:pPr lvl="0">
              <a:buNone/>
            </a:pPr>
            <a:endParaRPr lang="en-IN" sz="800" b="1" dirty="0"/>
          </a:p>
          <a:p>
            <a:pPr marL="457200" lvl="0" indent="-457200">
              <a:buFont typeface="+mj-lt"/>
              <a:buAutoNum type="alphaLcParenR"/>
            </a:pPr>
            <a:r>
              <a:rPr lang="en-US" sz="2200" dirty="0"/>
              <a:t>Taking corrective measures for deviations which have occurred and</a:t>
            </a:r>
            <a:endParaRPr lang="en-IN" sz="2200" dirty="0"/>
          </a:p>
          <a:p>
            <a:pPr marL="457200" lvl="0" indent="-457200">
              <a:buFont typeface="+mj-lt"/>
              <a:buAutoNum type="alphaLcParenR"/>
            </a:pPr>
            <a:r>
              <a:rPr lang="en-US" sz="2200" dirty="0"/>
              <a:t>After taking the corrective measures, if the actual performance is not in conformity with plans, the manager can revise the targets. </a:t>
            </a:r>
            <a:endParaRPr lang="en-IN" sz="2200" dirty="0"/>
          </a:p>
          <a:p>
            <a:r>
              <a:rPr lang="en-US" sz="2200" dirty="0"/>
              <a:t>It is here the controlling process comes to an end. Follow up is an important step because it is only through taking corrective measures, a manager can exercise controlling. </a:t>
            </a:r>
            <a:endParaRPr lang="en-IN" sz="2200" dirty="0"/>
          </a:p>
          <a:p>
            <a:endParaRPr lang="en-IN" sz="2400" dirty="0"/>
          </a:p>
          <a:p>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7166"/>
            <a:ext cx="9144000" cy="428628"/>
          </a:xfrm>
        </p:spPr>
        <p:txBody>
          <a:bodyPr>
            <a:normAutofit fontScale="90000"/>
          </a:bodyPr>
          <a:lstStyle/>
          <a:p>
            <a:r>
              <a:rPr lang="en-US" sz="3600" b="1" dirty="0">
                <a:solidFill>
                  <a:srgbClr val="C00000"/>
                </a:solidFill>
              </a:rPr>
              <a:t>Relationship between </a:t>
            </a:r>
            <a:r>
              <a:rPr lang="en-US" sz="3600" b="1" dirty="0" smtClean="0">
                <a:solidFill>
                  <a:srgbClr val="C00000"/>
                </a:solidFill>
              </a:rPr>
              <a:t>Planning </a:t>
            </a:r>
            <a:r>
              <a:rPr lang="en-US" sz="3600" b="1" dirty="0">
                <a:solidFill>
                  <a:srgbClr val="C00000"/>
                </a:solidFill>
              </a:rPr>
              <a:t>and </a:t>
            </a:r>
            <a:r>
              <a:rPr lang="en-US" sz="3600" b="1" dirty="0" smtClean="0">
                <a:solidFill>
                  <a:srgbClr val="C00000"/>
                </a:solidFill>
              </a:rPr>
              <a:t>Controlling</a:t>
            </a:r>
            <a:r>
              <a:rPr lang="en-IN" dirty="0"/>
              <a:t/>
            </a:r>
            <a:br>
              <a:rPr lang="en-IN" dirty="0"/>
            </a:br>
            <a:endParaRPr lang="en-IN" dirty="0"/>
          </a:p>
        </p:txBody>
      </p:sp>
      <p:sp>
        <p:nvSpPr>
          <p:cNvPr id="3" name="Content Placeholder 2"/>
          <p:cNvSpPr>
            <a:spLocks noGrp="1"/>
          </p:cNvSpPr>
          <p:nvPr>
            <p:ph idx="1"/>
          </p:nvPr>
        </p:nvSpPr>
        <p:spPr>
          <a:xfrm>
            <a:off x="214282" y="500042"/>
            <a:ext cx="8715436" cy="6215106"/>
          </a:xfrm>
        </p:spPr>
        <p:style>
          <a:lnRef idx="1">
            <a:schemeClr val="accent1"/>
          </a:lnRef>
          <a:fillRef idx="2">
            <a:schemeClr val="accent1"/>
          </a:fillRef>
          <a:effectRef idx="1">
            <a:schemeClr val="accent1"/>
          </a:effectRef>
          <a:fontRef idx="minor">
            <a:schemeClr val="dk1"/>
          </a:fontRef>
        </p:style>
        <p:txBody>
          <a:bodyPr>
            <a:normAutofit/>
          </a:bodyPr>
          <a:lstStyle/>
          <a:p>
            <a:r>
              <a:rPr lang="en-US" sz="2300" dirty="0"/>
              <a:t>Planning and controlling are two separate functions of management, yet they are closely related. </a:t>
            </a:r>
            <a:r>
              <a:rPr lang="en-US" sz="2300" b="1" dirty="0"/>
              <a:t>Without the basis of planning, controlling activities becomes baseless and without controlling, planning becomes a meaningless </a:t>
            </a:r>
            <a:r>
              <a:rPr lang="en-US" sz="2300" b="1" dirty="0" smtClean="0"/>
              <a:t>exercise.</a:t>
            </a:r>
          </a:p>
          <a:p>
            <a:r>
              <a:rPr lang="en-US" sz="2300" dirty="0" smtClean="0"/>
              <a:t>In </a:t>
            </a:r>
            <a:r>
              <a:rPr lang="en-US" sz="2300" dirty="0"/>
              <a:t>absence of controlling, no purpose can be served by. Therefore, planning and controlling reinforce each other. </a:t>
            </a:r>
            <a:endParaRPr lang="en-IN" sz="2300" dirty="0"/>
          </a:p>
          <a:p>
            <a:pPr>
              <a:buNone/>
            </a:pPr>
            <a:r>
              <a:rPr lang="en-US" sz="2300" b="1" dirty="0">
                <a:solidFill>
                  <a:srgbClr val="C00000"/>
                </a:solidFill>
              </a:rPr>
              <a:t>According to Billy Goetz, " Relationship between the two can be summarized in the following points:</a:t>
            </a:r>
            <a:endParaRPr lang="en-IN" sz="2300" b="1" dirty="0">
              <a:solidFill>
                <a:srgbClr val="C00000"/>
              </a:solidFill>
            </a:endParaRPr>
          </a:p>
          <a:p>
            <a:pPr lvl="0">
              <a:buFont typeface="Wingdings" pitchFamily="2" charset="2"/>
              <a:buChar char="q"/>
            </a:pPr>
            <a:r>
              <a:rPr lang="en-US" sz="2300" dirty="0"/>
              <a:t>Planning precedes controlling and controlling succeeds planning.</a:t>
            </a:r>
            <a:endParaRPr lang="en-IN" sz="2300" dirty="0"/>
          </a:p>
          <a:p>
            <a:pPr lvl="0">
              <a:buFont typeface="Wingdings" pitchFamily="2" charset="2"/>
              <a:buChar char="q"/>
            </a:pPr>
            <a:r>
              <a:rPr lang="en-US" sz="2300" dirty="0"/>
              <a:t>Planning and controlling are inseparable functions of management.</a:t>
            </a:r>
            <a:endParaRPr lang="en-IN" sz="2300" dirty="0"/>
          </a:p>
          <a:p>
            <a:pPr lvl="0">
              <a:buFont typeface="Wingdings" pitchFamily="2" charset="2"/>
              <a:buChar char="q"/>
            </a:pPr>
            <a:r>
              <a:rPr lang="en-US" sz="2300" dirty="0"/>
              <a:t>Activities are put on rails by planning and they are kept at right place through controlling.</a:t>
            </a:r>
            <a:endParaRPr lang="en-IN" sz="2300" dirty="0"/>
          </a:p>
          <a:p>
            <a:pPr lvl="0">
              <a:buFont typeface="Wingdings" pitchFamily="2" charset="2"/>
              <a:buChar char="q"/>
            </a:pPr>
            <a:r>
              <a:rPr lang="en-US" sz="2300" dirty="0"/>
              <a:t>The process of planning and controlling works on Systems Approach which is as follows: </a:t>
            </a:r>
            <a:endParaRPr lang="en-IN" sz="2300" dirty="0"/>
          </a:p>
          <a:p>
            <a:pPr>
              <a:buNone/>
            </a:pPr>
            <a:r>
              <a:rPr lang="en-US" sz="2300" b="1" dirty="0" smtClean="0"/>
              <a:t> Planning</a:t>
            </a:r>
            <a:r>
              <a:rPr lang="en-US" sz="2300" b="1" dirty="0"/>
              <a:t>    →    Results    →    Corrective Action </a:t>
            </a:r>
            <a:endParaRPr lang="en-IN" sz="2300" dirty="0"/>
          </a:p>
          <a:p>
            <a:endParaRPr lang="en-IN"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486</TotalTime>
  <Words>3057</Words>
  <Application>Microsoft Office PowerPoint</Application>
  <PresentationFormat>On-screen Show (4:3)</PresentationFormat>
  <Paragraphs>181</Paragraphs>
  <Slides>32</Slides>
  <Notes>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Controlling-Module 5</vt:lpstr>
      <vt:lpstr>What is Controlling? </vt:lpstr>
      <vt:lpstr>Controlling has got two basic purposes: </vt:lpstr>
      <vt:lpstr>Process of Controlling: </vt:lpstr>
      <vt:lpstr>The Control Process</vt:lpstr>
      <vt:lpstr>Slide 6</vt:lpstr>
      <vt:lpstr>Slide 7</vt:lpstr>
      <vt:lpstr>Slide 8</vt:lpstr>
      <vt:lpstr>Relationship between Planning and Controlling </vt:lpstr>
      <vt:lpstr>The Planning–Controlling Link</vt:lpstr>
      <vt:lpstr>Slide 11</vt:lpstr>
      <vt:lpstr>Types of Controls</vt:lpstr>
      <vt:lpstr>Slide 13</vt:lpstr>
      <vt:lpstr>Techniques of Control</vt:lpstr>
      <vt:lpstr>The Budget as Control Technique</vt:lpstr>
      <vt:lpstr>Budgetary Control</vt:lpstr>
      <vt:lpstr>Slide 17</vt:lpstr>
      <vt:lpstr>Objectives of Budgetary Control</vt:lpstr>
      <vt:lpstr>Slide 19</vt:lpstr>
      <vt:lpstr>Types Of Budgets</vt:lpstr>
      <vt:lpstr>Slide 21</vt:lpstr>
      <vt:lpstr>Slide 22</vt:lpstr>
      <vt:lpstr>Benefits of Budgeting</vt:lpstr>
      <vt:lpstr>Slide 24</vt:lpstr>
      <vt:lpstr>Control of Overall Performance</vt:lpstr>
      <vt:lpstr>Slide 26</vt:lpstr>
      <vt:lpstr>Slide 27</vt:lpstr>
      <vt:lpstr>Productivity</vt:lpstr>
      <vt:lpstr>Management Information System</vt:lpstr>
      <vt:lpstr>Slide 30</vt:lpstr>
      <vt:lpstr>Globalization</vt:lpstr>
      <vt:lpstr>Dimensions of Globalization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poornima</dc:creator>
  <cp:lastModifiedBy>poornima</cp:lastModifiedBy>
  <cp:revision>579</cp:revision>
  <dcterms:created xsi:type="dcterms:W3CDTF">2013-04-20T14:59:22Z</dcterms:created>
  <dcterms:modified xsi:type="dcterms:W3CDTF">2013-05-29T05:00:37Z</dcterms:modified>
</cp:coreProperties>
</file>