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2" r:id="rId6"/>
    <p:sldId id="260" r:id="rId7"/>
    <p:sldId id="261" r:id="rId8"/>
    <p:sldId id="302" r:id="rId9"/>
    <p:sldId id="275" r:id="rId10"/>
    <p:sldId id="276" r:id="rId11"/>
    <p:sldId id="277" r:id="rId12"/>
    <p:sldId id="278" r:id="rId13"/>
    <p:sldId id="279" r:id="rId14"/>
    <p:sldId id="280" r:id="rId15"/>
    <p:sldId id="281" r:id="rId16"/>
    <p:sldId id="266" r:id="rId17"/>
    <p:sldId id="273" r:id="rId18"/>
    <p:sldId id="274" r:id="rId19"/>
    <p:sldId id="267" r:id="rId20"/>
    <p:sldId id="268" r:id="rId21"/>
    <p:sldId id="307" r:id="rId22"/>
    <p:sldId id="269" r:id="rId23"/>
    <p:sldId id="270" r:id="rId24"/>
    <p:sldId id="303" r:id="rId25"/>
    <p:sldId id="304" r:id="rId26"/>
    <p:sldId id="305" r:id="rId27"/>
    <p:sldId id="271" r:id="rId28"/>
    <p:sldId id="306" r:id="rId29"/>
    <p:sldId id="264" r:id="rId30"/>
    <p:sldId id="301" r:id="rId31"/>
    <p:sldId id="265" r:id="rId32"/>
    <p:sldId id="293" r:id="rId33"/>
    <p:sldId id="294" r:id="rId34"/>
    <p:sldId id="295" r:id="rId35"/>
    <p:sldId id="287" r:id="rId36"/>
    <p:sldId id="296" r:id="rId37"/>
    <p:sldId id="282" r:id="rId38"/>
    <p:sldId id="283" r:id="rId39"/>
    <p:sldId id="284" r:id="rId40"/>
    <p:sldId id="285" r:id="rId41"/>
    <p:sldId id="292" r:id="rId42"/>
    <p:sldId id="286" r:id="rId43"/>
    <p:sldId id="288" r:id="rId44"/>
    <p:sldId id="289" r:id="rId45"/>
    <p:sldId id="290" r:id="rId46"/>
    <p:sldId id="291" r:id="rId47"/>
    <p:sldId id="298" r:id="rId48"/>
    <p:sldId id="299" r:id="rId49"/>
    <p:sldId id="30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A8602-B4D6-41E0-8630-51982DDD3BD7}" type="datetimeFigureOut">
              <a:rPr lang="en-US" smtClean="0"/>
              <a:pPr/>
              <a:t>5/15/2013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657D9-2944-4145-B181-5D85060BDD5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90B6944-E625-4813-A398-6FC8DFC38210}" type="slidenum">
              <a:rPr lang="en-US" smtClean="0"/>
              <a:pPr/>
              <a:t>16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AC0A7D1-C9E8-45D1-A637-DA91797F595F}" type="slidenum">
              <a:rPr lang="en-US" smtClean="0"/>
              <a:pPr/>
              <a:t>19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6E0AAF6-AD55-43C9-88B6-C9A9146F638F}" type="slidenum">
              <a:rPr lang="en-US" smtClean="0"/>
              <a:pPr/>
              <a:t>20</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137C48A-7762-45B8-BF9D-02E73F2D70C5}" type="slidenum">
              <a:rPr lang="en-US" smtClean="0"/>
              <a:pPr/>
              <a:t>22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020E0D1-E3C6-42F3-8617-1B78860C581D}" type="slidenum">
              <a:rPr lang="en-US" smtClean="0"/>
              <a:pPr/>
              <a:t>23</a:t>
            </a:fld>
            <a:endParaRPr lang="en-US" smtClean="0"/>
          </a:p>
        </p:txBody>
      </p:sp>
      <p:sp>
        <p:nvSpPr>
          <p:cNvPr id="48131" name="Rectangle 1026"/>
          <p:cNvSpPr>
            <a:spLocks noGrp="1" noRot="1" noChangeAspect="1" noChangeArrowheads="1" noTextEdit="1"/>
          </p:cNvSpPr>
          <p:nvPr>
            <p:ph type="sldImg"/>
          </p:nvPr>
        </p:nvSpPr>
        <p:spPr>
          <a:xfrm>
            <a:off x="1146175" y="687388"/>
            <a:ext cx="4565650" cy="3425825"/>
          </a:xfrm>
          <a:solidFill>
            <a:srgbClr val="FFFFFF"/>
          </a:solidFill>
          <a:ln w="12700" cap="flat"/>
        </p:spPr>
      </p:sp>
      <p:sp>
        <p:nvSpPr>
          <p:cNvPr id="48132" name="Rectangle 1027"/>
          <p:cNvSpPr>
            <a:spLocks noGrp="1" noChangeArrowheads="1"/>
          </p:cNvSpPr>
          <p:nvPr>
            <p:ph type="body" idx="1"/>
          </p:nvPr>
        </p:nvSpPr>
        <p:spPr>
          <a:noFill/>
          <a:ln/>
        </p:spPr>
        <p:txBody>
          <a:bodyPr lIns="92065" tIns="46033" rIns="92065" bIns="46033"/>
          <a:lstStyle/>
          <a:p>
            <a:pPr>
              <a:tabLst>
                <a:tab pos="231086" algn="l"/>
              </a:tabLst>
            </a:pPr>
            <a:r>
              <a:rPr lang="en-US" dirty="0" smtClean="0"/>
              <a:t>Douglas McGregor said that managers hold one of two sets of assumptions about human nature: either Theory X or Theory Y. Seeing people as irresponsible and lazy, managers who follow </a:t>
            </a:r>
            <a:r>
              <a:rPr lang="en-US" i="1" dirty="0" smtClean="0"/>
              <a:t>Theory X</a:t>
            </a:r>
            <a:r>
              <a:rPr lang="en-US" dirty="0" smtClean="0"/>
              <a:t> assume the following:</a:t>
            </a:r>
          </a:p>
          <a:p>
            <a:pPr>
              <a:tabLst>
                <a:tab pos="231086" algn="l"/>
              </a:tabLst>
            </a:pPr>
            <a:r>
              <a:rPr lang="en-US" dirty="0" smtClean="0"/>
              <a:t>1.	Employees inherently dislike work and will try to avoid it.</a:t>
            </a:r>
          </a:p>
          <a:p>
            <a:pPr>
              <a:tabLst>
                <a:tab pos="231086" algn="l"/>
              </a:tabLst>
            </a:pPr>
            <a:r>
              <a:rPr lang="en-US" dirty="0" smtClean="0"/>
              <a:t>2.	Since employees dislike work, they must be coerced, controlled, or 		threatened to achieve goals.</a:t>
            </a:r>
          </a:p>
          <a:p>
            <a:pPr>
              <a:tabLst>
                <a:tab pos="231086" algn="l"/>
              </a:tabLst>
            </a:pPr>
            <a:r>
              <a:rPr lang="en-US" dirty="0" smtClean="0"/>
              <a:t>3.	Employees avoid responsibilities and seek formal direction, if possible.</a:t>
            </a:r>
          </a:p>
          <a:p>
            <a:pPr>
              <a:tabLst>
                <a:tab pos="231086" algn="l"/>
              </a:tabLst>
            </a:pPr>
            <a:r>
              <a:rPr lang="en-US" dirty="0" smtClean="0"/>
              <a:t>4.	Most workers place security above all other work-related factors and will 	display little ambition.</a:t>
            </a:r>
          </a:p>
          <a:p>
            <a:pPr>
              <a:tabLst>
                <a:tab pos="231086" algn="l"/>
              </a:tabLst>
            </a:pPr>
            <a:r>
              <a:rPr lang="en-US" dirty="0" smtClean="0"/>
              <a:t>Since they see people as responsible and conscientious, managers who follow </a:t>
            </a:r>
            <a:r>
              <a:rPr lang="en-US" i="1" dirty="0" smtClean="0"/>
              <a:t>Theory Y</a:t>
            </a:r>
            <a:r>
              <a:rPr lang="en-US" dirty="0" smtClean="0"/>
              <a:t> assume the following:</a:t>
            </a:r>
          </a:p>
          <a:p>
            <a:pPr>
              <a:tabLst>
                <a:tab pos="231086" algn="l"/>
              </a:tabLst>
            </a:pPr>
            <a:r>
              <a:rPr lang="en-US" dirty="0" smtClean="0"/>
              <a:t>1.	Employees can view work as being as natural as rest or play.</a:t>
            </a:r>
          </a:p>
          <a:p>
            <a:pPr>
              <a:tabLst>
                <a:tab pos="231086" algn="l"/>
              </a:tabLst>
            </a:pPr>
            <a:r>
              <a:rPr lang="en-US" dirty="0" smtClean="0"/>
              <a:t>2.	When committed to their objectives, people will exercise self-direction and 	self-control</a:t>
            </a:r>
          </a:p>
          <a:p>
            <a:pPr>
              <a:tabLst>
                <a:tab pos="231086" algn="l"/>
              </a:tabLst>
            </a:pPr>
            <a:r>
              <a:rPr lang="en-US" dirty="0" smtClean="0"/>
              <a:t>3.	The average person can learn to accept, even seek, responsibility. </a:t>
            </a:r>
          </a:p>
          <a:p>
            <a:pPr>
              <a:tabLst>
                <a:tab pos="231086" algn="l"/>
              </a:tabLst>
            </a:pPr>
            <a:r>
              <a:rPr lang="en-US" dirty="0" smtClean="0"/>
              <a:t>4.	Many workers besides managers have innovative decision-making skills.  </a:t>
            </a:r>
          </a:p>
          <a:p>
            <a:pPr>
              <a:tabLst>
                <a:tab pos="231086" algn="l"/>
              </a:tabLst>
            </a:pPr>
            <a:r>
              <a:rPr lang="en-US" dirty="0" smtClean="0"/>
              <a:t>No hard evidence confirms that either set of assumptions is universally true. It is more likely that the assumptions of Theory X or Theory Y may or may not be appropriate, depending on the situation at hand.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7BDFB37-BBFE-4E25-A552-1A0B8FC097AB}" type="slidenum">
              <a:rPr lang="en-US" smtClean="0"/>
              <a:pPr/>
              <a:t>27</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9D10791-2E67-46E7-87F4-C4686E40746B}" type="datetimeFigureOut">
              <a:rPr lang="en-US" smtClean="0"/>
              <a:pPr/>
              <a:t>5/15/2013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D10791-2E67-46E7-87F4-C4686E40746B}" type="datetimeFigureOut">
              <a:rPr lang="en-US" smtClean="0"/>
              <a:pPr/>
              <a:t>5/15/2013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D10791-2E67-46E7-87F4-C4686E40746B}" type="datetimeFigureOut">
              <a:rPr lang="en-US" smtClean="0"/>
              <a:pPr/>
              <a:t>5/15/2013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D10791-2E67-46E7-87F4-C4686E40746B}" type="datetimeFigureOut">
              <a:rPr lang="en-US" smtClean="0"/>
              <a:pPr/>
              <a:t>5/15/2013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D10791-2E67-46E7-87F4-C4686E40746B}" type="datetimeFigureOut">
              <a:rPr lang="en-US" smtClean="0"/>
              <a:pPr/>
              <a:t>5/15/2013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9D10791-2E67-46E7-87F4-C4686E40746B}" type="datetimeFigureOut">
              <a:rPr lang="en-US" smtClean="0"/>
              <a:pPr/>
              <a:t>5/15/2013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9D10791-2E67-46E7-87F4-C4686E40746B}" type="datetimeFigureOut">
              <a:rPr lang="en-US" smtClean="0"/>
              <a:pPr/>
              <a:t>5/15/2013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9D10791-2E67-46E7-87F4-C4686E40746B}" type="datetimeFigureOut">
              <a:rPr lang="en-US" smtClean="0"/>
              <a:pPr/>
              <a:t>5/15/2013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10791-2E67-46E7-87F4-C4686E40746B}" type="datetimeFigureOut">
              <a:rPr lang="en-US" smtClean="0"/>
              <a:pPr/>
              <a:t>5/15/2013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10791-2E67-46E7-87F4-C4686E40746B}" type="datetimeFigureOut">
              <a:rPr lang="en-US" smtClean="0"/>
              <a:pPr/>
              <a:t>5/15/2013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D10791-2E67-46E7-87F4-C4686E40746B}" type="datetimeFigureOut">
              <a:rPr lang="en-US" smtClean="0"/>
              <a:pPr/>
              <a:t>5/15/2013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9F1DD5-8BEE-403A-88E0-B7A7721D628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10791-2E67-46E7-87F4-C4686E40746B}" type="datetimeFigureOut">
              <a:rPr lang="en-US" smtClean="0"/>
              <a:pPr/>
              <a:t>5/15/2013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F1DD5-8BEE-403A-88E0-B7A7721D628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IN" b="1" dirty="0" smtClean="0">
                <a:solidFill>
                  <a:srgbClr val="C00000"/>
                </a:solidFill>
              </a:rPr>
              <a:t>Directing- Module 4</a:t>
            </a:r>
            <a:endParaRPr lang="en-IN" b="1" dirty="0">
              <a:solidFill>
                <a:srgbClr val="C00000"/>
              </a:solidFill>
            </a:endParaRPr>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13508"/>
            <a:ext cx="8715436" cy="472285"/>
          </a:xfrm>
        </p:spPr>
        <p:txBody>
          <a:bodyPr>
            <a:normAutofit fontScale="90000"/>
          </a:bodyPr>
          <a:lstStyle/>
          <a:p>
            <a:r>
              <a:rPr lang="en-IN" sz="4000" b="1" dirty="0" smtClean="0">
                <a:solidFill>
                  <a:srgbClr val="C00000"/>
                </a:solidFill>
              </a:rPr>
              <a:t>Characteristics of Leadership</a:t>
            </a:r>
            <a:r>
              <a:rPr lang="en-IN" b="1" dirty="0" smtClean="0"/>
              <a:t/>
            </a:r>
            <a:br>
              <a:rPr lang="en-IN" b="1" dirty="0" smtClean="0"/>
            </a:br>
            <a:endParaRPr lang="en-IN" dirty="0"/>
          </a:p>
        </p:txBody>
      </p:sp>
      <p:sp>
        <p:nvSpPr>
          <p:cNvPr id="3" name="Content Placeholder 2"/>
          <p:cNvSpPr>
            <a:spLocks noGrp="1"/>
          </p:cNvSpPr>
          <p:nvPr>
            <p:ph idx="1"/>
          </p:nvPr>
        </p:nvSpPr>
        <p:spPr>
          <a:xfrm>
            <a:off x="214282" y="642918"/>
            <a:ext cx="8715436" cy="6000792"/>
          </a:xfrm>
        </p:spPr>
        <p:style>
          <a:lnRef idx="1">
            <a:schemeClr val="accent2"/>
          </a:lnRef>
          <a:fillRef idx="2">
            <a:schemeClr val="accent2"/>
          </a:fillRef>
          <a:effectRef idx="1">
            <a:schemeClr val="accent2"/>
          </a:effectRef>
          <a:fontRef idx="minor">
            <a:schemeClr val="dk1"/>
          </a:fontRef>
        </p:style>
        <p:txBody>
          <a:bodyPr>
            <a:normAutofit/>
          </a:bodyPr>
          <a:lstStyle/>
          <a:p>
            <a:r>
              <a:rPr lang="en-IN" sz="2400" dirty="0" smtClean="0"/>
              <a:t>It is a inter-personal process in which a manager is into influencing and guiding workers towards attainment of goals.</a:t>
            </a:r>
          </a:p>
          <a:p>
            <a:pPr>
              <a:buNone/>
            </a:pPr>
            <a:endParaRPr lang="en-IN" sz="800" dirty="0" smtClean="0"/>
          </a:p>
          <a:p>
            <a:r>
              <a:rPr lang="en-IN" sz="2400" dirty="0" smtClean="0"/>
              <a:t>It denotes a few qualities to be present in a person which includes intelligence, maturity and personality. </a:t>
            </a:r>
          </a:p>
          <a:p>
            <a:pPr>
              <a:buNone/>
            </a:pPr>
            <a:endParaRPr lang="en-IN" sz="800" dirty="0" smtClean="0"/>
          </a:p>
          <a:p>
            <a:r>
              <a:rPr lang="en-IN" sz="2400" dirty="0" smtClean="0"/>
              <a:t>It is a group process. It involves two or more people interacting with each other. </a:t>
            </a:r>
          </a:p>
          <a:p>
            <a:endParaRPr lang="en-IN" sz="800" dirty="0" smtClean="0"/>
          </a:p>
          <a:p>
            <a:r>
              <a:rPr lang="en-IN" sz="2400" dirty="0" smtClean="0"/>
              <a:t>A leader is involved in shaping and moulding the behaviour of the group towards accomplishment of organizational goals.</a:t>
            </a:r>
          </a:p>
          <a:p>
            <a:pPr>
              <a:buNone/>
            </a:pPr>
            <a:r>
              <a:rPr lang="en-IN" sz="2400" dirty="0" smtClean="0"/>
              <a:t> </a:t>
            </a:r>
          </a:p>
          <a:p>
            <a:r>
              <a:rPr lang="en-IN" sz="2400" dirty="0" smtClean="0"/>
              <a:t>Leadership is situation bound. There is no best style of leadership. It all depends upon tackling with the situations.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15436" cy="214314"/>
          </a:xfrm>
        </p:spPr>
        <p:txBody>
          <a:bodyPr>
            <a:noAutofit/>
          </a:bodyPr>
          <a:lstStyle/>
          <a:p>
            <a:r>
              <a:rPr lang="en-IN" sz="3600" b="1" dirty="0" smtClean="0">
                <a:solidFill>
                  <a:srgbClr val="C00000"/>
                </a:solidFill>
              </a:rPr>
              <a:t>Importance of Leadership</a:t>
            </a:r>
            <a:endParaRPr lang="en-IN" sz="3600" b="1" dirty="0">
              <a:solidFill>
                <a:srgbClr val="C00000"/>
              </a:solidFill>
            </a:endParaRPr>
          </a:p>
        </p:txBody>
      </p:sp>
      <p:sp>
        <p:nvSpPr>
          <p:cNvPr id="3" name="Content Placeholder 2"/>
          <p:cNvSpPr>
            <a:spLocks noGrp="1"/>
          </p:cNvSpPr>
          <p:nvPr>
            <p:ph idx="1"/>
          </p:nvPr>
        </p:nvSpPr>
        <p:spPr>
          <a:xfrm>
            <a:off x="142844" y="500042"/>
            <a:ext cx="8858312" cy="6215106"/>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r>
              <a:rPr lang="en-IN" sz="5500" dirty="0" smtClean="0"/>
              <a:t>Leadership is an important function of management which helps to maximize efficiency and to achieve organizational goals. </a:t>
            </a:r>
            <a:r>
              <a:rPr lang="en-IN" sz="5500" dirty="0" smtClean="0">
                <a:solidFill>
                  <a:srgbClr val="C00000"/>
                </a:solidFill>
              </a:rPr>
              <a:t>The following points justify the importance of leadership in a concern</a:t>
            </a:r>
            <a:r>
              <a:rPr lang="en-IN" sz="5500" dirty="0" smtClean="0"/>
              <a:t>.</a:t>
            </a:r>
          </a:p>
          <a:p>
            <a:pPr>
              <a:buNone/>
            </a:pPr>
            <a:endParaRPr lang="en-IN" sz="2000" dirty="0" smtClean="0"/>
          </a:p>
          <a:p>
            <a:pPr marL="914400" indent="-914400">
              <a:buFont typeface="+mj-lt"/>
              <a:buAutoNum type="arabicPeriod"/>
            </a:pPr>
            <a:r>
              <a:rPr lang="en-IN" sz="5500" b="1" dirty="0" smtClean="0"/>
              <a:t>Initiates action-</a:t>
            </a:r>
            <a:r>
              <a:rPr lang="en-IN" sz="5500" dirty="0" smtClean="0"/>
              <a:t> Leader is a person who starts the work by communicating the policies and plans to the subordinates from where the work actually starts.</a:t>
            </a:r>
          </a:p>
          <a:p>
            <a:pPr marL="914400" indent="-914400">
              <a:buFont typeface="+mj-lt"/>
              <a:buAutoNum type="arabicPeriod"/>
            </a:pPr>
            <a:r>
              <a:rPr lang="en-IN" sz="5500" b="1" dirty="0" smtClean="0"/>
              <a:t>Motivation-</a:t>
            </a:r>
            <a:r>
              <a:rPr lang="en-IN" sz="5500" dirty="0" smtClean="0"/>
              <a:t> A leader proves to be playing an incentive role in the concern’s working. He motivates the employees with economic and non-economic rewards and thereby gets the work from the subordinates.</a:t>
            </a:r>
          </a:p>
          <a:p>
            <a:pPr marL="914400" indent="-914400">
              <a:buFont typeface="+mj-lt"/>
              <a:buAutoNum type="arabicPeriod"/>
            </a:pPr>
            <a:r>
              <a:rPr lang="en-IN" sz="5500" b="1" dirty="0" smtClean="0"/>
              <a:t>Providing guidance-</a:t>
            </a:r>
            <a:r>
              <a:rPr lang="en-IN" sz="5500" dirty="0" smtClean="0"/>
              <a:t> A leader has to not only supervise but also play a guiding role for the subordinates. Guidance here means instructing the subordinates the way they have to perform their work effectively and efficiently.</a:t>
            </a:r>
          </a:p>
          <a:p>
            <a:pPr marL="914400" indent="-914400">
              <a:buFont typeface="+mj-lt"/>
              <a:buAutoNum type="arabicPeriod"/>
            </a:pPr>
            <a:r>
              <a:rPr lang="en-IN" sz="5500" b="1" dirty="0" smtClean="0"/>
              <a:t>Creating confidence-</a:t>
            </a:r>
            <a:r>
              <a:rPr lang="en-IN" sz="5500" dirty="0" smtClean="0"/>
              <a:t> Confidence is an important factor which can be achieved through expressing the work efforts to the subordinates, explaining them clearly their role and giving them guidelines to achieve the goals effectively. It is also important to hear the employees with regards to their complaints and problems.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500858"/>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200" b="1" dirty="0" smtClean="0"/>
              <a:t>5.   Building morale-</a:t>
            </a:r>
            <a:r>
              <a:rPr lang="en-IN" sz="2200" dirty="0" smtClean="0"/>
              <a:t> Morale denotes willing co-operation of the employees towards their work and getting them into confidence and winning their trust. A leader can be a morale booster by achieving full co-operation so that they perform with best of their abilities as they work to achieve goals.</a:t>
            </a:r>
          </a:p>
          <a:p>
            <a:pPr marL="457200" indent="-457200">
              <a:buAutoNum type="arabicPeriod" startAt="6"/>
            </a:pPr>
            <a:r>
              <a:rPr lang="en-IN" sz="2200" b="1" dirty="0" smtClean="0"/>
              <a:t>Builds work environment-</a:t>
            </a:r>
            <a:r>
              <a:rPr lang="en-IN" sz="2200" dirty="0" smtClean="0"/>
              <a:t> Management is getting things done from people. An efficient work environment helps in sound and stable growth. Therefore, human relations should be kept into mind by a leader. He should have personal contacts with employees and should listen to their problems and solve them. He should treat employees on humanitarian terms.</a:t>
            </a:r>
          </a:p>
          <a:p>
            <a:pPr marL="457200" indent="-457200">
              <a:buAutoNum type="arabicPeriod" startAt="6"/>
            </a:pPr>
            <a:r>
              <a:rPr lang="en-IN" sz="2200" b="1" dirty="0" smtClean="0"/>
              <a:t>Co-ordination-</a:t>
            </a:r>
            <a:r>
              <a:rPr lang="en-IN" sz="2200" dirty="0" smtClean="0"/>
              <a:t> Co-ordination can be achieved through reconciling personal interests with organizational goals. This synchronization can be achieved through proper and effective co-ordination which should be primary motive of a leader.</a:t>
            </a:r>
          </a:p>
          <a:p>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214314"/>
          </a:xfrm>
        </p:spPr>
        <p:txBody>
          <a:bodyPr>
            <a:noAutofit/>
          </a:bodyPr>
          <a:lstStyle/>
          <a:p>
            <a:r>
              <a:rPr lang="en-IN" sz="3600" b="1" dirty="0" smtClean="0">
                <a:solidFill>
                  <a:srgbClr val="C00000"/>
                </a:solidFill>
              </a:rPr>
              <a:t>Leadership Styles</a:t>
            </a:r>
            <a:endParaRPr lang="en-IN" sz="3600" b="1" dirty="0">
              <a:solidFill>
                <a:srgbClr val="C00000"/>
              </a:solidFill>
            </a:endParaRPr>
          </a:p>
        </p:txBody>
      </p:sp>
      <p:sp>
        <p:nvSpPr>
          <p:cNvPr id="3" name="Content Placeholder 2"/>
          <p:cNvSpPr>
            <a:spLocks noGrp="1"/>
          </p:cNvSpPr>
          <p:nvPr>
            <p:ph idx="1"/>
          </p:nvPr>
        </p:nvSpPr>
        <p:spPr>
          <a:xfrm>
            <a:off x="142844" y="500042"/>
            <a:ext cx="8786874" cy="6215106"/>
          </a:xfrm>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r>
              <a:rPr lang="en-IN" dirty="0" smtClean="0"/>
              <a:t>All leaders do not possess same attitude or same perspective. Few leaders adopt the carrot approach and a few adopt the stick approach. </a:t>
            </a:r>
          </a:p>
          <a:p>
            <a:r>
              <a:rPr lang="en-IN" dirty="0" smtClean="0"/>
              <a:t>Thus, all of the leaders do not get the things done in the same manner. Their style varies. The leadership style varies with the kind of people the leader interacts and deals with.</a:t>
            </a:r>
          </a:p>
          <a:p>
            <a:r>
              <a:rPr lang="en-IN" dirty="0" smtClean="0"/>
              <a:t>A perfect/standard leadership style is one which assists a leader in getting the best out of the people who follow him.</a:t>
            </a:r>
          </a:p>
          <a:p>
            <a:pPr>
              <a:buNone/>
            </a:pPr>
            <a:r>
              <a:rPr lang="en-IN" b="1" dirty="0" smtClean="0">
                <a:solidFill>
                  <a:srgbClr val="C00000"/>
                </a:solidFill>
              </a:rPr>
              <a:t>Some of the important leadership styles are as follows</a:t>
            </a:r>
            <a:r>
              <a:rPr lang="en-IN" b="1" dirty="0" smtClean="0"/>
              <a:t>:</a:t>
            </a:r>
          </a:p>
          <a:p>
            <a:pPr>
              <a:buNone/>
            </a:pPr>
            <a:endParaRPr lang="en-IN" sz="1100" dirty="0" smtClean="0"/>
          </a:p>
          <a:p>
            <a:pPr marL="514350" indent="-514350">
              <a:buFont typeface="+mj-lt"/>
              <a:buAutoNum type="arabicPeriod"/>
            </a:pPr>
            <a:r>
              <a:rPr lang="en-IN" b="1" dirty="0" smtClean="0">
                <a:solidFill>
                  <a:srgbClr val="0070C0"/>
                </a:solidFill>
              </a:rPr>
              <a:t>Autocratic leadership style</a:t>
            </a:r>
            <a:r>
              <a:rPr lang="en-IN" b="1" dirty="0" smtClean="0"/>
              <a:t>:</a:t>
            </a:r>
            <a:r>
              <a:rPr lang="en-IN" dirty="0" smtClean="0"/>
              <a:t> In this style of leadership, a leader has complete command and hold over their employees/team.</a:t>
            </a:r>
          </a:p>
          <a:p>
            <a:pPr marL="514350" indent="-514350"/>
            <a:r>
              <a:rPr lang="en-IN" dirty="0" smtClean="0"/>
              <a:t>The team cannot put forward their views even if they are best for the team’s or organizational interests. They cannot criticize or question the leader’s way of getting things done.</a:t>
            </a:r>
          </a:p>
          <a:p>
            <a:pPr marL="514350" indent="-514350"/>
            <a:r>
              <a:rPr lang="en-IN" dirty="0" smtClean="0"/>
              <a:t>The leader himself gets the things done. The advantage of this style is that it leads to speedy decision-making and greater productivity under leader’s supervision.</a:t>
            </a:r>
          </a:p>
          <a:p>
            <a:pPr marL="514350" indent="-514350"/>
            <a:r>
              <a:rPr lang="en-IN" dirty="0" smtClean="0"/>
              <a:t>Drawbacks of this leadership style are that it leads to greater employee absenteeism and turnover. </a:t>
            </a:r>
          </a:p>
          <a:p>
            <a:pPr marL="514350" indent="-514350"/>
            <a:r>
              <a:rPr lang="en-IN" dirty="0" smtClean="0"/>
              <a:t>This leadership style works only when the leader is the best in performing or when the job is monotonous, unskilled and routine in nature or where the project is short-term and risky.</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200" b="1" dirty="0" smtClean="0">
                <a:solidFill>
                  <a:srgbClr val="0070C0"/>
                </a:solidFill>
              </a:rPr>
              <a:t>2</a:t>
            </a:r>
            <a:r>
              <a:rPr lang="en-IN" sz="2000" dirty="0" smtClean="0">
                <a:solidFill>
                  <a:srgbClr val="0070C0"/>
                </a:solidFill>
              </a:rPr>
              <a:t>. </a:t>
            </a:r>
            <a:r>
              <a:rPr lang="en-IN" sz="2000" b="1" dirty="0" smtClean="0">
                <a:solidFill>
                  <a:srgbClr val="0070C0"/>
                </a:solidFill>
              </a:rPr>
              <a:t>The Laissez Faire Leadership Style:</a:t>
            </a:r>
            <a:r>
              <a:rPr lang="en-IN" sz="2000" dirty="0" smtClean="0">
                <a:solidFill>
                  <a:srgbClr val="0070C0"/>
                </a:solidFill>
              </a:rPr>
              <a:t> </a:t>
            </a:r>
            <a:r>
              <a:rPr lang="en-IN" sz="2000" dirty="0" smtClean="0"/>
              <a:t>Here, the leader totally trusts their employees/team to perform the job themselves.</a:t>
            </a:r>
          </a:p>
          <a:p>
            <a:r>
              <a:rPr lang="en-IN" sz="2000" dirty="0" smtClean="0"/>
              <a:t> He just concentrates on the intellectual/rational aspect of his work and does not focus on the management aspect of his work.</a:t>
            </a:r>
          </a:p>
          <a:p>
            <a:r>
              <a:rPr lang="en-IN" sz="2000" dirty="0" smtClean="0"/>
              <a:t>The team/employees are welcomed to share their views and provide suggestions which are best for organizational interests.</a:t>
            </a:r>
          </a:p>
          <a:p>
            <a:r>
              <a:rPr lang="en-IN" sz="2000" dirty="0" smtClean="0"/>
              <a:t>This leadership style works only when the employees are skilled, loyal, experienced and intellectual.</a:t>
            </a:r>
          </a:p>
          <a:p>
            <a:pPr>
              <a:buNone/>
            </a:pPr>
            <a:endParaRPr lang="en-IN" sz="800" dirty="0" smtClean="0"/>
          </a:p>
          <a:p>
            <a:pPr>
              <a:buNone/>
            </a:pPr>
            <a:r>
              <a:rPr lang="en-IN" sz="2000" b="1" dirty="0" smtClean="0">
                <a:solidFill>
                  <a:srgbClr val="0070C0"/>
                </a:solidFill>
              </a:rPr>
              <a:t>3. Democratic/Participative leadership style:</a:t>
            </a:r>
            <a:r>
              <a:rPr lang="en-IN" sz="2000" dirty="0" smtClean="0">
                <a:solidFill>
                  <a:srgbClr val="0070C0"/>
                </a:solidFill>
              </a:rPr>
              <a:t> </a:t>
            </a:r>
            <a:r>
              <a:rPr lang="en-IN" sz="2000" dirty="0" smtClean="0"/>
              <a:t>The leaders invite and encourage the team members to play an important role in decision-making process, though the ultimate decision-making power rests with the leader.</a:t>
            </a:r>
          </a:p>
          <a:p>
            <a:r>
              <a:rPr lang="en-IN" sz="2000" dirty="0" smtClean="0"/>
              <a:t>The leader guides the employees on what to perform and how to perform, while the employees communicate to the leader their experience and the suggestions if any.</a:t>
            </a:r>
          </a:p>
          <a:p>
            <a:r>
              <a:rPr lang="en-IN" sz="2000" dirty="0" smtClean="0"/>
              <a:t>The advantages of this leadership style are that it leads to satisfied, motivated and more skilled employees. It leads to an optimistic work environment and also encourages creativity. This leadership style has the only drawback that it is time-consuming.</a:t>
            </a: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42942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400" dirty="0" smtClean="0"/>
              <a:t>4.</a:t>
            </a:r>
            <a:r>
              <a:rPr lang="en-IN" sz="2400" b="1" dirty="0" smtClean="0"/>
              <a:t> </a:t>
            </a:r>
            <a:r>
              <a:rPr lang="en-IN" sz="2200" b="1" dirty="0" smtClean="0">
                <a:solidFill>
                  <a:schemeClr val="accent1"/>
                </a:solidFill>
              </a:rPr>
              <a:t>Bureaucratic leadership:</a:t>
            </a:r>
            <a:r>
              <a:rPr lang="en-IN" sz="2200" dirty="0" smtClean="0">
                <a:solidFill>
                  <a:schemeClr val="accent1"/>
                </a:solidFill>
              </a:rPr>
              <a:t> </a:t>
            </a:r>
            <a:r>
              <a:rPr lang="en-IN" sz="2200" dirty="0" smtClean="0"/>
              <a:t>Here the leaders strictly adhere to the organizational rules and policies.</a:t>
            </a:r>
          </a:p>
          <a:p>
            <a:r>
              <a:rPr lang="en-IN" sz="2200" dirty="0" smtClean="0"/>
              <a:t>Also, they make sure that the employees/team also strictly follows the rules and procedures.</a:t>
            </a:r>
          </a:p>
          <a:p>
            <a:r>
              <a:rPr lang="en-IN" sz="2200" dirty="0" smtClean="0"/>
              <a:t>Promotions take place on the basis of employees’ ability to adhere to organizational rules.</a:t>
            </a:r>
          </a:p>
          <a:p>
            <a:r>
              <a:rPr lang="en-IN" sz="2200" dirty="0" smtClean="0"/>
              <a:t>This leadership style gradually develops over time. This leadership style is more suitable when safe work conditions and quality are required. But this leadership style discourages creativity and does not make employees self-contented.</a:t>
            </a:r>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0"/>
          </p:nvPr>
        </p:nvSpPr>
        <p:spPr>
          <a:noFill/>
        </p:spPr>
        <p:txBody>
          <a:bodyPr/>
          <a:lstStyle/>
          <a:p>
            <a:r>
              <a:rPr lang="en-US" smtClean="0"/>
              <a:t>© 2007 Prentice Hall Inc. All rights reserved.</a:t>
            </a:r>
          </a:p>
        </p:txBody>
      </p:sp>
      <p:sp>
        <p:nvSpPr>
          <p:cNvPr id="368643" name="Text Box 1027"/>
          <p:cNvSpPr txBox="1">
            <a:spLocks noChangeArrowheads="1"/>
          </p:cNvSpPr>
          <p:nvPr/>
        </p:nvSpPr>
        <p:spPr bwMode="blackWhite">
          <a:xfrm>
            <a:off x="2057400" y="3429000"/>
            <a:ext cx="6324600" cy="2438400"/>
          </a:xfrm>
          <a:prstGeom prst="rect">
            <a:avLst/>
          </a:prstGeom>
          <a:solidFill>
            <a:srgbClr val="CC6600"/>
          </a:solidFill>
          <a:ln w="12700">
            <a:solidFill>
              <a:schemeClr val="tx1"/>
            </a:solidFill>
            <a:miter lim="800000"/>
            <a:headEnd/>
            <a:tailEnd/>
          </a:ln>
          <a:effectLst>
            <a:outerShdw dist="135003" dir="2471156" algn="ctr" rotWithShape="0">
              <a:srgbClr val="DDDDDD"/>
            </a:outerShdw>
          </a:effectLst>
        </p:spPr>
        <p:txBody>
          <a:bodyPr wrap="none" lIns="182880" anchor="ctr"/>
          <a:lstStyle/>
          <a:p>
            <a:pPr marL="457200" indent="-457200">
              <a:lnSpc>
                <a:spcPct val="90000"/>
              </a:lnSpc>
              <a:spcBef>
                <a:spcPct val="50000"/>
              </a:spcBef>
              <a:defRPr/>
            </a:pPr>
            <a:r>
              <a:rPr lang="en-US" sz="2400" b="1" dirty="0"/>
              <a:t>Key Elements</a:t>
            </a:r>
          </a:p>
          <a:p>
            <a:pPr marL="457200" indent="-457200">
              <a:lnSpc>
                <a:spcPct val="90000"/>
              </a:lnSpc>
              <a:spcBef>
                <a:spcPct val="50000"/>
              </a:spcBef>
              <a:buFontTx/>
              <a:buAutoNum type="arabicPeriod"/>
              <a:defRPr/>
            </a:pPr>
            <a:r>
              <a:rPr lang="en-US" sz="2400" b="1" dirty="0"/>
              <a:t>Intensity: how hard a person tries</a:t>
            </a:r>
          </a:p>
          <a:p>
            <a:pPr marL="457200" indent="-457200">
              <a:lnSpc>
                <a:spcPct val="90000"/>
              </a:lnSpc>
              <a:spcBef>
                <a:spcPct val="50000"/>
              </a:spcBef>
              <a:buFontTx/>
              <a:buAutoNum type="arabicPeriod"/>
              <a:defRPr/>
            </a:pPr>
            <a:r>
              <a:rPr lang="en-US" sz="2400" b="1" dirty="0"/>
              <a:t>Direction: toward beneficial goal</a:t>
            </a:r>
          </a:p>
          <a:p>
            <a:pPr marL="457200" indent="-457200">
              <a:lnSpc>
                <a:spcPct val="90000"/>
              </a:lnSpc>
              <a:spcBef>
                <a:spcPct val="50000"/>
              </a:spcBef>
              <a:buFontTx/>
              <a:buAutoNum type="arabicPeriod"/>
              <a:defRPr/>
            </a:pPr>
            <a:r>
              <a:rPr lang="en-US" sz="2400" b="1" dirty="0"/>
              <a:t>Persistence: how long a person tries</a:t>
            </a:r>
          </a:p>
        </p:txBody>
      </p:sp>
      <p:sp>
        <p:nvSpPr>
          <p:cNvPr id="5124" name="Text Box 1028"/>
          <p:cNvSpPr txBox="1">
            <a:spLocks noChangeArrowheads="1"/>
          </p:cNvSpPr>
          <p:nvPr/>
        </p:nvSpPr>
        <p:spPr bwMode="auto">
          <a:xfrm>
            <a:off x="838200" y="1312863"/>
            <a:ext cx="7162800" cy="1735137"/>
          </a:xfrm>
          <a:prstGeom prst="rect">
            <a:avLst/>
          </a:prstGeom>
          <a:noFill/>
          <a:ln w="9525">
            <a:noFill/>
            <a:miter lim="800000"/>
            <a:headEnd/>
            <a:tailEnd/>
          </a:ln>
        </p:spPr>
        <p:txBody>
          <a:bodyPr>
            <a:spAutoFit/>
          </a:bodyPr>
          <a:lstStyle/>
          <a:p>
            <a:pPr>
              <a:spcBef>
                <a:spcPct val="50000"/>
              </a:spcBef>
            </a:pPr>
            <a:r>
              <a:rPr lang="en-US" sz="2400"/>
              <a:t>Motivation</a:t>
            </a:r>
          </a:p>
          <a:p>
            <a:pPr>
              <a:spcBef>
                <a:spcPct val="50000"/>
              </a:spcBef>
            </a:pPr>
            <a:r>
              <a:rPr lang="en-US" sz="2400" b="0">
                <a:latin typeface="Tahoma" pitchFamily="34" charset="0"/>
              </a:rPr>
              <a:t>The processes that account for an individual’s intensity, direction, and persistence of effort toward attaining a goal.</a:t>
            </a:r>
          </a:p>
        </p:txBody>
      </p:sp>
      <p:sp>
        <p:nvSpPr>
          <p:cNvPr id="368646" name="Rectangle 1030"/>
          <p:cNvSpPr>
            <a:spLocks noGrp="1" noChangeArrowheads="1"/>
          </p:cNvSpPr>
          <p:nvPr>
            <p:ph type="title"/>
          </p:nvPr>
        </p:nvSpPr>
        <p:spPr>
          <a:solidFill>
            <a:srgbClr val="CC6600"/>
          </a:solidFill>
        </p:spPr>
        <p:txBody>
          <a:bodyPr>
            <a:normAutofit fontScale="90000"/>
          </a:bodyPr>
          <a:lstStyle/>
          <a:p>
            <a:pPr eaLnBrk="1" hangingPunct="1">
              <a:defRPr/>
            </a:pPr>
            <a:r>
              <a:rPr lang="en-US" dirty="0" smtClean="0"/>
              <a:t/>
            </a:r>
            <a:br>
              <a:rPr lang="en-US" dirty="0" smtClean="0"/>
            </a:br>
            <a:r>
              <a:rPr lang="en-US" b="1" dirty="0" smtClean="0"/>
              <a:t>What is Motivation? </a:t>
            </a:r>
            <a:r>
              <a:rPr lang="en-US" dirty="0" smtClean="0"/>
              <a:t/>
            </a:r>
            <a:br>
              <a:rPr lang="en-US" dirty="0" smtClean="0"/>
            </a:b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68643"/>
                                        </p:tgtEl>
                                        <p:attrNameLst>
                                          <p:attrName>style.visibility</p:attrName>
                                        </p:attrNameLst>
                                      </p:cBhvr>
                                      <p:to>
                                        <p:strVal val="visible"/>
                                      </p:to>
                                    </p:set>
                                    <p:animEffect transition="in" filter="box(in)">
                                      <p:cBhvr>
                                        <p:cTn id="7" dur="500"/>
                                        <p:tgtEl>
                                          <p:spTgt spid="368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858312" cy="664371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sz="2400" b="1" dirty="0" smtClean="0">
                <a:solidFill>
                  <a:srgbClr val="C00000"/>
                </a:solidFill>
              </a:rPr>
              <a:t>Motivation</a:t>
            </a:r>
            <a:r>
              <a:rPr lang="en-IN" sz="2400" dirty="0" smtClean="0"/>
              <a:t> is the word derived from the word ‘motive’ which means needs, desires, wants or drives within the individuals. It is the process of stimulating people to actions to accomplish the goals. In the work goal context the psychological factors stimulating the people’s behaviour can be -</a:t>
            </a:r>
          </a:p>
          <a:p>
            <a:r>
              <a:rPr lang="en-IN" sz="2400" dirty="0" smtClean="0"/>
              <a:t>desire for money </a:t>
            </a:r>
          </a:p>
          <a:p>
            <a:r>
              <a:rPr lang="en-IN" sz="2400" dirty="0" smtClean="0"/>
              <a:t>success </a:t>
            </a:r>
          </a:p>
          <a:p>
            <a:r>
              <a:rPr lang="en-IN" sz="2400" dirty="0" smtClean="0"/>
              <a:t>recognition </a:t>
            </a:r>
          </a:p>
          <a:p>
            <a:r>
              <a:rPr lang="en-IN" sz="2400" dirty="0" smtClean="0"/>
              <a:t>job-satisfaction </a:t>
            </a:r>
          </a:p>
          <a:p>
            <a:r>
              <a:rPr lang="en-IN" sz="2400" dirty="0" smtClean="0"/>
              <a:t>team work, etc </a:t>
            </a:r>
          </a:p>
          <a:p>
            <a:r>
              <a:rPr lang="en-IN" sz="2400" dirty="0" smtClean="0"/>
              <a:t>One of the most important functions of management is to create willingness amongst the employees to perform in the best of their abilities. Therefore the role of a leader is to arouse interest in performance of employees in their jobs. </a:t>
            </a:r>
            <a:r>
              <a:rPr lang="en-IN" sz="2400" b="1" dirty="0" smtClean="0">
                <a:solidFill>
                  <a:srgbClr val="C00000"/>
                </a:solidFill>
              </a:rPr>
              <a:t>The process of motivation consists of three stages:-</a:t>
            </a:r>
          </a:p>
          <a:p>
            <a:pPr marL="457200" indent="-457200">
              <a:buFont typeface="+mj-lt"/>
              <a:buAutoNum type="alphaLcPeriod"/>
            </a:pPr>
            <a:r>
              <a:rPr lang="en-IN" sz="2400" dirty="0" smtClean="0"/>
              <a:t>A felt need or drive </a:t>
            </a:r>
          </a:p>
          <a:p>
            <a:pPr marL="457200" indent="-457200">
              <a:buFont typeface="+mj-lt"/>
              <a:buAutoNum type="alphaLcPeriod"/>
            </a:pPr>
            <a:r>
              <a:rPr lang="en-IN" sz="2400" dirty="0" smtClean="0"/>
              <a:t>A stimulus in which needs have to be aroused </a:t>
            </a:r>
          </a:p>
          <a:p>
            <a:pPr marL="457200" indent="-457200">
              <a:buFont typeface="+mj-lt"/>
              <a:buAutoNum type="alphaLcPeriod"/>
            </a:pPr>
            <a:r>
              <a:rPr lang="en-IN" sz="2400" dirty="0" smtClean="0"/>
              <a:t>When needs are satisfied, the satisfaction or accomplishment of goals. </a:t>
            </a:r>
          </a:p>
          <a:p>
            <a:r>
              <a:rPr lang="en-IN" sz="2400" dirty="0" smtClean="0"/>
              <a:t>Therefore, we can say that motivation is a psychological phenomenon which means needs and wants of the individuals have to be tackled by framing an incentive plan.</a:t>
            </a:r>
          </a:p>
          <a:p>
            <a:endParaRPr lang="en-IN" sz="2400"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500066"/>
          </a:xfrm>
        </p:spPr>
        <p:txBody>
          <a:bodyPr>
            <a:noAutofit/>
          </a:bodyPr>
          <a:lstStyle/>
          <a:p>
            <a:r>
              <a:rPr lang="en-IN" sz="3600" b="1" dirty="0" smtClean="0">
                <a:solidFill>
                  <a:srgbClr val="C00000"/>
                </a:solidFill>
              </a:rPr>
              <a:t>Importance of Motivation to Individuals &amp; Organizations</a:t>
            </a:r>
            <a:endParaRPr lang="en-IN" sz="3600" b="1" dirty="0">
              <a:solidFill>
                <a:srgbClr val="C00000"/>
              </a:solidFill>
            </a:endParaRPr>
          </a:p>
        </p:txBody>
      </p:sp>
      <p:sp>
        <p:nvSpPr>
          <p:cNvPr id="3" name="Content Placeholder 2"/>
          <p:cNvSpPr>
            <a:spLocks noGrp="1"/>
          </p:cNvSpPr>
          <p:nvPr>
            <p:ph idx="1"/>
          </p:nvPr>
        </p:nvSpPr>
        <p:spPr>
          <a:xfrm>
            <a:off x="142844" y="1071546"/>
            <a:ext cx="8786874" cy="564360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None/>
            </a:pPr>
            <a:r>
              <a:rPr lang="en-IN" b="1" dirty="0" smtClean="0">
                <a:solidFill>
                  <a:srgbClr val="C00000"/>
                </a:solidFill>
              </a:rPr>
              <a:t>Motivation is important to an individual as:</a:t>
            </a:r>
            <a:r>
              <a:rPr lang="en-IN" dirty="0" smtClean="0"/>
              <a:t> </a:t>
            </a:r>
          </a:p>
          <a:p>
            <a:r>
              <a:rPr lang="en-IN" dirty="0" smtClean="0"/>
              <a:t>Motivation will help him achieve his personal goals. </a:t>
            </a:r>
          </a:p>
          <a:p>
            <a:r>
              <a:rPr lang="en-IN" dirty="0" smtClean="0"/>
              <a:t>If an individual is motivated, he will have job satisfaction. </a:t>
            </a:r>
          </a:p>
          <a:p>
            <a:r>
              <a:rPr lang="en-IN" dirty="0" smtClean="0"/>
              <a:t>Motivation will help in self-development of individual. </a:t>
            </a:r>
          </a:p>
          <a:p>
            <a:r>
              <a:rPr lang="en-IN" dirty="0" smtClean="0"/>
              <a:t>An individual would always gain by working with a dynamic team. </a:t>
            </a:r>
          </a:p>
          <a:p>
            <a:pPr>
              <a:buNone/>
            </a:pPr>
            <a:r>
              <a:rPr lang="en-IN" dirty="0" smtClean="0">
                <a:solidFill>
                  <a:srgbClr val="C00000"/>
                </a:solidFill>
              </a:rPr>
              <a:t>Similarly, </a:t>
            </a:r>
            <a:r>
              <a:rPr lang="en-IN" b="1" dirty="0">
                <a:solidFill>
                  <a:srgbClr val="C00000"/>
                </a:solidFill>
              </a:rPr>
              <a:t>M</a:t>
            </a:r>
            <a:r>
              <a:rPr lang="en-IN" b="1" dirty="0" smtClean="0">
                <a:solidFill>
                  <a:srgbClr val="C00000"/>
                </a:solidFill>
              </a:rPr>
              <a:t>otivation is important to a business as:</a:t>
            </a:r>
            <a:r>
              <a:rPr lang="en-IN" dirty="0" smtClean="0">
                <a:solidFill>
                  <a:srgbClr val="C00000"/>
                </a:solidFill>
              </a:rPr>
              <a:t> </a:t>
            </a:r>
          </a:p>
          <a:p>
            <a:r>
              <a:rPr lang="en-IN" dirty="0" smtClean="0"/>
              <a:t>The more motivated the employees are, the more empowered the team is. </a:t>
            </a:r>
          </a:p>
          <a:p>
            <a:r>
              <a:rPr lang="en-IN" dirty="0" smtClean="0"/>
              <a:t>The more is the team work and individual employee contribution, more profitable and successful is the business. </a:t>
            </a:r>
          </a:p>
          <a:p>
            <a:r>
              <a:rPr lang="en-IN" dirty="0" smtClean="0"/>
              <a:t>During period of amendments, there will be more adaptability and creativity. </a:t>
            </a:r>
          </a:p>
          <a:p>
            <a:r>
              <a:rPr lang="en-IN" dirty="0" smtClean="0"/>
              <a:t>Motivation will lead to an optimistic and challenging attitude at work place. </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p:spPr>
        <p:txBody>
          <a:bodyPr/>
          <a:lstStyle/>
          <a:p>
            <a:r>
              <a:rPr lang="en-US" smtClean="0"/>
              <a:t>© 2007 Prentice Hall Inc. All rights reserved.</a:t>
            </a:r>
          </a:p>
        </p:txBody>
      </p:sp>
      <p:sp>
        <p:nvSpPr>
          <p:cNvPr id="369666" name="Rectangle 1026"/>
          <p:cNvSpPr>
            <a:spLocks noGrp="1" noChangeArrowheads="1"/>
          </p:cNvSpPr>
          <p:nvPr>
            <p:ph type="title"/>
          </p:nvPr>
        </p:nvSpPr>
        <p:spPr>
          <a:solidFill>
            <a:srgbClr val="CC6600"/>
          </a:solidFill>
        </p:spPr>
        <p:txBody>
          <a:bodyPr>
            <a:normAutofit fontScale="90000"/>
          </a:bodyPr>
          <a:lstStyle/>
          <a:p>
            <a:pPr eaLnBrk="1" hangingPunct="1">
              <a:defRPr/>
            </a:pPr>
            <a:r>
              <a:rPr lang="en-US" smtClean="0"/>
              <a:t>Hierarchy of Needs Theory (Maslow)</a:t>
            </a:r>
          </a:p>
        </p:txBody>
      </p:sp>
      <p:sp>
        <p:nvSpPr>
          <p:cNvPr id="369668" name="Line 1028"/>
          <p:cNvSpPr>
            <a:spLocks noChangeShapeType="1"/>
          </p:cNvSpPr>
          <p:nvPr/>
        </p:nvSpPr>
        <p:spPr bwMode="auto">
          <a:xfrm>
            <a:off x="914400" y="4495800"/>
            <a:ext cx="3505200" cy="0"/>
          </a:xfrm>
          <a:prstGeom prst="line">
            <a:avLst/>
          </a:prstGeom>
          <a:noFill/>
          <a:ln w="38100">
            <a:solidFill>
              <a:srgbClr val="CC3300"/>
            </a:solidFill>
            <a:round/>
            <a:headEnd/>
            <a:tailEnd/>
          </a:ln>
        </p:spPr>
        <p:txBody>
          <a:bodyPr/>
          <a:lstStyle/>
          <a:p>
            <a:endParaRPr lang="en-IN"/>
          </a:p>
        </p:txBody>
      </p:sp>
      <p:sp>
        <p:nvSpPr>
          <p:cNvPr id="6149" name="Text Box 1029"/>
          <p:cNvSpPr txBox="1">
            <a:spLocks noChangeArrowheads="1"/>
          </p:cNvSpPr>
          <p:nvPr/>
        </p:nvSpPr>
        <p:spPr bwMode="auto">
          <a:xfrm>
            <a:off x="914400" y="1344613"/>
            <a:ext cx="4800600" cy="2830512"/>
          </a:xfrm>
          <a:prstGeom prst="rect">
            <a:avLst/>
          </a:prstGeom>
          <a:noFill/>
          <a:ln w="9525">
            <a:noFill/>
            <a:miter lim="800000"/>
            <a:headEnd/>
            <a:tailEnd/>
          </a:ln>
        </p:spPr>
        <p:txBody>
          <a:bodyPr>
            <a:spAutoFit/>
          </a:bodyPr>
          <a:lstStyle/>
          <a:p>
            <a:pPr>
              <a:spcBef>
                <a:spcPct val="50000"/>
              </a:spcBef>
            </a:pPr>
            <a:r>
              <a:rPr lang="en-US" sz="2400"/>
              <a:t>Hierarchy of Needs Theory</a:t>
            </a:r>
          </a:p>
          <a:p>
            <a:pPr>
              <a:spcBef>
                <a:spcPct val="50000"/>
              </a:spcBef>
            </a:pPr>
            <a:r>
              <a:rPr lang="en-US" sz="2400" b="0">
                <a:latin typeface="Tahoma" pitchFamily="34" charset="0"/>
              </a:rPr>
              <a:t>There is a hierarchy of five needs</a:t>
            </a:r>
            <a:r>
              <a:rPr lang="en-US" sz="2400" b="0">
                <a:latin typeface="Tahoma" pitchFamily="34" charset="0"/>
                <a:cs typeface="Arial" pitchFamily="34" charset="0"/>
              </a:rPr>
              <a:t>—physiological, safety, social, esteem, and self-actualization; as each need is substantially satisfied, the next need becomes dominant.</a:t>
            </a:r>
          </a:p>
        </p:txBody>
      </p:sp>
      <p:sp>
        <p:nvSpPr>
          <p:cNvPr id="6150" name="Text Box 1030"/>
          <p:cNvSpPr txBox="1">
            <a:spLocks noChangeArrowheads="1"/>
          </p:cNvSpPr>
          <p:nvPr/>
        </p:nvSpPr>
        <p:spPr bwMode="auto">
          <a:xfrm>
            <a:off x="914400" y="4800600"/>
            <a:ext cx="7696200" cy="1379538"/>
          </a:xfrm>
          <a:prstGeom prst="rect">
            <a:avLst/>
          </a:prstGeom>
          <a:solidFill>
            <a:srgbClr val="CCCC00"/>
          </a:solidFill>
          <a:ln w="9525">
            <a:solidFill>
              <a:schemeClr val="accent1"/>
            </a:solidFill>
            <a:miter lim="800000"/>
            <a:headEnd/>
            <a:tailEnd/>
          </a:ln>
        </p:spPr>
        <p:txBody>
          <a:bodyPr>
            <a:spAutoFit/>
          </a:bodyPr>
          <a:lstStyle/>
          <a:p>
            <a:pPr lvl="2">
              <a:spcBef>
                <a:spcPct val="50000"/>
              </a:spcBef>
            </a:pPr>
            <a:r>
              <a:rPr lang="en-US" sz="2400"/>
              <a:t>Self-Actualization</a:t>
            </a:r>
          </a:p>
          <a:p>
            <a:pPr lvl="2">
              <a:spcBef>
                <a:spcPct val="50000"/>
              </a:spcBef>
            </a:pPr>
            <a:r>
              <a:rPr lang="en-US" sz="2400" b="0">
                <a:latin typeface="Tahoma" pitchFamily="34" charset="0"/>
              </a:rPr>
              <a:t>The drive to become what one is capable of becoming.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9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285752"/>
          </a:xfrm>
        </p:spPr>
        <p:txBody>
          <a:bodyPr>
            <a:noAutofit/>
          </a:bodyPr>
          <a:lstStyle/>
          <a:p>
            <a:r>
              <a:rPr lang="en-IN" sz="3600" b="1" dirty="0" smtClean="0">
                <a:solidFill>
                  <a:srgbClr val="C00000"/>
                </a:solidFill>
              </a:rPr>
              <a:t>What is Directing</a:t>
            </a:r>
            <a:endParaRPr lang="en-IN" sz="3600" b="1" dirty="0">
              <a:solidFill>
                <a:srgbClr val="C00000"/>
              </a:solidFill>
            </a:endParaRPr>
          </a:p>
        </p:txBody>
      </p:sp>
      <p:sp>
        <p:nvSpPr>
          <p:cNvPr id="3" name="Content Placeholder 2"/>
          <p:cNvSpPr>
            <a:spLocks noGrp="1"/>
          </p:cNvSpPr>
          <p:nvPr>
            <p:ph idx="1"/>
          </p:nvPr>
        </p:nvSpPr>
        <p:spPr>
          <a:xfrm>
            <a:off x="142844" y="500042"/>
            <a:ext cx="8858312" cy="6215106"/>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2400" b="1" dirty="0">
                <a:solidFill>
                  <a:srgbClr val="C00000"/>
                </a:solidFill>
              </a:rPr>
              <a:t>DIRECTING</a:t>
            </a:r>
            <a:r>
              <a:rPr lang="en-US" sz="2400" dirty="0"/>
              <a:t> is said to be a process in which the managers instruct, guide and oversee the performance of the workers to achieve predetermined goals</a:t>
            </a:r>
            <a:r>
              <a:rPr lang="en-US" sz="2400" dirty="0" smtClean="0"/>
              <a:t>.</a:t>
            </a:r>
          </a:p>
          <a:p>
            <a:r>
              <a:rPr lang="en-US" sz="2400" dirty="0" smtClean="0"/>
              <a:t>Directing </a:t>
            </a:r>
            <a:r>
              <a:rPr lang="en-US" sz="2400" dirty="0"/>
              <a:t>is said to be the heart of management process. Planning, organizing, staffing has got no importance if direction function does not take place</a:t>
            </a:r>
            <a:r>
              <a:rPr lang="en-US" sz="2400" dirty="0" smtClean="0"/>
              <a:t>.</a:t>
            </a:r>
          </a:p>
          <a:p>
            <a:r>
              <a:rPr lang="en-US" sz="2400" dirty="0"/>
              <a:t>Directing initiates action and it is from here actual work starts. Direction is said to be consisting of human factors</a:t>
            </a:r>
            <a:r>
              <a:rPr lang="en-US" sz="2400" dirty="0" smtClean="0"/>
              <a:t>.</a:t>
            </a:r>
          </a:p>
          <a:p>
            <a:r>
              <a:rPr lang="en-US" sz="2400" dirty="0" smtClean="0"/>
              <a:t>In </a:t>
            </a:r>
            <a:r>
              <a:rPr lang="en-US" sz="2400" dirty="0"/>
              <a:t>simple words, it can be described as providing guidance to workers </a:t>
            </a:r>
            <a:r>
              <a:rPr lang="en-US" sz="2400" dirty="0" smtClean="0"/>
              <a:t>in </a:t>
            </a:r>
            <a:r>
              <a:rPr lang="en-US" sz="2400" dirty="0"/>
              <a:t>doing work. In field of management, direction is said to be all those activities which are designed to encourage the subordinates to work effectively and efficiently</a:t>
            </a:r>
            <a:r>
              <a:rPr lang="en-US" sz="2400" dirty="0" smtClean="0"/>
              <a:t>.</a:t>
            </a:r>
          </a:p>
          <a:p>
            <a:r>
              <a:rPr lang="en-US" sz="2400" dirty="0" smtClean="0"/>
              <a:t>Directing </a:t>
            </a:r>
            <a:r>
              <a:rPr lang="en-US" sz="2400" dirty="0"/>
              <a:t>consists of process or technique by which instruction can be issued and operations can be carried out as originally planned.  Therefore, Directing is the function of guiding, inspiring, overseeing and instructing people towards accomplishment of organizational goals.</a:t>
            </a:r>
            <a:endParaRPr lang="en-IN" sz="2400" dirty="0"/>
          </a:p>
          <a:p>
            <a:endParaRPr lang="en-IN"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type="title"/>
          </p:nvPr>
        </p:nvSpPr>
        <p:spPr>
          <a:xfrm>
            <a:off x="500034" y="214290"/>
            <a:ext cx="8229600" cy="1143000"/>
          </a:xfrm>
          <a:solidFill>
            <a:srgbClr val="CC6600"/>
          </a:solidFill>
        </p:spPr>
        <p:txBody>
          <a:bodyPr/>
          <a:lstStyle/>
          <a:p>
            <a:pPr algn="ctr" eaLnBrk="1" hangingPunct="1">
              <a:defRPr/>
            </a:pPr>
            <a:r>
              <a:rPr lang="en-US" dirty="0" smtClean="0"/>
              <a:t>Maslow’s Hierarchy of Needs</a:t>
            </a:r>
          </a:p>
        </p:txBody>
      </p:sp>
      <p:sp>
        <p:nvSpPr>
          <p:cNvPr id="7173" name="Text Box 9"/>
          <p:cNvSpPr txBox="1">
            <a:spLocks noChangeArrowheads="1"/>
          </p:cNvSpPr>
          <p:nvPr/>
        </p:nvSpPr>
        <p:spPr bwMode="auto">
          <a:xfrm>
            <a:off x="228600" y="1219200"/>
            <a:ext cx="3581400" cy="1371600"/>
          </a:xfrm>
          <a:prstGeom prst="rect">
            <a:avLst/>
          </a:prstGeom>
          <a:noFill/>
          <a:ln w="9525">
            <a:noFill/>
            <a:miter lim="800000"/>
            <a:headEnd/>
            <a:tailEnd/>
          </a:ln>
        </p:spPr>
        <p:txBody>
          <a:bodyPr>
            <a:spAutoFit/>
          </a:bodyPr>
          <a:lstStyle/>
          <a:p>
            <a:pPr>
              <a:spcBef>
                <a:spcPct val="50000"/>
              </a:spcBef>
            </a:pPr>
            <a:r>
              <a:rPr lang="en-US" sz="2400"/>
              <a:t>Lower-Order Needs</a:t>
            </a:r>
            <a:br>
              <a:rPr lang="en-US" sz="2400"/>
            </a:br>
            <a:r>
              <a:rPr lang="en-US" sz="2000" b="0">
                <a:latin typeface="Tahoma" pitchFamily="34" charset="0"/>
              </a:rPr>
              <a:t>Needs that are satisfied externally; physiological </a:t>
            </a:r>
            <a:br>
              <a:rPr lang="en-US" sz="2000" b="0">
                <a:latin typeface="Tahoma" pitchFamily="34" charset="0"/>
              </a:rPr>
            </a:br>
            <a:r>
              <a:rPr lang="en-US" sz="2000" b="0">
                <a:latin typeface="Tahoma" pitchFamily="34" charset="0"/>
              </a:rPr>
              <a:t>and safety needs.</a:t>
            </a:r>
          </a:p>
        </p:txBody>
      </p:sp>
      <p:sp>
        <p:nvSpPr>
          <p:cNvPr id="7174" name="Text Box 10"/>
          <p:cNvSpPr txBox="1">
            <a:spLocks noChangeArrowheads="1"/>
          </p:cNvSpPr>
          <p:nvPr/>
        </p:nvSpPr>
        <p:spPr bwMode="auto">
          <a:xfrm>
            <a:off x="5105400" y="1219200"/>
            <a:ext cx="3733800" cy="1676400"/>
          </a:xfrm>
          <a:prstGeom prst="rect">
            <a:avLst/>
          </a:prstGeom>
          <a:noFill/>
          <a:ln w="9525">
            <a:noFill/>
            <a:miter lim="800000"/>
            <a:headEnd/>
            <a:tailEnd/>
          </a:ln>
        </p:spPr>
        <p:txBody>
          <a:bodyPr>
            <a:spAutoFit/>
          </a:bodyPr>
          <a:lstStyle/>
          <a:p>
            <a:pPr algn="r">
              <a:spcBef>
                <a:spcPct val="50000"/>
              </a:spcBef>
            </a:pPr>
            <a:r>
              <a:rPr lang="en-US" sz="2400"/>
              <a:t>Higher-Order Needs</a:t>
            </a:r>
            <a:br>
              <a:rPr lang="en-US" sz="2400"/>
            </a:br>
            <a:r>
              <a:rPr lang="en-US" sz="2000" b="0">
                <a:latin typeface="Tahoma" pitchFamily="34" charset="0"/>
              </a:rPr>
              <a:t>Needs that are satisfied </a:t>
            </a:r>
            <a:br>
              <a:rPr lang="en-US" sz="2000" b="0">
                <a:latin typeface="Tahoma" pitchFamily="34" charset="0"/>
              </a:rPr>
            </a:br>
            <a:r>
              <a:rPr lang="en-US" sz="2000" b="0">
                <a:latin typeface="Tahoma" pitchFamily="34" charset="0"/>
              </a:rPr>
              <a:t>internally; social, esteem, </a:t>
            </a:r>
            <a:br>
              <a:rPr lang="en-US" sz="2000" b="0">
                <a:latin typeface="Tahoma" pitchFamily="34" charset="0"/>
              </a:rPr>
            </a:br>
            <a:r>
              <a:rPr lang="en-US" sz="2000" b="0">
                <a:latin typeface="Tahoma" pitchFamily="34" charset="0"/>
              </a:rPr>
              <a:t>and self-actualization</a:t>
            </a:r>
            <a:br>
              <a:rPr lang="en-US" sz="2000" b="0">
                <a:latin typeface="Tahoma" pitchFamily="34" charset="0"/>
              </a:rPr>
            </a:br>
            <a:r>
              <a:rPr lang="en-US" sz="2000" b="0">
                <a:latin typeface="Tahoma" pitchFamily="34" charset="0"/>
              </a:rPr>
              <a:t> needs.</a:t>
            </a:r>
          </a:p>
        </p:txBody>
      </p:sp>
      <p:grpSp>
        <p:nvGrpSpPr>
          <p:cNvPr id="2" name="Group 12"/>
          <p:cNvGrpSpPr>
            <a:grpSpLocks/>
          </p:cNvGrpSpPr>
          <p:nvPr/>
        </p:nvGrpSpPr>
        <p:grpSpPr bwMode="auto">
          <a:xfrm>
            <a:off x="533400" y="2209800"/>
            <a:ext cx="7697788" cy="3887788"/>
            <a:chOff x="288" y="576"/>
            <a:chExt cx="5185" cy="3313"/>
          </a:xfrm>
        </p:grpSpPr>
        <p:sp>
          <p:nvSpPr>
            <p:cNvPr id="7177" name="Freeform 13"/>
            <p:cNvSpPr>
              <a:spLocks/>
            </p:cNvSpPr>
            <p:nvPr/>
          </p:nvSpPr>
          <p:spPr bwMode="auto">
            <a:xfrm>
              <a:off x="288" y="3305"/>
              <a:ext cx="5185" cy="584"/>
            </a:xfrm>
            <a:custGeom>
              <a:avLst/>
              <a:gdLst>
                <a:gd name="T0" fmla="*/ 456 w 5185"/>
                <a:gd name="T1" fmla="*/ 0 h 584"/>
                <a:gd name="T2" fmla="*/ 4704 w 5185"/>
                <a:gd name="T3" fmla="*/ 0 h 584"/>
                <a:gd name="T4" fmla="*/ 5184 w 5185"/>
                <a:gd name="T5" fmla="*/ 583 h 584"/>
                <a:gd name="T6" fmla="*/ 0 w 5185"/>
                <a:gd name="T7" fmla="*/ 583 h 584"/>
                <a:gd name="T8" fmla="*/ 456 w 5185"/>
                <a:gd name="T9" fmla="*/ 0 h 584"/>
                <a:gd name="T10" fmla="*/ 0 60000 65536"/>
                <a:gd name="T11" fmla="*/ 0 60000 65536"/>
                <a:gd name="T12" fmla="*/ 0 60000 65536"/>
                <a:gd name="T13" fmla="*/ 0 60000 65536"/>
                <a:gd name="T14" fmla="*/ 0 60000 65536"/>
                <a:gd name="T15" fmla="*/ 0 w 5185"/>
                <a:gd name="T16" fmla="*/ 0 h 584"/>
                <a:gd name="T17" fmla="*/ 5185 w 5185"/>
                <a:gd name="T18" fmla="*/ 584 h 584"/>
              </a:gdLst>
              <a:ahLst/>
              <a:cxnLst>
                <a:cxn ang="T10">
                  <a:pos x="T0" y="T1"/>
                </a:cxn>
                <a:cxn ang="T11">
                  <a:pos x="T2" y="T3"/>
                </a:cxn>
                <a:cxn ang="T12">
                  <a:pos x="T4" y="T5"/>
                </a:cxn>
                <a:cxn ang="T13">
                  <a:pos x="T6" y="T7"/>
                </a:cxn>
                <a:cxn ang="T14">
                  <a:pos x="T8" y="T9"/>
                </a:cxn>
              </a:cxnLst>
              <a:rect l="T15" t="T16" r="T17" b="T18"/>
              <a:pathLst>
                <a:path w="5185" h="584">
                  <a:moveTo>
                    <a:pt x="456" y="0"/>
                  </a:moveTo>
                  <a:lnTo>
                    <a:pt x="4704" y="0"/>
                  </a:lnTo>
                  <a:lnTo>
                    <a:pt x="5184" y="583"/>
                  </a:lnTo>
                  <a:lnTo>
                    <a:pt x="0" y="583"/>
                  </a:lnTo>
                  <a:lnTo>
                    <a:pt x="456" y="0"/>
                  </a:lnTo>
                </a:path>
              </a:pathLst>
            </a:custGeom>
            <a:gradFill rotWithShape="0">
              <a:gsLst>
                <a:gs pos="0">
                  <a:srgbClr val="4C004C"/>
                </a:gs>
                <a:gs pos="50000">
                  <a:srgbClr val="990099"/>
                </a:gs>
                <a:gs pos="100000">
                  <a:srgbClr val="4C004C"/>
                </a:gs>
              </a:gsLst>
              <a:lin ang="5400000" scaled="1"/>
            </a:gradFill>
            <a:ln w="9525" cap="rnd">
              <a:noFill/>
              <a:round/>
              <a:headEnd type="none" w="sm" len="sm"/>
              <a:tailEnd type="none" w="sm" len="sm"/>
            </a:ln>
            <a:effectLst>
              <a:prstShdw prst="shdw17" dist="17961" dir="2700000">
                <a:srgbClr val="5C005C"/>
              </a:prstShdw>
            </a:effectLst>
          </p:spPr>
          <p:txBody>
            <a:bodyPr/>
            <a:lstStyle/>
            <a:p>
              <a:endParaRPr lang="en-US"/>
            </a:p>
          </p:txBody>
        </p:sp>
        <p:sp>
          <p:nvSpPr>
            <p:cNvPr id="370702" name="Freeform 14"/>
            <p:cNvSpPr>
              <a:spLocks/>
            </p:cNvSpPr>
            <p:nvPr/>
          </p:nvSpPr>
          <p:spPr bwMode="auto">
            <a:xfrm>
              <a:off x="829" y="2619"/>
              <a:ext cx="4096" cy="598"/>
            </a:xfrm>
            <a:custGeom>
              <a:avLst/>
              <a:gdLst/>
              <a:ahLst/>
              <a:cxnLst>
                <a:cxn ang="0">
                  <a:pos x="0" y="596"/>
                </a:cxn>
                <a:cxn ang="0">
                  <a:pos x="4095" y="596"/>
                </a:cxn>
                <a:cxn ang="0">
                  <a:pos x="3641" y="0"/>
                </a:cxn>
                <a:cxn ang="0">
                  <a:pos x="450" y="0"/>
                </a:cxn>
                <a:cxn ang="0">
                  <a:pos x="0" y="596"/>
                </a:cxn>
              </a:cxnLst>
              <a:rect l="0" t="0" r="r" b="b"/>
              <a:pathLst>
                <a:path w="4096" h="597">
                  <a:moveTo>
                    <a:pt x="0" y="596"/>
                  </a:moveTo>
                  <a:lnTo>
                    <a:pt x="4095" y="596"/>
                  </a:lnTo>
                  <a:lnTo>
                    <a:pt x="3641" y="0"/>
                  </a:lnTo>
                  <a:lnTo>
                    <a:pt x="450" y="0"/>
                  </a:lnTo>
                  <a:lnTo>
                    <a:pt x="0" y="596"/>
                  </a:lnTo>
                </a:path>
              </a:pathLst>
            </a:custGeom>
            <a:gradFill rotWithShape="0">
              <a:gsLst>
                <a:gs pos="0">
                  <a:schemeClr val="accent1">
                    <a:gamma/>
                    <a:shade val="49804"/>
                    <a:invGamma/>
                  </a:schemeClr>
                </a:gs>
                <a:gs pos="50000">
                  <a:schemeClr val="accent1"/>
                </a:gs>
                <a:gs pos="100000">
                  <a:schemeClr val="accent1">
                    <a:gamma/>
                    <a:shade val="49804"/>
                    <a:invGamma/>
                  </a:schemeClr>
                </a:gs>
              </a:gsLst>
              <a:lin ang="5400000" scaled="1"/>
            </a:gradFill>
            <a:ln w="9525" cap="rnd">
              <a:noFill/>
              <a:round/>
              <a:headEnd type="none" w="sm" len="sm"/>
              <a:tailEnd type="none" w="sm" len="sm"/>
            </a:ln>
            <a:effectLst>
              <a:prstShdw prst="shdw17" dist="17961" dir="2700000">
                <a:schemeClr val="accent1">
                  <a:gamma/>
                  <a:shade val="60000"/>
                  <a:invGamma/>
                </a:schemeClr>
              </a:prstShdw>
            </a:effectLst>
          </p:spPr>
          <p:txBody>
            <a:bodyPr/>
            <a:lstStyle/>
            <a:p>
              <a:pPr>
                <a:defRPr/>
              </a:pPr>
              <a:endParaRPr lang="en-US"/>
            </a:p>
          </p:txBody>
        </p:sp>
        <p:sp>
          <p:nvSpPr>
            <p:cNvPr id="370703" name="Freeform 15"/>
            <p:cNvSpPr>
              <a:spLocks/>
            </p:cNvSpPr>
            <p:nvPr/>
          </p:nvSpPr>
          <p:spPr bwMode="auto">
            <a:xfrm>
              <a:off x="1354" y="1945"/>
              <a:ext cx="3046" cy="582"/>
            </a:xfrm>
            <a:custGeom>
              <a:avLst/>
              <a:gdLst/>
              <a:ahLst/>
              <a:cxnLst>
                <a:cxn ang="0">
                  <a:pos x="0" y="581"/>
                </a:cxn>
                <a:cxn ang="0">
                  <a:pos x="3047" y="581"/>
                </a:cxn>
                <a:cxn ang="0">
                  <a:pos x="2585" y="0"/>
                </a:cxn>
                <a:cxn ang="0">
                  <a:pos x="454" y="0"/>
                </a:cxn>
                <a:cxn ang="0">
                  <a:pos x="0" y="581"/>
                </a:cxn>
              </a:cxnLst>
              <a:rect l="0" t="0" r="r" b="b"/>
              <a:pathLst>
                <a:path w="3048" h="582">
                  <a:moveTo>
                    <a:pt x="0" y="581"/>
                  </a:moveTo>
                  <a:lnTo>
                    <a:pt x="3047" y="581"/>
                  </a:lnTo>
                  <a:lnTo>
                    <a:pt x="2585" y="0"/>
                  </a:lnTo>
                  <a:lnTo>
                    <a:pt x="454" y="0"/>
                  </a:lnTo>
                  <a:lnTo>
                    <a:pt x="0" y="581"/>
                  </a:lnTo>
                </a:path>
              </a:pathLst>
            </a:custGeom>
            <a:gradFill rotWithShape="0">
              <a:gsLst>
                <a:gs pos="0">
                  <a:schemeClr val="accent2">
                    <a:gamma/>
                    <a:shade val="49804"/>
                    <a:invGamma/>
                  </a:schemeClr>
                </a:gs>
                <a:gs pos="50000">
                  <a:schemeClr val="accent2"/>
                </a:gs>
                <a:gs pos="100000">
                  <a:schemeClr val="accent2">
                    <a:gamma/>
                    <a:shade val="49804"/>
                    <a:invGamma/>
                  </a:schemeClr>
                </a:gs>
              </a:gsLst>
              <a:lin ang="5400000" scaled="1"/>
            </a:gradFill>
            <a:ln w="9525" cap="rnd">
              <a:noFill/>
              <a:round/>
              <a:headEnd type="none" w="sm" len="sm"/>
              <a:tailEnd type="none" w="sm" len="sm"/>
            </a:ln>
            <a:effectLst>
              <a:prstShdw prst="shdw17" dist="17961" dir="2700000">
                <a:schemeClr val="accent2">
                  <a:gamma/>
                  <a:shade val="60000"/>
                  <a:invGamma/>
                </a:schemeClr>
              </a:prstShdw>
            </a:effectLst>
          </p:spPr>
          <p:txBody>
            <a:bodyPr/>
            <a:lstStyle/>
            <a:p>
              <a:pPr>
                <a:defRPr/>
              </a:pPr>
              <a:endParaRPr lang="en-US"/>
            </a:p>
          </p:txBody>
        </p:sp>
        <p:sp>
          <p:nvSpPr>
            <p:cNvPr id="7180" name="Freeform 16"/>
            <p:cNvSpPr>
              <a:spLocks/>
            </p:cNvSpPr>
            <p:nvPr/>
          </p:nvSpPr>
          <p:spPr bwMode="auto">
            <a:xfrm>
              <a:off x="1885" y="1256"/>
              <a:ext cx="1985" cy="591"/>
            </a:xfrm>
            <a:custGeom>
              <a:avLst/>
              <a:gdLst>
                <a:gd name="T0" fmla="*/ 0 w 1985"/>
                <a:gd name="T1" fmla="*/ 590 h 591"/>
                <a:gd name="T2" fmla="*/ 1984 w 1985"/>
                <a:gd name="T3" fmla="*/ 590 h 591"/>
                <a:gd name="T4" fmla="*/ 1524 w 1985"/>
                <a:gd name="T5" fmla="*/ 0 h 591"/>
                <a:gd name="T6" fmla="*/ 462 w 1985"/>
                <a:gd name="T7" fmla="*/ 0 h 591"/>
                <a:gd name="T8" fmla="*/ 0 w 1985"/>
                <a:gd name="T9" fmla="*/ 590 h 591"/>
                <a:gd name="T10" fmla="*/ 0 60000 65536"/>
                <a:gd name="T11" fmla="*/ 0 60000 65536"/>
                <a:gd name="T12" fmla="*/ 0 60000 65536"/>
                <a:gd name="T13" fmla="*/ 0 60000 65536"/>
                <a:gd name="T14" fmla="*/ 0 60000 65536"/>
                <a:gd name="T15" fmla="*/ 0 w 1985"/>
                <a:gd name="T16" fmla="*/ 0 h 591"/>
                <a:gd name="T17" fmla="*/ 1985 w 1985"/>
                <a:gd name="T18" fmla="*/ 591 h 591"/>
              </a:gdLst>
              <a:ahLst/>
              <a:cxnLst>
                <a:cxn ang="T10">
                  <a:pos x="T0" y="T1"/>
                </a:cxn>
                <a:cxn ang="T11">
                  <a:pos x="T2" y="T3"/>
                </a:cxn>
                <a:cxn ang="T12">
                  <a:pos x="T4" y="T5"/>
                </a:cxn>
                <a:cxn ang="T13">
                  <a:pos x="T6" y="T7"/>
                </a:cxn>
                <a:cxn ang="T14">
                  <a:pos x="T8" y="T9"/>
                </a:cxn>
              </a:cxnLst>
              <a:rect l="T15" t="T16" r="T17" b="T18"/>
              <a:pathLst>
                <a:path w="1985" h="591">
                  <a:moveTo>
                    <a:pt x="0" y="590"/>
                  </a:moveTo>
                  <a:lnTo>
                    <a:pt x="1984" y="590"/>
                  </a:lnTo>
                  <a:lnTo>
                    <a:pt x="1524" y="0"/>
                  </a:lnTo>
                  <a:lnTo>
                    <a:pt x="462" y="0"/>
                  </a:lnTo>
                  <a:lnTo>
                    <a:pt x="0" y="590"/>
                  </a:lnTo>
                </a:path>
              </a:pathLst>
            </a:custGeom>
            <a:gradFill rotWithShape="0">
              <a:gsLst>
                <a:gs pos="0">
                  <a:srgbClr val="7F0000"/>
                </a:gs>
                <a:gs pos="50000">
                  <a:srgbClr val="FF0000"/>
                </a:gs>
                <a:gs pos="100000">
                  <a:srgbClr val="7F0000"/>
                </a:gs>
              </a:gsLst>
              <a:lin ang="5400000" scaled="1"/>
            </a:gradFill>
            <a:ln w="9525" cap="rnd">
              <a:noFill/>
              <a:round/>
              <a:headEnd type="none" w="sm" len="sm"/>
              <a:tailEnd type="none" w="sm" len="sm"/>
            </a:ln>
            <a:effectLst>
              <a:prstShdw prst="shdw17" dist="17961" dir="2700000">
                <a:srgbClr val="990000"/>
              </a:prstShdw>
            </a:effectLst>
          </p:spPr>
          <p:txBody>
            <a:bodyPr/>
            <a:lstStyle/>
            <a:p>
              <a:endParaRPr lang="en-US"/>
            </a:p>
          </p:txBody>
        </p:sp>
        <p:sp>
          <p:nvSpPr>
            <p:cNvPr id="7181" name="Freeform 17"/>
            <p:cNvSpPr>
              <a:spLocks/>
            </p:cNvSpPr>
            <p:nvPr/>
          </p:nvSpPr>
          <p:spPr bwMode="auto">
            <a:xfrm>
              <a:off x="2415" y="576"/>
              <a:ext cx="918" cy="590"/>
            </a:xfrm>
            <a:custGeom>
              <a:avLst/>
              <a:gdLst>
                <a:gd name="T0" fmla="*/ 0 w 918"/>
                <a:gd name="T1" fmla="*/ 589 h 590"/>
                <a:gd name="T2" fmla="*/ 917 w 918"/>
                <a:gd name="T3" fmla="*/ 589 h 590"/>
                <a:gd name="T4" fmla="*/ 458 w 918"/>
                <a:gd name="T5" fmla="*/ 0 h 590"/>
                <a:gd name="T6" fmla="*/ 0 w 918"/>
                <a:gd name="T7" fmla="*/ 589 h 590"/>
                <a:gd name="T8" fmla="*/ 0 60000 65536"/>
                <a:gd name="T9" fmla="*/ 0 60000 65536"/>
                <a:gd name="T10" fmla="*/ 0 60000 65536"/>
                <a:gd name="T11" fmla="*/ 0 60000 65536"/>
                <a:gd name="T12" fmla="*/ 0 w 918"/>
                <a:gd name="T13" fmla="*/ 0 h 590"/>
                <a:gd name="T14" fmla="*/ 918 w 918"/>
                <a:gd name="T15" fmla="*/ 590 h 590"/>
              </a:gdLst>
              <a:ahLst/>
              <a:cxnLst>
                <a:cxn ang="T8">
                  <a:pos x="T0" y="T1"/>
                </a:cxn>
                <a:cxn ang="T9">
                  <a:pos x="T2" y="T3"/>
                </a:cxn>
                <a:cxn ang="T10">
                  <a:pos x="T4" y="T5"/>
                </a:cxn>
                <a:cxn ang="T11">
                  <a:pos x="T6" y="T7"/>
                </a:cxn>
              </a:cxnLst>
              <a:rect l="T12" t="T13" r="T14" b="T15"/>
              <a:pathLst>
                <a:path w="918" h="590">
                  <a:moveTo>
                    <a:pt x="0" y="589"/>
                  </a:moveTo>
                  <a:lnTo>
                    <a:pt x="917" y="589"/>
                  </a:lnTo>
                  <a:lnTo>
                    <a:pt x="458" y="0"/>
                  </a:lnTo>
                  <a:lnTo>
                    <a:pt x="0" y="589"/>
                  </a:lnTo>
                </a:path>
              </a:pathLst>
            </a:custGeom>
            <a:gradFill rotWithShape="0">
              <a:gsLst>
                <a:gs pos="0">
                  <a:srgbClr val="7F4C00"/>
                </a:gs>
                <a:gs pos="50000">
                  <a:srgbClr val="FF9900"/>
                </a:gs>
                <a:gs pos="100000">
                  <a:srgbClr val="7F4C00"/>
                </a:gs>
              </a:gsLst>
              <a:lin ang="5400000" scaled="1"/>
            </a:gradFill>
            <a:ln w="9525" cap="rnd">
              <a:noFill/>
              <a:round/>
              <a:headEnd type="none" w="sm" len="sm"/>
              <a:tailEnd type="none" w="sm" len="sm"/>
            </a:ln>
            <a:effectLst>
              <a:prstShdw prst="shdw17" dist="17961" dir="2700000">
                <a:srgbClr val="995C00"/>
              </a:prstShdw>
            </a:effectLst>
          </p:spPr>
          <p:txBody>
            <a:bodyPr/>
            <a:lstStyle/>
            <a:p>
              <a:endParaRPr lang="en-US"/>
            </a:p>
          </p:txBody>
        </p:sp>
      </p:grpSp>
      <p:sp>
        <p:nvSpPr>
          <p:cNvPr id="370706" name="Rectangle 18"/>
          <p:cNvSpPr>
            <a:spLocks noChangeArrowheads="1"/>
          </p:cNvSpPr>
          <p:nvPr/>
        </p:nvSpPr>
        <p:spPr bwMode="auto">
          <a:xfrm>
            <a:off x="457200" y="2362200"/>
            <a:ext cx="7772400" cy="4114800"/>
          </a:xfrm>
          <a:prstGeom prst="rect">
            <a:avLst/>
          </a:prstGeom>
          <a:noFill/>
          <a:ln w="9525">
            <a:noFill/>
            <a:miter lim="800000"/>
            <a:headEnd/>
            <a:tailEnd/>
          </a:ln>
          <a:effectLst/>
        </p:spPr>
        <p:txBody>
          <a:bodyPr lIns="92075" tIns="46038" rIns="92075" bIns="46038"/>
          <a:lstStyle/>
          <a:p>
            <a:pPr marL="342900" indent="-342900" algn="ctr">
              <a:spcBef>
                <a:spcPct val="20000"/>
              </a:spcBef>
              <a:buClr>
                <a:schemeClr val="tx1"/>
              </a:buClr>
              <a:buFont typeface="Wingdings" pitchFamily="2" charset="2"/>
              <a:buNone/>
              <a:defRPr/>
            </a:pPr>
            <a:r>
              <a:rPr lang="en-US" sz="2400">
                <a:solidFill>
                  <a:schemeClr val="bg1"/>
                </a:solidFill>
                <a:effectLst>
                  <a:outerShdw blurRad="38100" dist="38100" dir="2700000" algn="tl">
                    <a:srgbClr val="C0C0C0"/>
                  </a:outerShdw>
                </a:effectLst>
                <a:latin typeface="Arial Narrow" pitchFamily="34" charset="0"/>
              </a:rPr>
              <a:t>Self</a:t>
            </a:r>
          </a:p>
          <a:p>
            <a:pPr marL="342900" indent="-342900" algn="ctr">
              <a:lnSpc>
                <a:spcPct val="180000"/>
              </a:lnSpc>
              <a:spcBef>
                <a:spcPct val="20000"/>
              </a:spcBef>
              <a:buClr>
                <a:schemeClr val="tx1"/>
              </a:buClr>
              <a:buFont typeface="Wingdings" pitchFamily="2" charset="2"/>
              <a:buNone/>
              <a:defRPr/>
            </a:pPr>
            <a:r>
              <a:rPr lang="en-US" sz="2400">
                <a:solidFill>
                  <a:schemeClr val="bg1"/>
                </a:solidFill>
                <a:effectLst>
                  <a:outerShdw blurRad="38100" dist="38100" dir="2700000" algn="tl">
                    <a:srgbClr val="C0C0C0"/>
                  </a:outerShdw>
                </a:effectLst>
                <a:latin typeface="Arial Narrow" pitchFamily="34" charset="0"/>
              </a:rPr>
              <a:t>Esteem</a:t>
            </a:r>
          </a:p>
          <a:p>
            <a:pPr marL="342900" indent="-342900" algn="ctr">
              <a:lnSpc>
                <a:spcPct val="200000"/>
              </a:lnSpc>
              <a:spcBef>
                <a:spcPct val="20000"/>
              </a:spcBef>
              <a:buClr>
                <a:schemeClr val="tx1"/>
              </a:buClr>
              <a:buFont typeface="Wingdings" pitchFamily="2" charset="2"/>
              <a:buNone/>
              <a:defRPr/>
            </a:pPr>
            <a:r>
              <a:rPr lang="en-US" sz="2400">
                <a:solidFill>
                  <a:schemeClr val="bg1"/>
                </a:solidFill>
                <a:effectLst>
                  <a:outerShdw blurRad="38100" dist="38100" dir="2700000" algn="tl">
                    <a:srgbClr val="C0C0C0"/>
                  </a:outerShdw>
                </a:effectLst>
                <a:latin typeface="Arial Narrow" pitchFamily="34" charset="0"/>
              </a:rPr>
              <a:t>Social</a:t>
            </a:r>
          </a:p>
          <a:p>
            <a:pPr marL="342900" indent="-342900" algn="ctr">
              <a:lnSpc>
                <a:spcPct val="200000"/>
              </a:lnSpc>
              <a:spcBef>
                <a:spcPct val="20000"/>
              </a:spcBef>
              <a:buClr>
                <a:schemeClr val="tx1"/>
              </a:buClr>
              <a:buFont typeface="Wingdings" pitchFamily="2" charset="2"/>
              <a:buNone/>
              <a:defRPr/>
            </a:pPr>
            <a:r>
              <a:rPr lang="en-US" sz="2400">
                <a:solidFill>
                  <a:schemeClr val="bg1"/>
                </a:solidFill>
                <a:effectLst>
                  <a:outerShdw blurRad="38100" dist="38100" dir="2700000" algn="tl">
                    <a:srgbClr val="C0C0C0"/>
                  </a:outerShdw>
                </a:effectLst>
                <a:latin typeface="Arial Narrow" pitchFamily="34" charset="0"/>
              </a:rPr>
              <a:t>Safety</a:t>
            </a:r>
          </a:p>
          <a:p>
            <a:pPr marL="342900" indent="-342900" algn="ctr">
              <a:lnSpc>
                <a:spcPct val="210000"/>
              </a:lnSpc>
              <a:spcBef>
                <a:spcPct val="20000"/>
              </a:spcBef>
              <a:buClr>
                <a:schemeClr val="tx1"/>
              </a:buClr>
              <a:buFont typeface="Wingdings" pitchFamily="2" charset="2"/>
              <a:buNone/>
              <a:defRPr/>
            </a:pPr>
            <a:r>
              <a:rPr lang="en-US" sz="2400">
                <a:solidFill>
                  <a:schemeClr val="bg1"/>
                </a:solidFill>
                <a:effectLst>
                  <a:outerShdw blurRad="38100" dist="38100" dir="2700000" algn="tl">
                    <a:srgbClr val="C0C0C0"/>
                  </a:outerShdw>
                </a:effectLst>
                <a:latin typeface="Arial Narrow" pitchFamily="34" charset="0"/>
              </a:rPr>
              <a:t>Physiological</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70706">
                                            <p:txEl>
                                              <p:pRg st="0" end="0"/>
                                            </p:txEl>
                                          </p:spTgt>
                                        </p:tgtEl>
                                        <p:attrNameLst>
                                          <p:attrName>style.visibility</p:attrName>
                                        </p:attrNameLst>
                                      </p:cBhvr>
                                      <p:to>
                                        <p:strVal val="visible"/>
                                      </p:to>
                                    </p:set>
                                    <p:animEffect transition="in" filter="box(out)">
                                      <p:cBhvr>
                                        <p:cTn id="11" dur="500"/>
                                        <p:tgtEl>
                                          <p:spTgt spid="370706">
                                            <p:txEl>
                                              <p:pRg st="0" end="0"/>
                                            </p:txEl>
                                          </p:spTgt>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370706">
                                            <p:txEl>
                                              <p:pRg st="1" end="1"/>
                                            </p:txEl>
                                          </p:spTgt>
                                        </p:tgtEl>
                                        <p:attrNameLst>
                                          <p:attrName>style.visibility</p:attrName>
                                        </p:attrNameLst>
                                      </p:cBhvr>
                                      <p:to>
                                        <p:strVal val="visible"/>
                                      </p:to>
                                    </p:set>
                                    <p:animEffect transition="in" filter="box(out)">
                                      <p:cBhvr>
                                        <p:cTn id="15" dur="500"/>
                                        <p:tgtEl>
                                          <p:spTgt spid="370706">
                                            <p:txEl>
                                              <p:pRg st="1" end="1"/>
                                            </p:txEl>
                                          </p:spTgt>
                                        </p:tgtEl>
                                      </p:cBhvr>
                                    </p:animEffect>
                                  </p:childTnLst>
                                </p:cTn>
                              </p:par>
                            </p:childTnLst>
                          </p:cTn>
                        </p:par>
                        <p:par>
                          <p:cTn id="16" fill="hold">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370706">
                                            <p:txEl>
                                              <p:pRg st="2" end="2"/>
                                            </p:txEl>
                                          </p:spTgt>
                                        </p:tgtEl>
                                        <p:attrNameLst>
                                          <p:attrName>style.visibility</p:attrName>
                                        </p:attrNameLst>
                                      </p:cBhvr>
                                      <p:to>
                                        <p:strVal val="visible"/>
                                      </p:to>
                                    </p:set>
                                    <p:animEffect transition="in" filter="box(out)">
                                      <p:cBhvr>
                                        <p:cTn id="19" dur="500"/>
                                        <p:tgtEl>
                                          <p:spTgt spid="370706">
                                            <p:txEl>
                                              <p:pRg st="2" end="2"/>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370706">
                                            <p:txEl>
                                              <p:pRg st="3" end="3"/>
                                            </p:txEl>
                                          </p:spTgt>
                                        </p:tgtEl>
                                        <p:attrNameLst>
                                          <p:attrName>style.visibility</p:attrName>
                                        </p:attrNameLst>
                                      </p:cBhvr>
                                      <p:to>
                                        <p:strVal val="visible"/>
                                      </p:to>
                                    </p:set>
                                    <p:animEffect transition="in" filter="box(out)">
                                      <p:cBhvr>
                                        <p:cTn id="23" dur="500"/>
                                        <p:tgtEl>
                                          <p:spTgt spid="370706">
                                            <p:txEl>
                                              <p:pRg st="3" end="3"/>
                                            </p:txEl>
                                          </p:spTgt>
                                        </p:tgtEl>
                                      </p:cBhvr>
                                    </p:animEffect>
                                  </p:childTnLst>
                                </p:cTn>
                              </p:par>
                            </p:childTnLst>
                          </p:cTn>
                        </p:par>
                        <p:par>
                          <p:cTn id="24" fill="hold">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370706">
                                            <p:txEl>
                                              <p:pRg st="4" end="4"/>
                                            </p:txEl>
                                          </p:spTgt>
                                        </p:tgtEl>
                                        <p:attrNameLst>
                                          <p:attrName>style.visibility</p:attrName>
                                        </p:attrNameLst>
                                      </p:cBhvr>
                                      <p:to>
                                        <p:strVal val="visible"/>
                                      </p:to>
                                    </p:set>
                                    <p:animEffect transition="in" filter="box(out)">
                                      <p:cBhvr>
                                        <p:cTn id="27" dur="500"/>
                                        <p:tgtEl>
                                          <p:spTgt spid="3707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06"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US" sz="2400" b="1" dirty="0" smtClean="0">
                <a:solidFill>
                  <a:srgbClr val="C00000"/>
                </a:solidFill>
              </a:rPr>
              <a:t>Maslow’s Hierarchy of Needs</a:t>
            </a:r>
            <a:endParaRPr lang="en-IN" sz="2400" b="1" dirty="0">
              <a:solidFill>
                <a:srgbClr val="C00000"/>
              </a:solidFill>
            </a:endParaRPr>
          </a:p>
        </p:txBody>
      </p:sp>
      <p:sp>
        <p:nvSpPr>
          <p:cNvPr id="3" name="Content Placeholder 2"/>
          <p:cNvSpPr>
            <a:spLocks noGrp="1"/>
          </p:cNvSpPr>
          <p:nvPr>
            <p:ph idx="1"/>
          </p:nvPr>
        </p:nvSpPr>
        <p:spPr>
          <a:xfrm>
            <a:off x="214282" y="571480"/>
            <a:ext cx="8786874" cy="607223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sz="2200" dirty="0" smtClean="0"/>
              <a:t>Maslow proposed that human needs can be arranged in a particular order from lower to the higher. The need hierarchy is as follows:</a:t>
            </a:r>
          </a:p>
          <a:p>
            <a:pPr marL="457200" indent="-457200">
              <a:buAutoNum type="arabicPeriod"/>
            </a:pPr>
            <a:r>
              <a:rPr lang="en-IN" sz="2200" b="1" dirty="0" smtClean="0"/>
              <a:t>Basic/Physiological Needs</a:t>
            </a:r>
            <a:r>
              <a:rPr lang="en-IN" sz="2200" dirty="0" smtClean="0"/>
              <a:t>: The needs that are taken as the starting point of motivation are called physiological needs. These needs relate to the survival and maintenance of human life. They include such things as food, clothing, shelter, air, water and other necessaries of life.</a:t>
            </a:r>
          </a:p>
          <a:p>
            <a:pPr marL="457200" indent="-457200">
              <a:buAutoNum type="arabicPeriod"/>
            </a:pPr>
            <a:r>
              <a:rPr lang="en-IN" sz="2200" b="1" dirty="0" smtClean="0"/>
              <a:t>Safety/Security Needs</a:t>
            </a:r>
            <a:r>
              <a:rPr lang="en-IN" sz="2200" dirty="0" smtClean="0"/>
              <a:t>: After satisfying the physiological needs, people want the assurance of maintaining a given economic level. They want job security, personal bodily security, security of source of income, provision of old age, insurance against risks.</a:t>
            </a:r>
          </a:p>
          <a:p>
            <a:pPr marL="457200" indent="-457200">
              <a:buAutoNum type="arabicPeriod"/>
            </a:pPr>
            <a:r>
              <a:rPr lang="en-IN" sz="2200" b="1" dirty="0" smtClean="0"/>
              <a:t>Social/Belongingness Needs</a:t>
            </a:r>
            <a:r>
              <a:rPr lang="en-IN" sz="2200" dirty="0" smtClean="0"/>
              <a:t>: Man is a social being. He is, therefore, interested in conversation, sociability, exchange of feelings and grievances , companionship, etc.</a:t>
            </a:r>
          </a:p>
          <a:p>
            <a:pPr marL="457200" indent="-457200">
              <a:buAutoNum type="arabicPeriod"/>
            </a:pPr>
            <a:r>
              <a:rPr lang="en-IN" sz="2200" b="1" dirty="0" smtClean="0"/>
              <a:t>Esteem/Status Needs</a:t>
            </a:r>
            <a:r>
              <a:rPr lang="en-IN" sz="2200" dirty="0" smtClean="0"/>
              <a:t>: These needs embrace such things as self-confidence, independence, achievement, competence, knowledge and success. They are also called as egoistic needs. They are concerned with prestige and status of the individual.</a:t>
            </a:r>
          </a:p>
          <a:p>
            <a:pPr marL="457200" indent="-457200">
              <a:buAutoNum type="arabicPeriod"/>
            </a:pPr>
            <a:r>
              <a:rPr lang="en-IN" sz="2200" b="1" dirty="0" smtClean="0"/>
              <a:t>Self-Actualization Needs: </a:t>
            </a:r>
            <a:r>
              <a:rPr lang="en-IN" sz="2200" dirty="0" smtClean="0"/>
              <a:t>The final step under the need priority model is the need for self-fulfilment or the need to fulfil what a person considers to be his mission in life. It involves realising one’s potentialities for continued self-development and for being creative in the broadest sense of the word. After his other needs are fulfilled, a man has the desire for personal achievement. </a:t>
            </a:r>
          </a:p>
          <a:p>
            <a:pPr marL="457200" indent="-457200">
              <a:buAutoNum type="arabicPeriod"/>
            </a:pPr>
            <a:endParaRPr lang="en-IN" sz="2200" dirty="0" smtClean="0"/>
          </a:p>
          <a:p>
            <a:pPr marL="457200" indent="-457200">
              <a:buAutoNum type="arabicPeriod"/>
            </a:pPr>
            <a:endParaRPr lang="en-IN"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solidFill>
            <a:srgbClr val="CC6600"/>
          </a:solidFill>
        </p:spPr>
        <p:txBody>
          <a:bodyPr>
            <a:normAutofit fontScale="90000"/>
          </a:bodyPr>
          <a:lstStyle/>
          <a:p>
            <a:pPr algn="ctr" eaLnBrk="1" hangingPunct="1">
              <a:defRPr/>
            </a:pPr>
            <a:r>
              <a:rPr lang="en-US" smtClean="0"/>
              <a:t/>
            </a:r>
            <a:br>
              <a:rPr lang="en-US" smtClean="0"/>
            </a:br>
            <a:r>
              <a:rPr lang="en-US" smtClean="0"/>
              <a:t>Assumptions of Maslow’s Hierarchy</a:t>
            </a:r>
            <a:br>
              <a:rPr lang="en-US" smtClean="0"/>
            </a:br>
            <a:endParaRPr lang="en-US" smtClean="0"/>
          </a:p>
        </p:txBody>
      </p:sp>
      <p:sp>
        <p:nvSpPr>
          <p:cNvPr id="260099" name="Text Box 3"/>
          <p:cNvSpPr txBox="1">
            <a:spLocks noChangeArrowheads="1"/>
          </p:cNvSpPr>
          <p:nvPr/>
        </p:nvSpPr>
        <p:spPr bwMode="auto">
          <a:xfrm>
            <a:off x="914400" y="1312863"/>
            <a:ext cx="7620000" cy="1384995"/>
          </a:xfrm>
          <a:prstGeom prst="rect">
            <a:avLst/>
          </a:prstGeom>
          <a:noFill/>
          <a:ln w="9525">
            <a:noFill/>
            <a:miter lim="800000"/>
            <a:headEnd/>
            <a:tailEnd/>
          </a:ln>
        </p:spPr>
        <p:txBody>
          <a:bodyPr>
            <a:spAutoFit/>
          </a:bodyPr>
          <a:lstStyle/>
          <a:p>
            <a:pPr>
              <a:spcBef>
                <a:spcPct val="50000"/>
              </a:spcBef>
            </a:pPr>
            <a:r>
              <a:rPr lang="en-US" sz="2400" b="1" dirty="0"/>
              <a:t>Movement up the Pyramid</a:t>
            </a:r>
          </a:p>
          <a:p>
            <a:pPr>
              <a:spcBef>
                <a:spcPct val="50000"/>
              </a:spcBef>
              <a:buFontTx/>
              <a:buChar char="•"/>
            </a:pPr>
            <a:r>
              <a:rPr lang="en-US" sz="2400" b="0" dirty="0"/>
              <a:t>Individuals cannot move to the next higher level until all needs at the current (lower) level are satisfied. </a:t>
            </a:r>
          </a:p>
        </p:txBody>
      </p:sp>
      <p:sp>
        <p:nvSpPr>
          <p:cNvPr id="260103" name="Text Box 7"/>
          <p:cNvSpPr txBox="1">
            <a:spLocks noChangeArrowheads="1"/>
          </p:cNvSpPr>
          <p:nvPr/>
        </p:nvSpPr>
        <p:spPr bwMode="blackWhite">
          <a:xfrm>
            <a:off x="4419600" y="3048000"/>
            <a:ext cx="3962400" cy="2743200"/>
          </a:xfrm>
          <a:prstGeom prst="rect">
            <a:avLst/>
          </a:prstGeom>
          <a:solidFill>
            <a:srgbClr val="CC6600"/>
          </a:solidFill>
          <a:ln w="12700">
            <a:solidFill>
              <a:schemeClr val="tx1"/>
            </a:solidFill>
            <a:miter lim="800000"/>
            <a:headEnd/>
            <a:tailEnd/>
          </a:ln>
          <a:effectLst>
            <a:outerShdw dist="135003" dir="2471156" algn="ctr" rotWithShape="0">
              <a:srgbClr val="DDDDDD"/>
            </a:outerShdw>
          </a:effectLst>
        </p:spPr>
        <p:txBody>
          <a:bodyPr wrap="none" anchor="ctr"/>
          <a:lstStyle/>
          <a:p>
            <a:pPr marL="395288" indent="-173038">
              <a:lnSpc>
                <a:spcPct val="90000"/>
              </a:lnSpc>
              <a:spcBef>
                <a:spcPct val="50000"/>
              </a:spcBef>
              <a:defRPr/>
            </a:pPr>
            <a:r>
              <a:rPr lang="en-US" sz="2400">
                <a:solidFill>
                  <a:srgbClr val="FFFFCC"/>
                </a:solidFill>
              </a:rPr>
              <a:t>Maslow Application:</a:t>
            </a:r>
          </a:p>
          <a:p>
            <a:pPr marL="395288" indent="-173038">
              <a:lnSpc>
                <a:spcPct val="90000"/>
              </a:lnSpc>
              <a:spcBef>
                <a:spcPct val="50000"/>
              </a:spcBef>
              <a:defRPr/>
            </a:pPr>
            <a:r>
              <a:rPr lang="en-US" sz="2400">
                <a:solidFill>
                  <a:srgbClr val="FFFFCC"/>
                </a:solidFill>
              </a:rPr>
              <a:t>A homeless person </a:t>
            </a:r>
          </a:p>
          <a:p>
            <a:pPr marL="395288" indent="-173038">
              <a:lnSpc>
                <a:spcPct val="90000"/>
              </a:lnSpc>
              <a:spcBef>
                <a:spcPct val="50000"/>
              </a:spcBef>
              <a:defRPr/>
            </a:pPr>
            <a:r>
              <a:rPr lang="en-US" sz="2400">
                <a:solidFill>
                  <a:srgbClr val="FFFFCC"/>
                </a:solidFill>
              </a:rPr>
              <a:t>will not be motivated to</a:t>
            </a:r>
          </a:p>
          <a:p>
            <a:pPr marL="395288" indent="-173038">
              <a:lnSpc>
                <a:spcPct val="90000"/>
              </a:lnSpc>
              <a:spcBef>
                <a:spcPct val="50000"/>
              </a:spcBef>
              <a:defRPr/>
            </a:pPr>
            <a:r>
              <a:rPr lang="en-US" sz="2400">
                <a:solidFill>
                  <a:srgbClr val="FFFFCC"/>
                </a:solidFill>
              </a:rPr>
              <a:t>meditate!</a:t>
            </a:r>
          </a:p>
          <a:p>
            <a:pPr marL="395288" indent="-173038">
              <a:lnSpc>
                <a:spcPct val="90000"/>
              </a:lnSpc>
              <a:spcBef>
                <a:spcPct val="50000"/>
              </a:spcBef>
              <a:defRPr/>
            </a:pPr>
            <a:endParaRPr lang="en-US" sz="2000">
              <a:solidFill>
                <a:schemeClr val="bg1"/>
              </a:solidFill>
            </a:endParaRPr>
          </a:p>
        </p:txBody>
      </p:sp>
      <p:sp>
        <p:nvSpPr>
          <p:cNvPr id="8198" name="Text Box 12"/>
          <p:cNvSpPr txBox="1">
            <a:spLocks noChangeArrowheads="1"/>
          </p:cNvSpPr>
          <p:nvPr/>
        </p:nvSpPr>
        <p:spPr bwMode="auto">
          <a:xfrm>
            <a:off x="914400" y="3124200"/>
            <a:ext cx="2895600" cy="1552575"/>
          </a:xfrm>
          <a:prstGeom prst="rect">
            <a:avLst/>
          </a:prstGeom>
          <a:noFill/>
          <a:ln w="9525">
            <a:noFill/>
            <a:miter lim="800000"/>
            <a:headEnd/>
            <a:tailEnd/>
          </a:ln>
        </p:spPr>
        <p:txBody>
          <a:bodyPr>
            <a:spAutoFit/>
          </a:bodyPr>
          <a:lstStyle/>
          <a:p>
            <a:pPr>
              <a:spcBef>
                <a:spcPct val="50000"/>
              </a:spcBef>
              <a:buFontTx/>
              <a:buChar char="•"/>
            </a:pPr>
            <a:r>
              <a:rPr lang="en-US" sz="2400" b="0"/>
              <a:t>Individuals therefore must move up the hierarchy in order</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0099"/>
                                        </p:tgtEl>
                                        <p:attrNameLst>
                                          <p:attrName>style.visibility</p:attrName>
                                        </p:attrNameLst>
                                      </p:cBhvr>
                                      <p:to>
                                        <p:strVal val="visible"/>
                                      </p:to>
                                    </p:set>
                                    <p:animEffect transition="in" filter="wipe(up)">
                                      <p:cBhvr>
                                        <p:cTn id="7" dur="500"/>
                                        <p:tgtEl>
                                          <p:spTgt spid="26009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0103">
                                            <p:bg/>
                                          </p:spTgt>
                                        </p:tgtEl>
                                        <p:attrNameLst>
                                          <p:attrName>style.visibility</p:attrName>
                                        </p:attrNameLst>
                                      </p:cBhvr>
                                      <p:to>
                                        <p:strVal val="visible"/>
                                      </p:to>
                                    </p:set>
                                    <p:animEffect transition="in" filter="box(in)">
                                      <p:cBhvr>
                                        <p:cTn id="12" dur="500"/>
                                        <p:tgtEl>
                                          <p:spTgt spid="26010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0103">
                                            <p:txEl>
                                              <p:pRg st="0" end="0"/>
                                            </p:txEl>
                                          </p:spTgt>
                                        </p:tgtEl>
                                        <p:attrNameLst>
                                          <p:attrName>style.visibility</p:attrName>
                                        </p:attrNameLst>
                                      </p:cBhvr>
                                      <p:to>
                                        <p:strVal val="visible"/>
                                      </p:to>
                                    </p:set>
                                    <p:animEffect transition="in" filter="box(in)">
                                      <p:cBhvr>
                                        <p:cTn id="17" dur="500"/>
                                        <p:tgtEl>
                                          <p:spTgt spid="2601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0103">
                                            <p:txEl>
                                              <p:pRg st="1" end="1"/>
                                            </p:txEl>
                                          </p:spTgt>
                                        </p:tgtEl>
                                        <p:attrNameLst>
                                          <p:attrName>style.visibility</p:attrName>
                                        </p:attrNameLst>
                                      </p:cBhvr>
                                      <p:to>
                                        <p:strVal val="visible"/>
                                      </p:to>
                                    </p:set>
                                    <p:animEffect transition="in" filter="box(in)">
                                      <p:cBhvr>
                                        <p:cTn id="22" dur="500"/>
                                        <p:tgtEl>
                                          <p:spTgt spid="26010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60103">
                                            <p:txEl>
                                              <p:pRg st="2" end="2"/>
                                            </p:txEl>
                                          </p:spTgt>
                                        </p:tgtEl>
                                        <p:attrNameLst>
                                          <p:attrName>style.visibility</p:attrName>
                                        </p:attrNameLst>
                                      </p:cBhvr>
                                      <p:to>
                                        <p:strVal val="visible"/>
                                      </p:to>
                                    </p:set>
                                    <p:animEffect transition="in" filter="box(in)">
                                      <p:cBhvr>
                                        <p:cTn id="27" dur="500"/>
                                        <p:tgtEl>
                                          <p:spTgt spid="26010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0103">
                                            <p:txEl>
                                              <p:pRg st="3" end="3"/>
                                            </p:txEl>
                                          </p:spTgt>
                                        </p:tgtEl>
                                        <p:attrNameLst>
                                          <p:attrName>style.visibility</p:attrName>
                                        </p:attrNameLst>
                                      </p:cBhvr>
                                      <p:to>
                                        <p:strVal val="visible"/>
                                      </p:to>
                                    </p:set>
                                    <p:animEffect transition="in" filter="box(in)">
                                      <p:cBhvr>
                                        <p:cTn id="32" dur="500"/>
                                        <p:tgtEl>
                                          <p:spTgt spid="2601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autoUpdateAnimBg="0"/>
      <p:bldP spid="260103"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74"/>
          <p:cNvGrpSpPr>
            <a:grpSpLocks/>
          </p:cNvGrpSpPr>
          <p:nvPr/>
        </p:nvGrpSpPr>
        <p:grpSpPr bwMode="auto">
          <a:xfrm>
            <a:off x="304800" y="571480"/>
            <a:ext cx="8382000" cy="2705120"/>
            <a:chOff x="192" y="336"/>
            <a:chExt cx="5280" cy="1728"/>
          </a:xfrm>
        </p:grpSpPr>
        <p:sp>
          <p:nvSpPr>
            <p:cNvPr id="9228" name="Line 3075"/>
            <p:cNvSpPr>
              <a:spLocks noChangeShapeType="1"/>
            </p:cNvSpPr>
            <p:nvPr/>
          </p:nvSpPr>
          <p:spPr bwMode="auto">
            <a:xfrm>
              <a:off x="2306" y="1200"/>
              <a:ext cx="718" cy="0"/>
            </a:xfrm>
            <a:prstGeom prst="line">
              <a:avLst/>
            </a:prstGeom>
            <a:noFill/>
            <a:ln w="25400">
              <a:solidFill>
                <a:schemeClr val="tx1"/>
              </a:solidFill>
              <a:round/>
              <a:headEnd type="none" w="sm" len="sm"/>
              <a:tailEnd type="none" w="sm" len="sm"/>
            </a:ln>
          </p:spPr>
          <p:txBody>
            <a:bodyPr/>
            <a:lstStyle/>
            <a:p>
              <a:endParaRPr lang="en-IN"/>
            </a:p>
          </p:txBody>
        </p:sp>
        <p:sp>
          <p:nvSpPr>
            <p:cNvPr id="419844" name="Rectangle 3076"/>
            <p:cNvSpPr>
              <a:spLocks noChangeArrowheads="1"/>
            </p:cNvSpPr>
            <p:nvPr/>
          </p:nvSpPr>
          <p:spPr bwMode="auto">
            <a:xfrm>
              <a:off x="192" y="752"/>
              <a:ext cx="2304" cy="928"/>
            </a:xfrm>
            <a:prstGeom prst="rect">
              <a:avLst/>
            </a:prstGeom>
            <a:solidFill>
              <a:srgbClr val="CC6600"/>
            </a:solidFill>
            <a:ln w="9525">
              <a:noFill/>
              <a:miter lim="800000"/>
              <a:headEnd/>
              <a:tailEnd/>
            </a:ln>
            <a:effectLst/>
          </p:spPr>
          <p:txBody>
            <a:bodyPr wrap="none" lIns="92075" tIns="46038" rIns="92075" bIns="46038" anchor="ctr"/>
            <a:lstStyle/>
            <a:p>
              <a:pPr algn="ctr" eaLnBrk="0" hangingPunct="0">
                <a:defRPr/>
              </a:pPr>
              <a:r>
                <a:rPr lang="en-US" sz="3600">
                  <a:solidFill>
                    <a:schemeClr val="bg1"/>
                  </a:solidFill>
                  <a:effectLst>
                    <a:outerShdw blurRad="38100" dist="38100" dir="2700000" algn="tl">
                      <a:srgbClr val="000000"/>
                    </a:outerShdw>
                  </a:effectLst>
                </a:rPr>
                <a:t>Theory X</a:t>
              </a:r>
            </a:p>
            <a:p>
              <a:pPr algn="ctr" eaLnBrk="0" hangingPunct="0">
                <a:defRPr/>
              </a:pPr>
              <a:r>
                <a:rPr lang="en-US" sz="2000">
                  <a:solidFill>
                    <a:schemeClr val="bg1"/>
                  </a:solidFill>
                  <a:effectLst>
                    <a:outerShdw blurRad="38100" dist="38100" dir="2700000" algn="tl">
                      <a:srgbClr val="000000"/>
                    </a:outerShdw>
                  </a:effectLst>
                </a:rPr>
                <a:t>Managers See Workers As…</a:t>
              </a:r>
            </a:p>
          </p:txBody>
        </p:sp>
        <p:sp>
          <p:nvSpPr>
            <p:cNvPr id="419845" name="Rectangle 3077"/>
            <p:cNvSpPr>
              <a:spLocks noChangeArrowheads="1"/>
            </p:cNvSpPr>
            <p:nvPr/>
          </p:nvSpPr>
          <p:spPr bwMode="auto">
            <a:xfrm>
              <a:off x="2736" y="960"/>
              <a:ext cx="2736" cy="480"/>
            </a:xfrm>
            <a:prstGeom prst="rect">
              <a:avLst/>
            </a:prstGeom>
            <a:solidFill>
              <a:srgbClr val="CC66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Disliking Work</a:t>
              </a:r>
            </a:p>
          </p:txBody>
        </p:sp>
        <p:sp>
          <p:nvSpPr>
            <p:cNvPr id="419846" name="Rectangle 3078"/>
            <p:cNvSpPr>
              <a:spLocks noChangeArrowheads="1"/>
            </p:cNvSpPr>
            <p:nvPr/>
          </p:nvSpPr>
          <p:spPr bwMode="auto">
            <a:xfrm>
              <a:off x="2736" y="1584"/>
              <a:ext cx="2736" cy="480"/>
            </a:xfrm>
            <a:prstGeom prst="rect">
              <a:avLst/>
            </a:prstGeom>
            <a:solidFill>
              <a:srgbClr val="CC66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Avoiding Responsibility</a:t>
              </a:r>
            </a:p>
          </p:txBody>
        </p:sp>
        <p:sp>
          <p:nvSpPr>
            <p:cNvPr id="419847" name="Rectangle 3079"/>
            <p:cNvSpPr>
              <a:spLocks noChangeArrowheads="1"/>
            </p:cNvSpPr>
            <p:nvPr/>
          </p:nvSpPr>
          <p:spPr bwMode="auto">
            <a:xfrm>
              <a:off x="2736" y="336"/>
              <a:ext cx="2724" cy="480"/>
            </a:xfrm>
            <a:prstGeom prst="rect">
              <a:avLst/>
            </a:prstGeom>
            <a:solidFill>
              <a:srgbClr val="CC66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Having Little Ambition</a:t>
              </a:r>
            </a:p>
          </p:txBody>
        </p:sp>
        <p:sp>
          <p:nvSpPr>
            <p:cNvPr id="9233" name="Freeform 3080"/>
            <p:cNvSpPr>
              <a:spLocks/>
            </p:cNvSpPr>
            <p:nvPr/>
          </p:nvSpPr>
          <p:spPr bwMode="auto">
            <a:xfrm>
              <a:off x="1344" y="1680"/>
              <a:ext cx="1393" cy="145"/>
            </a:xfrm>
            <a:custGeom>
              <a:avLst/>
              <a:gdLst>
                <a:gd name="T0" fmla="*/ 0 w 1393"/>
                <a:gd name="T1" fmla="*/ 0 h 145"/>
                <a:gd name="T2" fmla="*/ 0 w 1393"/>
                <a:gd name="T3" fmla="*/ 144 h 145"/>
                <a:gd name="T4" fmla="*/ 1392 w 1393"/>
                <a:gd name="T5" fmla="*/ 144 h 145"/>
                <a:gd name="T6" fmla="*/ 0 60000 65536"/>
                <a:gd name="T7" fmla="*/ 0 60000 65536"/>
                <a:gd name="T8" fmla="*/ 0 60000 65536"/>
                <a:gd name="T9" fmla="*/ 0 w 1393"/>
                <a:gd name="T10" fmla="*/ 0 h 145"/>
                <a:gd name="T11" fmla="*/ 1393 w 1393"/>
                <a:gd name="T12" fmla="*/ 145 h 145"/>
              </a:gdLst>
              <a:ahLst/>
              <a:cxnLst>
                <a:cxn ang="T6">
                  <a:pos x="T0" y="T1"/>
                </a:cxn>
                <a:cxn ang="T7">
                  <a:pos x="T2" y="T3"/>
                </a:cxn>
                <a:cxn ang="T8">
                  <a:pos x="T4" y="T5"/>
                </a:cxn>
              </a:cxnLst>
              <a:rect l="T9" t="T10" r="T11" b="T12"/>
              <a:pathLst>
                <a:path w="1393" h="145">
                  <a:moveTo>
                    <a:pt x="0" y="0"/>
                  </a:moveTo>
                  <a:lnTo>
                    <a:pt x="0" y="144"/>
                  </a:lnTo>
                  <a:lnTo>
                    <a:pt x="1392" y="144"/>
                  </a:lnTo>
                </a:path>
              </a:pathLst>
            </a:custGeom>
            <a:solidFill>
              <a:srgbClr val="CC6600"/>
            </a:solidFill>
            <a:ln w="25400" cap="rnd">
              <a:solidFill>
                <a:schemeClr val="tx1"/>
              </a:solidFill>
              <a:round/>
              <a:headEnd type="none" w="sm" len="sm"/>
              <a:tailEnd type="none" w="sm" len="sm"/>
            </a:ln>
          </p:spPr>
          <p:txBody>
            <a:bodyPr/>
            <a:lstStyle/>
            <a:p>
              <a:endParaRPr lang="en-US"/>
            </a:p>
          </p:txBody>
        </p:sp>
        <p:sp>
          <p:nvSpPr>
            <p:cNvPr id="9234" name="Freeform 3081"/>
            <p:cNvSpPr>
              <a:spLocks/>
            </p:cNvSpPr>
            <p:nvPr/>
          </p:nvSpPr>
          <p:spPr bwMode="auto">
            <a:xfrm>
              <a:off x="1344" y="576"/>
              <a:ext cx="1393" cy="177"/>
            </a:xfrm>
            <a:custGeom>
              <a:avLst/>
              <a:gdLst>
                <a:gd name="T0" fmla="*/ 0 w 1393"/>
                <a:gd name="T1" fmla="*/ 176 h 177"/>
                <a:gd name="T2" fmla="*/ 0 w 1393"/>
                <a:gd name="T3" fmla="*/ 0 h 177"/>
                <a:gd name="T4" fmla="*/ 1392 w 1393"/>
                <a:gd name="T5" fmla="*/ 0 h 177"/>
                <a:gd name="T6" fmla="*/ 0 60000 65536"/>
                <a:gd name="T7" fmla="*/ 0 60000 65536"/>
                <a:gd name="T8" fmla="*/ 0 60000 65536"/>
                <a:gd name="T9" fmla="*/ 0 w 1393"/>
                <a:gd name="T10" fmla="*/ 0 h 177"/>
                <a:gd name="T11" fmla="*/ 1393 w 1393"/>
                <a:gd name="T12" fmla="*/ 177 h 177"/>
              </a:gdLst>
              <a:ahLst/>
              <a:cxnLst>
                <a:cxn ang="T6">
                  <a:pos x="T0" y="T1"/>
                </a:cxn>
                <a:cxn ang="T7">
                  <a:pos x="T2" y="T3"/>
                </a:cxn>
                <a:cxn ang="T8">
                  <a:pos x="T4" y="T5"/>
                </a:cxn>
              </a:cxnLst>
              <a:rect l="T9" t="T10" r="T11" b="T12"/>
              <a:pathLst>
                <a:path w="1393" h="177">
                  <a:moveTo>
                    <a:pt x="0" y="176"/>
                  </a:moveTo>
                  <a:lnTo>
                    <a:pt x="0" y="0"/>
                  </a:lnTo>
                  <a:lnTo>
                    <a:pt x="1392" y="0"/>
                  </a:lnTo>
                </a:path>
              </a:pathLst>
            </a:custGeom>
            <a:solidFill>
              <a:srgbClr val="CC6600"/>
            </a:solidFill>
            <a:ln w="25400" cap="rnd">
              <a:solidFill>
                <a:schemeClr val="tx1"/>
              </a:solidFill>
              <a:round/>
              <a:headEnd type="none" w="sm" len="sm"/>
              <a:tailEnd type="none" w="sm" len="sm"/>
            </a:ln>
          </p:spPr>
          <p:txBody>
            <a:bodyPr/>
            <a:lstStyle/>
            <a:p>
              <a:endParaRPr lang="en-US"/>
            </a:p>
          </p:txBody>
        </p:sp>
      </p:grpSp>
      <p:grpSp>
        <p:nvGrpSpPr>
          <p:cNvPr id="3" name="Group 3082"/>
          <p:cNvGrpSpPr>
            <a:grpSpLocks/>
          </p:cNvGrpSpPr>
          <p:nvPr/>
        </p:nvGrpSpPr>
        <p:grpSpPr bwMode="auto">
          <a:xfrm>
            <a:off x="304800" y="3429000"/>
            <a:ext cx="8382000" cy="2743200"/>
            <a:chOff x="192" y="2160"/>
            <a:chExt cx="5280" cy="1728"/>
          </a:xfrm>
        </p:grpSpPr>
        <p:sp>
          <p:nvSpPr>
            <p:cNvPr id="419851" name="Rectangle 3083"/>
            <p:cNvSpPr>
              <a:spLocks noChangeArrowheads="1"/>
            </p:cNvSpPr>
            <p:nvPr/>
          </p:nvSpPr>
          <p:spPr bwMode="auto">
            <a:xfrm>
              <a:off x="192" y="2592"/>
              <a:ext cx="2304" cy="862"/>
            </a:xfrm>
            <a:prstGeom prst="rect">
              <a:avLst/>
            </a:prstGeom>
            <a:solidFill>
              <a:srgbClr val="CC9900"/>
            </a:solidFill>
            <a:ln w="9525">
              <a:noFill/>
              <a:miter lim="800000"/>
              <a:headEnd/>
              <a:tailEnd/>
            </a:ln>
            <a:effectLst/>
          </p:spPr>
          <p:txBody>
            <a:bodyPr wrap="none" lIns="92075" tIns="46038" rIns="92075" bIns="46038" anchor="ctr"/>
            <a:lstStyle/>
            <a:p>
              <a:pPr algn="ctr" eaLnBrk="0" hangingPunct="0">
                <a:defRPr/>
              </a:pPr>
              <a:endParaRPr lang="en-US" sz="3600">
                <a:solidFill>
                  <a:schemeClr val="bg1"/>
                </a:solidFill>
                <a:effectLst>
                  <a:outerShdw blurRad="38100" dist="38100" dir="2700000" algn="tl">
                    <a:srgbClr val="000000"/>
                  </a:outerShdw>
                </a:effectLst>
              </a:endParaRPr>
            </a:p>
            <a:p>
              <a:pPr algn="ctr" eaLnBrk="0" hangingPunct="0">
                <a:defRPr/>
              </a:pPr>
              <a:r>
                <a:rPr lang="en-US" sz="3600">
                  <a:solidFill>
                    <a:schemeClr val="bg1"/>
                  </a:solidFill>
                  <a:effectLst>
                    <a:outerShdw blurRad="38100" dist="38100" dir="2700000" algn="tl">
                      <a:srgbClr val="000000"/>
                    </a:outerShdw>
                  </a:effectLst>
                </a:rPr>
                <a:t>Theory Y</a:t>
              </a:r>
            </a:p>
            <a:p>
              <a:pPr algn="ctr" eaLnBrk="0" hangingPunct="0">
                <a:defRPr/>
              </a:pPr>
              <a:r>
                <a:rPr lang="en-US" sz="3600">
                  <a:solidFill>
                    <a:schemeClr val="bg1"/>
                  </a:solidFill>
                  <a:effectLst>
                    <a:outerShdw blurRad="38100" dist="38100" dir="2700000" algn="tl">
                      <a:srgbClr val="000000"/>
                    </a:outerShdw>
                  </a:effectLst>
                </a:rPr>
                <a:t> </a:t>
              </a:r>
              <a:r>
                <a:rPr lang="en-US" sz="2000">
                  <a:solidFill>
                    <a:schemeClr val="bg1"/>
                  </a:solidFill>
                  <a:effectLst>
                    <a:outerShdw blurRad="38100" dist="38100" dir="2700000" algn="tl">
                      <a:srgbClr val="000000"/>
                    </a:outerShdw>
                  </a:effectLst>
                </a:rPr>
                <a:t>Managers  See Workers As…</a:t>
              </a:r>
            </a:p>
            <a:p>
              <a:pPr algn="ctr" eaLnBrk="0" hangingPunct="0">
                <a:defRPr/>
              </a:pPr>
              <a:endParaRPr lang="en-US" sz="3600">
                <a:solidFill>
                  <a:schemeClr val="bg1"/>
                </a:solidFill>
                <a:effectLst>
                  <a:outerShdw blurRad="38100" dist="38100" dir="2700000" algn="tl">
                    <a:srgbClr val="000000"/>
                  </a:outerShdw>
                </a:effectLst>
              </a:endParaRPr>
            </a:p>
          </p:txBody>
        </p:sp>
        <p:sp>
          <p:nvSpPr>
            <p:cNvPr id="419852" name="Rectangle 3084"/>
            <p:cNvSpPr>
              <a:spLocks noChangeArrowheads="1"/>
            </p:cNvSpPr>
            <p:nvPr/>
          </p:nvSpPr>
          <p:spPr bwMode="auto">
            <a:xfrm>
              <a:off x="2736" y="2784"/>
              <a:ext cx="2736" cy="480"/>
            </a:xfrm>
            <a:prstGeom prst="rect">
              <a:avLst/>
            </a:prstGeom>
            <a:solidFill>
              <a:srgbClr val="CC99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Enjoying Work</a:t>
              </a:r>
            </a:p>
          </p:txBody>
        </p:sp>
        <p:sp>
          <p:nvSpPr>
            <p:cNvPr id="419853" name="Rectangle 3085"/>
            <p:cNvSpPr>
              <a:spLocks noChangeArrowheads="1"/>
            </p:cNvSpPr>
            <p:nvPr/>
          </p:nvSpPr>
          <p:spPr bwMode="auto">
            <a:xfrm>
              <a:off x="2736" y="3408"/>
              <a:ext cx="2736" cy="480"/>
            </a:xfrm>
            <a:prstGeom prst="rect">
              <a:avLst/>
            </a:prstGeom>
            <a:solidFill>
              <a:srgbClr val="CC99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Accepting Responsibility</a:t>
              </a:r>
            </a:p>
          </p:txBody>
        </p:sp>
        <p:sp>
          <p:nvSpPr>
            <p:cNvPr id="419854" name="Rectangle 3086"/>
            <p:cNvSpPr>
              <a:spLocks noChangeArrowheads="1"/>
            </p:cNvSpPr>
            <p:nvPr/>
          </p:nvSpPr>
          <p:spPr bwMode="auto">
            <a:xfrm>
              <a:off x="2736" y="2160"/>
              <a:ext cx="2724" cy="480"/>
            </a:xfrm>
            <a:prstGeom prst="rect">
              <a:avLst/>
            </a:prstGeom>
            <a:solidFill>
              <a:srgbClr val="CC9900"/>
            </a:solidFill>
            <a:ln w="9525">
              <a:noFill/>
              <a:miter lim="800000"/>
              <a:headEnd/>
              <a:tailEnd/>
            </a:ln>
            <a:effectLst/>
          </p:spPr>
          <p:txBody>
            <a:bodyPr wrap="none" lIns="92075" tIns="46038" rIns="92075" bIns="46038" anchor="ctr"/>
            <a:lstStyle/>
            <a:p>
              <a:pPr algn="ctr" eaLnBrk="0" hangingPunct="0">
                <a:defRPr/>
              </a:pPr>
              <a:r>
                <a:rPr lang="en-US" sz="2800">
                  <a:solidFill>
                    <a:schemeClr val="bg1"/>
                  </a:solidFill>
                  <a:effectLst>
                    <a:outerShdw blurRad="38100" dist="38100" dir="2700000" algn="tl">
                      <a:srgbClr val="000000"/>
                    </a:outerShdw>
                  </a:effectLst>
                </a:rPr>
                <a:t>Self-Directed</a:t>
              </a:r>
            </a:p>
          </p:txBody>
        </p:sp>
        <p:sp>
          <p:nvSpPr>
            <p:cNvPr id="9225" name="Freeform 3087"/>
            <p:cNvSpPr>
              <a:spLocks/>
            </p:cNvSpPr>
            <p:nvPr/>
          </p:nvSpPr>
          <p:spPr bwMode="auto">
            <a:xfrm>
              <a:off x="1344" y="3454"/>
              <a:ext cx="1393" cy="195"/>
            </a:xfrm>
            <a:custGeom>
              <a:avLst/>
              <a:gdLst>
                <a:gd name="T0" fmla="*/ 0 w 1393"/>
                <a:gd name="T1" fmla="*/ 0 h 195"/>
                <a:gd name="T2" fmla="*/ 0 w 1393"/>
                <a:gd name="T3" fmla="*/ 194 h 195"/>
                <a:gd name="T4" fmla="*/ 1392 w 1393"/>
                <a:gd name="T5" fmla="*/ 194 h 195"/>
                <a:gd name="T6" fmla="*/ 0 60000 65536"/>
                <a:gd name="T7" fmla="*/ 0 60000 65536"/>
                <a:gd name="T8" fmla="*/ 0 60000 65536"/>
                <a:gd name="T9" fmla="*/ 0 w 1393"/>
                <a:gd name="T10" fmla="*/ 0 h 195"/>
                <a:gd name="T11" fmla="*/ 1393 w 1393"/>
                <a:gd name="T12" fmla="*/ 195 h 195"/>
              </a:gdLst>
              <a:ahLst/>
              <a:cxnLst>
                <a:cxn ang="T6">
                  <a:pos x="T0" y="T1"/>
                </a:cxn>
                <a:cxn ang="T7">
                  <a:pos x="T2" y="T3"/>
                </a:cxn>
                <a:cxn ang="T8">
                  <a:pos x="T4" y="T5"/>
                </a:cxn>
              </a:cxnLst>
              <a:rect l="T9" t="T10" r="T11" b="T12"/>
              <a:pathLst>
                <a:path w="1393" h="195">
                  <a:moveTo>
                    <a:pt x="0" y="0"/>
                  </a:moveTo>
                  <a:lnTo>
                    <a:pt x="0" y="194"/>
                  </a:lnTo>
                  <a:lnTo>
                    <a:pt x="1392" y="194"/>
                  </a:lnTo>
                </a:path>
              </a:pathLst>
            </a:custGeom>
            <a:solidFill>
              <a:srgbClr val="CC9900"/>
            </a:solidFill>
            <a:ln w="25400" cap="rnd">
              <a:solidFill>
                <a:schemeClr val="tx1"/>
              </a:solidFill>
              <a:round/>
              <a:headEnd type="none" w="sm" len="sm"/>
              <a:tailEnd type="none" w="sm" len="sm"/>
            </a:ln>
          </p:spPr>
          <p:txBody>
            <a:bodyPr/>
            <a:lstStyle/>
            <a:p>
              <a:endParaRPr lang="en-US"/>
            </a:p>
          </p:txBody>
        </p:sp>
        <p:sp>
          <p:nvSpPr>
            <p:cNvPr id="9226" name="Freeform 3088"/>
            <p:cNvSpPr>
              <a:spLocks/>
            </p:cNvSpPr>
            <p:nvPr/>
          </p:nvSpPr>
          <p:spPr bwMode="auto">
            <a:xfrm>
              <a:off x="1344" y="2400"/>
              <a:ext cx="1393" cy="193"/>
            </a:xfrm>
            <a:custGeom>
              <a:avLst/>
              <a:gdLst>
                <a:gd name="T0" fmla="*/ 0 w 1393"/>
                <a:gd name="T1" fmla="*/ 192 h 193"/>
                <a:gd name="T2" fmla="*/ 0 w 1393"/>
                <a:gd name="T3" fmla="*/ 0 h 193"/>
                <a:gd name="T4" fmla="*/ 1392 w 1393"/>
                <a:gd name="T5" fmla="*/ 0 h 193"/>
                <a:gd name="T6" fmla="*/ 0 60000 65536"/>
                <a:gd name="T7" fmla="*/ 0 60000 65536"/>
                <a:gd name="T8" fmla="*/ 0 60000 65536"/>
                <a:gd name="T9" fmla="*/ 0 w 1393"/>
                <a:gd name="T10" fmla="*/ 0 h 193"/>
                <a:gd name="T11" fmla="*/ 1393 w 1393"/>
                <a:gd name="T12" fmla="*/ 193 h 193"/>
              </a:gdLst>
              <a:ahLst/>
              <a:cxnLst>
                <a:cxn ang="T6">
                  <a:pos x="T0" y="T1"/>
                </a:cxn>
                <a:cxn ang="T7">
                  <a:pos x="T2" y="T3"/>
                </a:cxn>
                <a:cxn ang="T8">
                  <a:pos x="T4" y="T5"/>
                </a:cxn>
              </a:cxnLst>
              <a:rect l="T9" t="T10" r="T11" b="T12"/>
              <a:pathLst>
                <a:path w="1393" h="193">
                  <a:moveTo>
                    <a:pt x="0" y="192"/>
                  </a:moveTo>
                  <a:lnTo>
                    <a:pt x="0" y="0"/>
                  </a:lnTo>
                  <a:lnTo>
                    <a:pt x="1392" y="0"/>
                  </a:lnTo>
                </a:path>
              </a:pathLst>
            </a:custGeom>
            <a:solidFill>
              <a:srgbClr val="CC9900"/>
            </a:solidFill>
            <a:ln w="25400" cap="rnd">
              <a:solidFill>
                <a:schemeClr val="tx1"/>
              </a:solidFill>
              <a:round/>
              <a:headEnd type="none" w="sm" len="sm"/>
              <a:tailEnd type="none" w="sm" len="sm"/>
            </a:ln>
          </p:spPr>
          <p:txBody>
            <a:bodyPr/>
            <a:lstStyle/>
            <a:p>
              <a:endParaRPr lang="en-US"/>
            </a:p>
          </p:txBody>
        </p:sp>
        <p:sp>
          <p:nvSpPr>
            <p:cNvPr id="9227" name="Freeform 3089"/>
            <p:cNvSpPr>
              <a:spLocks/>
            </p:cNvSpPr>
            <p:nvPr/>
          </p:nvSpPr>
          <p:spPr bwMode="auto">
            <a:xfrm>
              <a:off x="2496" y="3023"/>
              <a:ext cx="241" cy="2"/>
            </a:xfrm>
            <a:custGeom>
              <a:avLst/>
              <a:gdLst>
                <a:gd name="T0" fmla="*/ 0 w 241"/>
                <a:gd name="T1" fmla="*/ 0 h 2"/>
                <a:gd name="T2" fmla="*/ 240 w 241"/>
                <a:gd name="T3" fmla="*/ 1 h 2"/>
                <a:gd name="T4" fmla="*/ 0 60000 65536"/>
                <a:gd name="T5" fmla="*/ 0 60000 65536"/>
                <a:gd name="T6" fmla="*/ 0 w 241"/>
                <a:gd name="T7" fmla="*/ 0 h 2"/>
                <a:gd name="T8" fmla="*/ 241 w 241"/>
                <a:gd name="T9" fmla="*/ 2 h 2"/>
              </a:gdLst>
              <a:ahLst/>
              <a:cxnLst>
                <a:cxn ang="T4">
                  <a:pos x="T0" y="T1"/>
                </a:cxn>
                <a:cxn ang="T5">
                  <a:pos x="T2" y="T3"/>
                </a:cxn>
              </a:cxnLst>
              <a:rect l="T6" t="T7" r="T8" b="T9"/>
              <a:pathLst>
                <a:path w="241" h="2">
                  <a:moveTo>
                    <a:pt x="0" y="0"/>
                  </a:moveTo>
                  <a:lnTo>
                    <a:pt x="240" y="1"/>
                  </a:lnTo>
                </a:path>
              </a:pathLst>
            </a:custGeom>
            <a:solidFill>
              <a:srgbClr val="CC9900"/>
            </a:solidFill>
            <a:ln w="25400" cap="rnd">
              <a:solidFill>
                <a:schemeClr val="tx1"/>
              </a:solidFill>
              <a:round/>
              <a:headEnd type="none" w="sm" len="sm"/>
              <a:tailEnd type="none" w="sm" len="sm"/>
            </a:ln>
          </p:spPr>
          <p:txBody>
            <a:bodyPr/>
            <a:lstStyle/>
            <a:p>
              <a:endParaRPr lang="en-US"/>
            </a:p>
          </p:txBody>
        </p:sp>
      </p:gr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Theory X-Theory Y </a:t>
            </a:r>
            <a:endParaRPr lang="en-IN" sz="3600" b="1" dirty="0">
              <a:solidFill>
                <a:srgbClr val="C00000"/>
              </a:solidFill>
            </a:endParaRPr>
          </a:p>
        </p:txBody>
      </p:sp>
      <p:sp>
        <p:nvSpPr>
          <p:cNvPr id="3" name="Content Placeholder 2"/>
          <p:cNvSpPr>
            <a:spLocks noGrp="1"/>
          </p:cNvSpPr>
          <p:nvPr>
            <p:ph idx="1"/>
          </p:nvPr>
        </p:nvSpPr>
        <p:spPr>
          <a:xfrm>
            <a:off x="142844" y="571480"/>
            <a:ext cx="8858312" cy="614366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sz="2400" b="1" dirty="0" smtClean="0">
                <a:solidFill>
                  <a:srgbClr val="C00000"/>
                </a:solidFill>
              </a:rPr>
              <a:t>Douglas McGregor </a:t>
            </a:r>
            <a:r>
              <a:rPr lang="en-IN" sz="2400" dirty="0" smtClean="0"/>
              <a:t>propounded two contrasting theories of human behaviour which he called theory X and theory Y.</a:t>
            </a:r>
          </a:p>
          <a:p>
            <a:r>
              <a:rPr lang="en-IN" sz="2400" dirty="0" smtClean="0"/>
              <a:t>These two theories contain two pairs of assumptions about human beings.</a:t>
            </a:r>
          </a:p>
          <a:p>
            <a:r>
              <a:rPr lang="en-IN" sz="2400" dirty="0" smtClean="0"/>
              <a:t>It may be noted that these assumptions are merely intuitive deductions, they are not based on any research studies.</a:t>
            </a:r>
          </a:p>
          <a:p>
            <a:endParaRPr lang="en-IN" sz="900" dirty="0" smtClean="0"/>
          </a:p>
          <a:p>
            <a:pPr algn="ctr">
              <a:buNone/>
            </a:pPr>
            <a:r>
              <a:rPr lang="en-IN" sz="2400" b="1" u="sng" dirty="0" smtClean="0">
                <a:solidFill>
                  <a:srgbClr val="C00000"/>
                </a:solidFill>
              </a:rPr>
              <a:t>Theory X:</a:t>
            </a:r>
          </a:p>
          <a:p>
            <a:r>
              <a:rPr lang="en-IN" sz="2400" b="1" dirty="0" smtClean="0"/>
              <a:t>Theory X</a:t>
            </a:r>
            <a:r>
              <a:rPr lang="en-IN" sz="2400" dirty="0" smtClean="0"/>
              <a:t> indicates the traditional approach to managerial motivation and control.</a:t>
            </a:r>
          </a:p>
          <a:p>
            <a:r>
              <a:rPr lang="en-IN" sz="2400" dirty="0" smtClean="0"/>
              <a:t>It represents old stereotyped and authoritarian management style of motivation. The underlying assumptions of this theory are:</a:t>
            </a:r>
          </a:p>
          <a:p>
            <a:pPr marL="571500" indent="-571500">
              <a:buFont typeface="+mj-lt"/>
              <a:buAutoNum type="romanLcPeriod"/>
            </a:pPr>
            <a:r>
              <a:rPr lang="en-IN" sz="2400" dirty="0" smtClean="0"/>
              <a:t>The average human being is basically lazy and has inherent dislike of work. He will avoid work, if he can.</a:t>
            </a:r>
          </a:p>
          <a:p>
            <a:pPr marL="571500" indent="-571500">
              <a:buFont typeface="+mj-lt"/>
              <a:buAutoNum type="romanLcPeriod"/>
            </a:pPr>
            <a:r>
              <a:rPr lang="en-IN" sz="2400" dirty="0" smtClean="0"/>
              <a:t>Most people lack ambition. They are not interested in achievement. They like to be directed.</a:t>
            </a:r>
          </a:p>
          <a:p>
            <a:pPr marL="571500" indent="-571500">
              <a:buFont typeface="+mj-lt"/>
              <a:buAutoNum type="romanLcPeriod"/>
            </a:pPr>
            <a:r>
              <a:rPr lang="en-IN" sz="2400" dirty="0" smtClean="0"/>
              <a:t>Most people in organization have little capacity for creativity in solving organizational problems.</a:t>
            </a:r>
          </a:p>
          <a:p>
            <a:pPr marL="571500" indent="-571500">
              <a:buFont typeface="+mj-lt"/>
              <a:buAutoNum type="romanLcPeriod"/>
            </a:pPr>
            <a:r>
              <a:rPr lang="en-IN" sz="2400" dirty="0" smtClean="0"/>
              <a:t>Most people must be closely controlled and often threatened to achieve organizational goals.</a:t>
            </a:r>
          </a:p>
          <a:p>
            <a:pPr marL="571500" indent="-571500">
              <a:buNone/>
            </a:pPr>
            <a:endParaRPr lang="en-IN" sz="2400" dirty="0" smtClean="0"/>
          </a:p>
          <a:p>
            <a:pPr marL="571500" indent="-571500">
              <a:buFont typeface="+mj-lt"/>
              <a:buAutoNum type="romanLcPeriod"/>
            </a:pPr>
            <a:endParaRPr lang="en-IN" sz="2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285752"/>
          </a:xfrm>
        </p:spPr>
        <p:txBody>
          <a:bodyPr>
            <a:normAutofit fontScale="90000"/>
          </a:bodyPr>
          <a:lstStyle/>
          <a:p>
            <a:r>
              <a:rPr lang="en-IN" sz="3600" b="1" u="sng" dirty="0" smtClean="0">
                <a:solidFill>
                  <a:srgbClr val="C00000"/>
                </a:solidFill>
              </a:rPr>
              <a:t>Theory Y:</a:t>
            </a:r>
            <a:r>
              <a:rPr lang="en-IN" b="1" u="sng" dirty="0" smtClean="0">
                <a:solidFill>
                  <a:srgbClr val="C00000"/>
                </a:solidFill>
              </a:rPr>
              <a:t/>
            </a:r>
            <a:br>
              <a:rPr lang="en-IN" b="1" u="sng" dirty="0" smtClean="0">
                <a:solidFill>
                  <a:srgbClr val="C00000"/>
                </a:solidFill>
              </a:rPr>
            </a:br>
            <a:endParaRPr lang="en-IN" dirty="0"/>
          </a:p>
        </p:txBody>
      </p:sp>
      <p:sp>
        <p:nvSpPr>
          <p:cNvPr id="3" name="Content Placeholder 2"/>
          <p:cNvSpPr>
            <a:spLocks noGrp="1"/>
          </p:cNvSpPr>
          <p:nvPr>
            <p:ph idx="1"/>
          </p:nvPr>
        </p:nvSpPr>
        <p:spPr>
          <a:xfrm>
            <a:off x="142844" y="571480"/>
            <a:ext cx="8858312" cy="6143668"/>
          </a:xfrm>
        </p:spPr>
        <p:style>
          <a:lnRef idx="1">
            <a:schemeClr val="accent2"/>
          </a:lnRef>
          <a:fillRef idx="2">
            <a:schemeClr val="accent2"/>
          </a:fillRef>
          <a:effectRef idx="1">
            <a:schemeClr val="accent2"/>
          </a:effectRef>
          <a:fontRef idx="minor">
            <a:schemeClr val="dk1"/>
          </a:fontRef>
        </p:style>
        <p:txBody>
          <a:bodyPr>
            <a:normAutofit/>
          </a:bodyPr>
          <a:lstStyle/>
          <a:p>
            <a:r>
              <a:rPr lang="en-IN" sz="2200" dirty="0" smtClean="0"/>
              <a:t>This theory assumes that people are not unreliable and lazy by nature.</a:t>
            </a:r>
          </a:p>
          <a:p>
            <a:r>
              <a:rPr lang="en-IN" sz="2200" dirty="0" smtClean="0"/>
              <a:t>If they are motivated, they could really be creative. The main task of management is to unleash the potential in the employees.</a:t>
            </a:r>
          </a:p>
          <a:p>
            <a:r>
              <a:rPr lang="en-IN" sz="2200" dirty="0" smtClean="0"/>
              <a:t>An employee who is properly motivated can achieve his goals by directing his own efforts and thus, he can help in accomplishing the organizational goals.</a:t>
            </a:r>
          </a:p>
          <a:p>
            <a:r>
              <a:rPr lang="en-IN" sz="2200" dirty="0" smtClean="0"/>
              <a:t>The assumptions of McGregor’s Theory Y are as follows:</a:t>
            </a:r>
          </a:p>
          <a:p>
            <a:pPr marL="514350" indent="-514350">
              <a:buFont typeface="+mj-lt"/>
              <a:buAutoNum type="romanLcPeriod"/>
            </a:pPr>
            <a:r>
              <a:rPr lang="en-IN" sz="2200" dirty="0" smtClean="0"/>
              <a:t>Work is as natural as play, if the conditions are favourable. The average person does not inherently dislike work.</a:t>
            </a:r>
          </a:p>
          <a:p>
            <a:pPr marL="514350" indent="-514350">
              <a:buFont typeface="+mj-lt"/>
              <a:buAutoNum type="romanLcPeriod"/>
            </a:pPr>
            <a:r>
              <a:rPr lang="en-IN" sz="2200" dirty="0" smtClean="0"/>
              <a:t>External control and threat of punishments are not the only means for bringing about efforts towards organizational objectives. </a:t>
            </a:r>
          </a:p>
          <a:p>
            <a:pPr marL="514350" indent="-514350">
              <a:buFont typeface="+mj-lt"/>
              <a:buAutoNum type="romanLcPeriod"/>
            </a:pPr>
            <a:r>
              <a:rPr lang="en-IN" sz="2200" dirty="0" smtClean="0"/>
              <a:t>Commitment to objectives is a function of the rewards associated with their achievement.</a:t>
            </a:r>
          </a:p>
          <a:p>
            <a:pPr marL="514350" indent="-514350">
              <a:buFont typeface="+mj-lt"/>
              <a:buAutoNum type="romanLcPeriod"/>
            </a:pPr>
            <a:r>
              <a:rPr lang="en-IN" sz="2200" dirty="0" smtClean="0"/>
              <a:t>The average human being learns under proper conditions, not only to accept but also to seek responsibilty.</a:t>
            </a:r>
            <a:endParaRPr lang="en-IN" sz="2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IN" sz="3600" b="1" dirty="0" smtClean="0">
                <a:solidFill>
                  <a:srgbClr val="C00000"/>
                </a:solidFill>
              </a:rPr>
              <a:t>Theory X-Theory Y </a:t>
            </a:r>
            <a:endParaRPr lang="en-IN" sz="3600" dirty="0"/>
          </a:p>
        </p:txBody>
      </p:sp>
      <p:sp>
        <p:nvSpPr>
          <p:cNvPr id="3" name="Content Placeholder 2"/>
          <p:cNvSpPr>
            <a:spLocks noGrp="1"/>
          </p:cNvSpPr>
          <p:nvPr>
            <p:ph idx="1"/>
          </p:nvPr>
        </p:nvSpPr>
        <p:spPr>
          <a:xfrm>
            <a:off x="142844" y="857232"/>
            <a:ext cx="8858312" cy="4429156"/>
          </a:xfrm>
        </p:spPr>
        <p:style>
          <a:lnRef idx="1">
            <a:schemeClr val="accent2"/>
          </a:lnRef>
          <a:fillRef idx="2">
            <a:schemeClr val="accent2"/>
          </a:fillRef>
          <a:effectRef idx="1">
            <a:schemeClr val="accent2"/>
          </a:effectRef>
          <a:fontRef idx="minor">
            <a:schemeClr val="dk1"/>
          </a:fontRef>
        </p:style>
        <p:txBody>
          <a:bodyPr>
            <a:normAutofit/>
          </a:bodyPr>
          <a:lstStyle/>
          <a:p>
            <a:r>
              <a:rPr lang="en-IN" sz="2200" dirty="0" smtClean="0"/>
              <a:t>Theory X is more applicable to unskilled and uneducated employees whereas Theory Y is more applicable to skilled and well educated employees who are mature enough and understand the responsibility. </a:t>
            </a:r>
          </a:p>
          <a:p>
            <a:pPr>
              <a:buNone/>
            </a:pPr>
            <a:endParaRPr lang="en-IN" sz="2200" dirty="0" smtClean="0"/>
          </a:p>
          <a:p>
            <a:r>
              <a:rPr lang="en-IN" sz="2200" dirty="0" smtClean="0"/>
              <a:t>Therefore, the management should use an amalgamation of both the theories to motivate the different kinds of employees at different levels in the organization.</a:t>
            </a:r>
            <a:endParaRPr lang="en-IN"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609600" y="152400"/>
            <a:ext cx="7772400" cy="685800"/>
          </a:xfrm>
          <a:solidFill>
            <a:srgbClr val="CC6600"/>
          </a:solidFill>
        </p:spPr>
        <p:txBody>
          <a:bodyPr>
            <a:normAutofit fontScale="90000"/>
          </a:bodyPr>
          <a:lstStyle/>
          <a:p>
            <a:pPr algn="ctr" eaLnBrk="1" hangingPunct="1">
              <a:defRPr/>
            </a:pPr>
            <a:r>
              <a:rPr lang="en-US" b="1" dirty="0" smtClean="0"/>
              <a:t>Herzberg’s Two-Factor Theory</a:t>
            </a:r>
          </a:p>
        </p:txBody>
      </p:sp>
      <p:sp>
        <p:nvSpPr>
          <p:cNvPr id="10245" name="Text Box 8"/>
          <p:cNvSpPr txBox="1">
            <a:spLocks noChangeArrowheads="1"/>
          </p:cNvSpPr>
          <p:nvPr/>
        </p:nvSpPr>
        <p:spPr bwMode="auto">
          <a:xfrm>
            <a:off x="533400" y="3124200"/>
            <a:ext cx="4419600" cy="244475"/>
          </a:xfrm>
          <a:prstGeom prst="rect">
            <a:avLst/>
          </a:prstGeom>
          <a:noFill/>
          <a:ln w="9525">
            <a:noFill/>
            <a:miter lim="800000"/>
            <a:headEnd/>
            <a:tailEnd/>
          </a:ln>
        </p:spPr>
        <p:txBody>
          <a:bodyPr>
            <a:spAutoFit/>
          </a:bodyPr>
          <a:lstStyle/>
          <a:p>
            <a:pPr>
              <a:spcBef>
                <a:spcPct val="50000"/>
              </a:spcBef>
            </a:pPr>
            <a:endParaRPr lang="en-US"/>
          </a:p>
        </p:txBody>
      </p:sp>
      <p:sp>
        <p:nvSpPr>
          <p:cNvPr id="295945" name="Rectangle 9"/>
          <p:cNvSpPr>
            <a:spLocks noGrp="1" noChangeArrowheads="1"/>
          </p:cNvSpPr>
          <p:nvPr>
            <p:ph type="body" idx="1"/>
          </p:nvPr>
        </p:nvSpPr>
        <p:spPr>
          <a:xfrm>
            <a:off x="2667000" y="2514600"/>
            <a:ext cx="3733800" cy="1905000"/>
          </a:xfrm>
          <a:noFill/>
        </p:spPr>
        <p:txBody>
          <a:bodyPr>
            <a:normAutofit fontScale="92500"/>
          </a:bodyPr>
          <a:lstStyle/>
          <a:p>
            <a:pPr lvl="1" eaLnBrk="1" hangingPunct="1">
              <a:lnSpc>
                <a:spcPct val="90000"/>
              </a:lnSpc>
            </a:pPr>
            <a:r>
              <a:rPr lang="en-US" sz="2000" b="1" dirty="0" smtClean="0"/>
              <a:t>Hygiene Factors-</a:t>
            </a:r>
            <a:r>
              <a:rPr lang="en-US" sz="2000" dirty="0" smtClean="0"/>
              <a:t>--Extrinsic &amp; Related to </a:t>
            </a:r>
            <a:r>
              <a:rPr lang="en-US" sz="2000" i="1" dirty="0" smtClean="0"/>
              <a:t>Dissatisfaction</a:t>
            </a:r>
          </a:p>
          <a:p>
            <a:pPr lvl="1" algn="r" eaLnBrk="1" hangingPunct="1">
              <a:lnSpc>
                <a:spcPct val="90000"/>
              </a:lnSpc>
            </a:pPr>
            <a:endParaRPr lang="en-US" sz="2000" dirty="0" smtClean="0"/>
          </a:p>
          <a:p>
            <a:pPr lvl="1" algn="r" eaLnBrk="1" hangingPunct="1">
              <a:lnSpc>
                <a:spcPct val="90000"/>
              </a:lnSpc>
            </a:pPr>
            <a:r>
              <a:rPr lang="en-US" sz="2000" b="1" dirty="0" smtClean="0"/>
              <a:t>Motivation Factors-</a:t>
            </a:r>
            <a:r>
              <a:rPr lang="en-US" sz="2000" dirty="0" smtClean="0"/>
              <a:t>--Intrinsic and Related to </a:t>
            </a:r>
            <a:r>
              <a:rPr lang="en-US" sz="2000" i="1" dirty="0" smtClean="0"/>
              <a:t>Satisfaction</a:t>
            </a:r>
          </a:p>
        </p:txBody>
      </p:sp>
      <p:sp>
        <p:nvSpPr>
          <p:cNvPr id="10247" name="Text Box 11"/>
          <p:cNvSpPr txBox="1">
            <a:spLocks noChangeArrowheads="1"/>
          </p:cNvSpPr>
          <p:nvPr/>
        </p:nvSpPr>
        <p:spPr bwMode="auto">
          <a:xfrm>
            <a:off x="214282" y="1643050"/>
            <a:ext cx="1785950" cy="4939814"/>
          </a:xfrm>
          <a:prstGeom prst="rect">
            <a:avLst/>
          </a:prstGeom>
          <a:solidFill>
            <a:srgbClr val="CC6600"/>
          </a:solidFill>
          <a:ln w="9525">
            <a:noFill/>
            <a:miter lim="800000"/>
            <a:headEnd/>
            <a:tailEnd/>
          </a:ln>
        </p:spPr>
        <p:txBody>
          <a:bodyPr wrap="square">
            <a:spAutoFit/>
          </a:bodyPr>
          <a:lstStyle/>
          <a:p>
            <a:pPr>
              <a:spcBef>
                <a:spcPct val="50000"/>
              </a:spcBef>
            </a:pPr>
            <a:r>
              <a:rPr lang="en-US" sz="1800" b="1" dirty="0"/>
              <a:t>Hygiene </a:t>
            </a:r>
            <a:r>
              <a:rPr lang="en-US" sz="1800" b="1" u="sng" dirty="0"/>
              <a:t>Factors:</a:t>
            </a:r>
          </a:p>
          <a:p>
            <a:pPr>
              <a:spcBef>
                <a:spcPct val="50000"/>
              </a:spcBef>
              <a:buFontTx/>
              <a:buChar char="•"/>
            </a:pPr>
            <a:r>
              <a:rPr lang="en-US" sz="1800" dirty="0"/>
              <a:t>Salary</a:t>
            </a:r>
          </a:p>
          <a:p>
            <a:pPr>
              <a:spcBef>
                <a:spcPct val="50000"/>
              </a:spcBef>
              <a:buFontTx/>
              <a:buChar char="•"/>
            </a:pPr>
            <a:r>
              <a:rPr lang="en-US" sz="1800" dirty="0"/>
              <a:t>Work Conditions</a:t>
            </a:r>
          </a:p>
          <a:p>
            <a:pPr>
              <a:spcBef>
                <a:spcPct val="50000"/>
              </a:spcBef>
              <a:buFontTx/>
              <a:buChar char="•"/>
            </a:pPr>
            <a:r>
              <a:rPr lang="en-US" sz="1800" dirty="0"/>
              <a:t>Company </a:t>
            </a:r>
            <a:r>
              <a:rPr lang="en-US" sz="1800" dirty="0" smtClean="0"/>
              <a:t>Policies</a:t>
            </a:r>
          </a:p>
          <a:p>
            <a:pPr>
              <a:spcBef>
                <a:spcPct val="50000"/>
              </a:spcBef>
              <a:buFontTx/>
              <a:buChar char="•"/>
            </a:pPr>
            <a:r>
              <a:rPr lang="en-US" dirty="0" smtClean="0"/>
              <a:t>Job Security</a:t>
            </a:r>
          </a:p>
          <a:p>
            <a:pPr>
              <a:spcBef>
                <a:spcPct val="50000"/>
              </a:spcBef>
              <a:buFontTx/>
              <a:buChar char="•"/>
            </a:pPr>
            <a:r>
              <a:rPr lang="en-US" sz="1800" dirty="0" smtClean="0"/>
              <a:t>Working Conditions</a:t>
            </a:r>
          </a:p>
          <a:p>
            <a:pPr>
              <a:spcBef>
                <a:spcPct val="50000"/>
              </a:spcBef>
              <a:buFontTx/>
              <a:buChar char="•"/>
            </a:pPr>
            <a:r>
              <a:rPr lang="en-US" dirty="0" smtClean="0"/>
              <a:t>Inter-personal relations with Peers &amp; Subordinates</a:t>
            </a:r>
          </a:p>
          <a:p>
            <a:pPr>
              <a:spcBef>
                <a:spcPct val="50000"/>
              </a:spcBef>
              <a:buFontTx/>
              <a:buChar char="•"/>
            </a:pPr>
            <a:r>
              <a:rPr lang="en-US" sz="1800" dirty="0" smtClean="0"/>
              <a:t>Status</a:t>
            </a:r>
            <a:endParaRPr lang="en-US" sz="1800" dirty="0"/>
          </a:p>
        </p:txBody>
      </p:sp>
      <p:sp>
        <p:nvSpPr>
          <p:cNvPr id="10248" name="Text Box 12"/>
          <p:cNvSpPr txBox="1">
            <a:spLocks noChangeArrowheads="1"/>
          </p:cNvSpPr>
          <p:nvPr/>
        </p:nvSpPr>
        <p:spPr bwMode="auto">
          <a:xfrm>
            <a:off x="6934200" y="1785926"/>
            <a:ext cx="1828800" cy="3277820"/>
          </a:xfrm>
          <a:prstGeom prst="rect">
            <a:avLst/>
          </a:prstGeom>
          <a:solidFill>
            <a:srgbClr val="CC6600"/>
          </a:solidFill>
          <a:ln w="9525">
            <a:noFill/>
            <a:miter lim="800000"/>
            <a:headEnd/>
            <a:tailEnd/>
          </a:ln>
        </p:spPr>
        <p:txBody>
          <a:bodyPr wrap="square">
            <a:spAutoFit/>
          </a:bodyPr>
          <a:lstStyle/>
          <a:p>
            <a:pPr>
              <a:spcBef>
                <a:spcPct val="50000"/>
              </a:spcBef>
            </a:pPr>
            <a:r>
              <a:rPr lang="en-US" sz="1800" b="1" u="sng" dirty="0"/>
              <a:t>Motivators:</a:t>
            </a:r>
            <a:r>
              <a:rPr lang="en-US" sz="1800" b="1" dirty="0"/>
              <a:t> </a:t>
            </a:r>
          </a:p>
          <a:p>
            <a:pPr>
              <a:spcBef>
                <a:spcPct val="50000"/>
              </a:spcBef>
              <a:buFontTx/>
              <a:buChar char="•"/>
            </a:pPr>
            <a:r>
              <a:rPr lang="en-US" sz="1800" dirty="0"/>
              <a:t>Achievement</a:t>
            </a:r>
          </a:p>
          <a:p>
            <a:pPr>
              <a:spcBef>
                <a:spcPct val="50000"/>
              </a:spcBef>
              <a:buFontTx/>
              <a:buChar char="•"/>
            </a:pPr>
            <a:r>
              <a:rPr lang="en-US" sz="1800" dirty="0"/>
              <a:t>Responsibility</a:t>
            </a:r>
          </a:p>
          <a:p>
            <a:pPr>
              <a:spcBef>
                <a:spcPct val="50000"/>
              </a:spcBef>
              <a:buFontTx/>
              <a:buChar char="•"/>
            </a:pPr>
            <a:r>
              <a:rPr lang="en-US" sz="1800" dirty="0" smtClean="0"/>
              <a:t>Growth</a:t>
            </a:r>
          </a:p>
          <a:p>
            <a:pPr>
              <a:spcBef>
                <a:spcPct val="50000"/>
              </a:spcBef>
              <a:buFontTx/>
              <a:buChar char="•"/>
            </a:pPr>
            <a:r>
              <a:rPr lang="en-US" dirty="0" smtClean="0"/>
              <a:t>Recognition</a:t>
            </a:r>
          </a:p>
          <a:p>
            <a:pPr>
              <a:spcBef>
                <a:spcPct val="50000"/>
              </a:spcBef>
              <a:buFontTx/>
              <a:buChar char="•"/>
            </a:pPr>
            <a:r>
              <a:rPr lang="en-US" dirty="0" smtClean="0"/>
              <a:t>Work Itself</a:t>
            </a:r>
          </a:p>
          <a:p>
            <a:pPr>
              <a:spcBef>
                <a:spcPct val="50000"/>
              </a:spcBef>
              <a:buFontTx/>
              <a:buChar char="•"/>
            </a:pPr>
            <a:r>
              <a:rPr lang="en-US" sz="1800" dirty="0" smtClean="0"/>
              <a:t>Advancement</a:t>
            </a:r>
          </a:p>
          <a:p>
            <a:pPr>
              <a:spcBef>
                <a:spcPct val="50000"/>
              </a:spcBef>
              <a:buFontTx/>
              <a:buChar char="•"/>
            </a:pPr>
            <a:endParaRPr lang="en-US" sz="1800" dirty="0"/>
          </a:p>
        </p:txBody>
      </p:sp>
      <p:sp>
        <p:nvSpPr>
          <p:cNvPr id="10249" name="Line 13"/>
          <p:cNvSpPr>
            <a:spLocks noChangeShapeType="1"/>
          </p:cNvSpPr>
          <p:nvPr/>
        </p:nvSpPr>
        <p:spPr bwMode="auto">
          <a:xfrm flipV="1">
            <a:off x="6096000" y="3505200"/>
            <a:ext cx="838200" cy="685800"/>
          </a:xfrm>
          <a:prstGeom prst="line">
            <a:avLst/>
          </a:prstGeom>
          <a:noFill/>
          <a:ln w="9525">
            <a:solidFill>
              <a:schemeClr val="tx1"/>
            </a:solidFill>
            <a:round/>
            <a:headEnd/>
            <a:tailEnd type="triangle" w="med" len="med"/>
          </a:ln>
        </p:spPr>
        <p:txBody>
          <a:bodyPr/>
          <a:lstStyle/>
          <a:p>
            <a:endParaRPr lang="en-IN"/>
          </a:p>
        </p:txBody>
      </p:sp>
      <p:sp>
        <p:nvSpPr>
          <p:cNvPr id="10250" name="Line 14"/>
          <p:cNvSpPr>
            <a:spLocks noChangeShapeType="1"/>
          </p:cNvSpPr>
          <p:nvPr/>
        </p:nvSpPr>
        <p:spPr bwMode="auto">
          <a:xfrm flipH="1" flipV="1">
            <a:off x="2000232" y="2643182"/>
            <a:ext cx="1352568" cy="633418"/>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5945">
                                            <p:txEl>
                                              <p:pRg st="0" end="0"/>
                                            </p:txEl>
                                          </p:spTgt>
                                        </p:tgtEl>
                                        <p:attrNameLst>
                                          <p:attrName>style.visibility</p:attrName>
                                        </p:attrNameLst>
                                      </p:cBhvr>
                                      <p:to>
                                        <p:strVal val="visible"/>
                                      </p:to>
                                    </p:set>
                                    <p:animEffect transition="in" filter="wipe(left)">
                                      <p:cBhvr>
                                        <p:cTn id="7" dur="500"/>
                                        <p:tgtEl>
                                          <p:spTgt spid="29594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5945">
                                            <p:txEl>
                                              <p:pRg st="2" end="2"/>
                                            </p:txEl>
                                          </p:spTgt>
                                        </p:tgtEl>
                                        <p:attrNameLst>
                                          <p:attrName>style.visibility</p:attrName>
                                        </p:attrNameLst>
                                      </p:cBhvr>
                                      <p:to>
                                        <p:strVal val="visible"/>
                                      </p:to>
                                    </p:set>
                                    <p:animEffect transition="in" filter="wipe(left)">
                                      <p:cBhvr>
                                        <p:cTn id="10" dur="500"/>
                                        <p:tgtEl>
                                          <p:spTgt spid="2959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5"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US" sz="3200" b="1" dirty="0" smtClean="0">
                <a:solidFill>
                  <a:srgbClr val="C00000"/>
                </a:solidFill>
              </a:rPr>
              <a:t>Herzberg’s Two-Factor Theory</a:t>
            </a:r>
            <a:endParaRPr lang="en-IN" sz="3200" b="1" dirty="0">
              <a:solidFill>
                <a:srgbClr val="C00000"/>
              </a:solidFill>
            </a:endParaRPr>
          </a:p>
        </p:txBody>
      </p:sp>
      <p:sp>
        <p:nvSpPr>
          <p:cNvPr id="3" name="Content Placeholder 2"/>
          <p:cNvSpPr>
            <a:spLocks noGrp="1"/>
          </p:cNvSpPr>
          <p:nvPr>
            <p:ph idx="1"/>
          </p:nvPr>
        </p:nvSpPr>
        <p:spPr>
          <a:xfrm>
            <a:off x="214282" y="500042"/>
            <a:ext cx="8786874" cy="621510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IN" sz="2200" dirty="0" smtClean="0"/>
              <a:t>Herzberg’s Two-Factor theory is also called as Motivation-Hygiene Model.</a:t>
            </a:r>
          </a:p>
          <a:p>
            <a:r>
              <a:rPr lang="en-IN" sz="2200" dirty="0" smtClean="0"/>
              <a:t>He described two factors or classes of motives:</a:t>
            </a:r>
          </a:p>
          <a:p>
            <a:pPr marL="457200" indent="-457200">
              <a:buAutoNum type="alphaLcParenR"/>
            </a:pPr>
            <a:r>
              <a:rPr lang="en-IN" sz="2200" b="1" dirty="0" smtClean="0"/>
              <a:t>Hygiene , Extrinsic, Job Context or Maintenance Factors-</a:t>
            </a:r>
            <a:r>
              <a:rPr lang="en-IN" sz="2200" dirty="0" smtClean="0"/>
              <a:t> This group of needs called maintenance needs correspond to Maslow’s two lower order physiological and safety needs.</a:t>
            </a:r>
          </a:p>
          <a:p>
            <a:pPr marL="457200" indent="-457200"/>
            <a:r>
              <a:rPr lang="en-IN" sz="2200" dirty="0" smtClean="0"/>
              <a:t>These are called maintenance factors because their presence doesn’t cause motivation or positive satisfaction, though their absence causes dissatisfaction.</a:t>
            </a:r>
          </a:p>
          <a:p>
            <a:pPr marL="457200" indent="-457200"/>
            <a:r>
              <a:rPr lang="en-IN" sz="2200" dirty="0" smtClean="0"/>
              <a:t>They are called job-context or extrinsic factors because they are the surrounding physical, administrative and social environmental factors.</a:t>
            </a:r>
            <a:endParaRPr lang="en-IN" sz="2200" b="1" dirty="0" smtClean="0"/>
          </a:p>
          <a:p>
            <a:pPr marL="457200" indent="-457200">
              <a:buNone/>
            </a:pPr>
            <a:r>
              <a:rPr lang="en-IN" sz="2200" b="1" dirty="0" smtClean="0"/>
              <a:t>b)  Motivators, Intrinsic or Job Content Factors-</a:t>
            </a:r>
            <a:r>
              <a:rPr lang="en-IN" sz="2200" dirty="0" smtClean="0"/>
              <a:t> </a:t>
            </a:r>
          </a:p>
          <a:p>
            <a:r>
              <a:rPr lang="en-IN" sz="2200" dirty="0" smtClean="0"/>
              <a:t>This group of needs called motivators correspond to Maslow’s higher order social, ego and self-actualization needs.</a:t>
            </a:r>
          </a:p>
          <a:p>
            <a:r>
              <a:rPr lang="en-IN" sz="2200" dirty="0" smtClean="0"/>
              <a:t>These include recognition, advancement, etc. These are satisfiers and motivators.</a:t>
            </a:r>
          </a:p>
          <a:p>
            <a:r>
              <a:rPr lang="en-IN" sz="2200" dirty="0" smtClean="0"/>
              <a:t>The absence does not cause dissatisfaction but their presence has an uplifting effect on employee motivation.</a:t>
            </a:r>
          </a:p>
          <a:p>
            <a:r>
              <a:rPr lang="en-IN" sz="2200" dirty="0" smtClean="0"/>
              <a:t>They are also called intrinsic or job content factors because they are intimately related with the job, and not related to surrounding environment.</a:t>
            </a:r>
          </a:p>
          <a:p>
            <a:r>
              <a:rPr lang="en-IN" sz="2200" dirty="0" smtClean="0"/>
              <a:t>  </a:t>
            </a:r>
            <a:endParaRPr lang="en-IN" sz="2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Motivational Techniques</a:t>
            </a:r>
            <a:endParaRPr lang="en-IN" sz="3600" b="1" dirty="0">
              <a:solidFill>
                <a:srgbClr val="C00000"/>
              </a:solidFill>
            </a:endParaRPr>
          </a:p>
        </p:txBody>
      </p:sp>
      <p:sp>
        <p:nvSpPr>
          <p:cNvPr id="3" name="Content Placeholder 2"/>
          <p:cNvSpPr>
            <a:spLocks noGrp="1"/>
          </p:cNvSpPr>
          <p:nvPr>
            <p:ph idx="1"/>
          </p:nvPr>
        </p:nvSpPr>
        <p:spPr>
          <a:xfrm>
            <a:off x="142844" y="571480"/>
            <a:ext cx="8786874" cy="6072230"/>
          </a:xfrm>
        </p:spPr>
        <p:style>
          <a:lnRef idx="1">
            <a:schemeClr val="accent2"/>
          </a:lnRef>
          <a:fillRef idx="2">
            <a:schemeClr val="accent2"/>
          </a:fillRef>
          <a:effectRef idx="1">
            <a:schemeClr val="accent2"/>
          </a:effectRef>
          <a:fontRef idx="minor">
            <a:schemeClr val="dk1"/>
          </a:fontRef>
        </p:style>
        <p:txBody>
          <a:bodyPr>
            <a:normAutofit/>
          </a:bodyPr>
          <a:lstStyle/>
          <a:p>
            <a:pPr marL="457200" indent="-457200">
              <a:buFont typeface="+mj-lt"/>
              <a:buAutoNum type="alphaLcParenR"/>
            </a:pPr>
            <a:r>
              <a:rPr lang="en-IN" sz="2400" b="1" dirty="0" smtClean="0">
                <a:solidFill>
                  <a:srgbClr val="C00000"/>
                </a:solidFill>
              </a:rPr>
              <a:t>Job Enlargement- </a:t>
            </a:r>
            <a:r>
              <a:rPr lang="en-IN" sz="2400" dirty="0" smtClean="0"/>
              <a:t>this approach deals with the horizontal expansion of jobs. Horizontal expansion of jobs means increasing the number of jobs performed by the worker, thereby making the job less specialised and monotonous.</a:t>
            </a:r>
          </a:p>
          <a:p>
            <a:pPr marL="457200" indent="-457200"/>
            <a:r>
              <a:rPr lang="en-IN" sz="2400" dirty="0" smtClean="0"/>
              <a:t>Unless done with a lot of care job enlargement can prove counter productive. Employees may not enjoy the additional responsibility and may feel over- burdened and demotivated.</a:t>
            </a:r>
          </a:p>
          <a:p>
            <a:pPr marL="457200" indent="-457200">
              <a:buAutoNum type="alphaLcParenR" startAt="2"/>
            </a:pPr>
            <a:r>
              <a:rPr lang="en-IN" sz="2400" b="1" dirty="0" smtClean="0">
                <a:solidFill>
                  <a:srgbClr val="C00000"/>
                </a:solidFill>
              </a:rPr>
              <a:t>Job Rotation- </a:t>
            </a:r>
            <a:r>
              <a:rPr lang="en-IN" sz="2400" dirty="0" smtClean="0"/>
              <a:t>This approach involves the regular switching of jobs among employees. The rotation of workers between various departments reduces the boredom of performing the same job activities.</a:t>
            </a:r>
          </a:p>
          <a:p>
            <a:pPr marL="457200" indent="-457200"/>
            <a:r>
              <a:rPr lang="en-IN" sz="2400" dirty="0" smtClean="0"/>
              <a:t>The system of rotation of jobs, however, necessitates organizations to constantly conduct training programs to upgrade the skills of the employee. These training programs enable the employees to cater to the demands of different jobs.</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8929718" cy="285752"/>
          </a:xfrm>
        </p:spPr>
        <p:txBody>
          <a:bodyPr>
            <a:normAutofit fontScale="90000"/>
          </a:bodyPr>
          <a:lstStyle/>
          <a:p>
            <a:r>
              <a:rPr lang="en-US" b="1" dirty="0" smtClean="0">
                <a:solidFill>
                  <a:srgbClr val="C00000"/>
                </a:solidFill>
              </a:rPr>
              <a:t>Characteristics of Directing </a:t>
            </a:r>
            <a:r>
              <a:rPr lang="en-IN" dirty="0" smtClean="0"/>
              <a:t/>
            </a:r>
            <a:br>
              <a:rPr lang="en-IN" dirty="0" smtClean="0"/>
            </a:br>
            <a:endParaRPr lang="en-IN" dirty="0"/>
          </a:p>
        </p:txBody>
      </p:sp>
      <p:sp>
        <p:nvSpPr>
          <p:cNvPr id="3" name="Content Placeholder 2"/>
          <p:cNvSpPr>
            <a:spLocks noGrp="1"/>
          </p:cNvSpPr>
          <p:nvPr>
            <p:ph idx="1"/>
          </p:nvPr>
        </p:nvSpPr>
        <p:spPr>
          <a:xfrm>
            <a:off x="142844" y="571480"/>
            <a:ext cx="8715436" cy="6072230"/>
          </a:xfrm>
        </p:spPr>
        <p:style>
          <a:lnRef idx="1">
            <a:schemeClr val="accent2"/>
          </a:lnRef>
          <a:fillRef idx="2">
            <a:schemeClr val="accent2"/>
          </a:fillRef>
          <a:effectRef idx="1">
            <a:schemeClr val="accent2"/>
          </a:effectRef>
          <a:fontRef idx="minor">
            <a:schemeClr val="dk1"/>
          </a:fontRef>
        </p:style>
        <p:txBody>
          <a:bodyPr>
            <a:noAutofit/>
          </a:bodyPr>
          <a:lstStyle/>
          <a:p>
            <a:pPr marL="742950" lvl="0" indent="-742950">
              <a:buFont typeface="+mj-lt"/>
              <a:buAutoNum type="arabicPeriod"/>
            </a:pPr>
            <a:r>
              <a:rPr lang="en-US" sz="2100" b="1" dirty="0" smtClean="0"/>
              <a:t>Pervasive </a:t>
            </a:r>
            <a:r>
              <a:rPr lang="en-US" sz="2100" b="1" dirty="0"/>
              <a:t>Function -</a:t>
            </a:r>
            <a:r>
              <a:rPr lang="en-US" sz="2100" dirty="0"/>
              <a:t> Directing is required at all levels of organization. Every manager provides guidance and inspiration to his subordinates.</a:t>
            </a:r>
            <a:endParaRPr lang="en-IN" sz="2100" dirty="0"/>
          </a:p>
          <a:p>
            <a:pPr marL="742950" lvl="0" indent="-742950">
              <a:buFont typeface="+mj-lt"/>
              <a:buAutoNum type="arabicPeriod"/>
            </a:pPr>
            <a:r>
              <a:rPr lang="en-US" sz="2100" b="1" dirty="0"/>
              <a:t>Continuous Activity -</a:t>
            </a:r>
            <a:r>
              <a:rPr lang="en-US" sz="2100" dirty="0"/>
              <a:t> Direction is a continuous activity as it </a:t>
            </a:r>
            <a:r>
              <a:rPr lang="en-US" sz="2100" dirty="0" smtClean="0"/>
              <a:t>continues </a:t>
            </a:r>
            <a:r>
              <a:rPr lang="en-US" sz="2100" dirty="0"/>
              <a:t>throughout the life of organization.</a:t>
            </a:r>
            <a:endParaRPr lang="en-IN" sz="2100" dirty="0"/>
          </a:p>
          <a:p>
            <a:pPr marL="742950" lvl="0" indent="-742950">
              <a:buFont typeface="+mj-lt"/>
              <a:buAutoNum type="arabicPeriod"/>
            </a:pPr>
            <a:r>
              <a:rPr lang="en-US" sz="2100" b="1" dirty="0"/>
              <a:t>Human Factor -</a:t>
            </a:r>
            <a:r>
              <a:rPr lang="en-US" sz="2100" dirty="0"/>
              <a:t> Directing function is related to subordinates and therefore it is related to human factor. Since human factor is complex and behavior is unpredictable, direction function becomes important.</a:t>
            </a:r>
            <a:endParaRPr lang="en-IN" sz="2100" dirty="0"/>
          </a:p>
          <a:p>
            <a:pPr marL="742950" lvl="0" indent="-742950">
              <a:buFont typeface="+mj-lt"/>
              <a:buAutoNum type="arabicPeriod"/>
            </a:pPr>
            <a:r>
              <a:rPr lang="en-US" sz="2100" b="1" dirty="0"/>
              <a:t>Creative Activity -</a:t>
            </a:r>
            <a:r>
              <a:rPr lang="en-US" sz="2100" dirty="0"/>
              <a:t> Direction function helps in converting plans into performance. Without this function, people become inactive and physical resources are meaningless.</a:t>
            </a:r>
            <a:endParaRPr lang="en-IN" sz="2100" dirty="0"/>
          </a:p>
          <a:p>
            <a:pPr marL="742950" lvl="0" indent="-742950">
              <a:buFont typeface="+mj-lt"/>
              <a:buAutoNum type="arabicPeriod"/>
            </a:pPr>
            <a:r>
              <a:rPr lang="en-US" sz="2100" b="1" dirty="0"/>
              <a:t>Executive Function -</a:t>
            </a:r>
            <a:r>
              <a:rPr lang="en-US" sz="2100" dirty="0"/>
              <a:t> Direction function is carried out by all managers and executives at all levels throughout the working of an enterprise; a subordinate receives instructions from his superior only.</a:t>
            </a:r>
            <a:endParaRPr lang="en-IN" sz="2100" dirty="0"/>
          </a:p>
          <a:p>
            <a:pPr marL="742950" lvl="0" indent="-742950">
              <a:buFont typeface="+mj-lt"/>
              <a:buAutoNum type="arabicPeriod"/>
            </a:pPr>
            <a:r>
              <a:rPr lang="en-US" sz="2100" b="1" dirty="0" smtClean="0"/>
              <a:t>Delicate </a:t>
            </a:r>
            <a:r>
              <a:rPr lang="en-US" sz="2100" b="1" dirty="0"/>
              <a:t>Function -</a:t>
            </a:r>
            <a:r>
              <a:rPr lang="en-US" sz="2100" dirty="0"/>
              <a:t> Direction is supposed to be a function dealing with human beings. Human behavior is unpredictable by nature and conditioning the people’s behavior towards the goals of the enterprise is what the executive does in this function. Therefore, it is termed as having delicacy in it to tackle human behavior.</a:t>
            </a:r>
            <a:endParaRPr lang="en-IN" sz="2100" dirty="0"/>
          </a:p>
          <a:p>
            <a:endParaRPr lang="en-IN"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572296"/>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400" b="1" dirty="0" smtClean="0">
                <a:solidFill>
                  <a:srgbClr val="C00000"/>
                </a:solidFill>
              </a:rPr>
              <a:t>c) Job Enrichment- </a:t>
            </a:r>
            <a:r>
              <a:rPr lang="en-IN" sz="2400" dirty="0" smtClean="0"/>
              <a:t>The job enrichment approach carries out a vertical expansion of jobs. This vertical expansion results in an increase in the content of work and requires employees to have a high level of skill and knowledge.</a:t>
            </a:r>
          </a:p>
          <a:p>
            <a:r>
              <a:rPr lang="en-IN" sz="2400" dirty="0" smtClean="0"/>
              <a:t>It also facilitates an increase in the level of autonomy by allowing workers to plan, direct, control and evaluate their own performance on the job.</a:t>
            </a:r>
          </a:p>
          <a:p>
            <a:pPr>
              <a:buNone/>
            </a:pPr>
            <a:endParaRPr lang="en-I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Communication</a:t>
            </a:r>
            <a:endParaRPr lang="en-IN" sz="3600" b="1" dirty="0">
              <a:solidFill>
                <a:srgbClr val="C00000"/>
              </a:solidFill>
            </a:endParaRPr>
          </a:p>
        </p:txBody>
      </p:sp>
      <p:sp>
        <p:nvSpPr>
          <p:cNvPr id="3" name="Content Placeholder 2"/>
          <p:cNvSpPr>
            <a:spLocks noGrp="1"/>
          </p:cNvSpPr>
          <p:nvPr>
            <p:ph idx="1"/>
          </p:nvPr>
        </p:nvSpPr>
        <p:spPr>
          <a:xfrm>
            <a:off x="214282" y="571480"/>
            <a:ext cx="8715436" cy="6072230"/>
          </a:xfrm>
        </p:spPr>
        <p:style>
          <a:lnRef idx="1">
            <a:schemeClr val="accent2"/>
          </a:lnRef>
          <a:fillRef idx="2">
            <a:schemeClr val="accent2"/>
          </a:fillRef>
          <a:effectRef idx="1">
            <a:schemeClr val="accent2"/>
          </a:effectRef>
          <a:fontRef idx="minor">
            <a:schemeClr val="dk1"/>
          </a:fontRef>
        </p:style>
        <p:txBody>
          <a:bodyPr>
            <a:normAutofit/>
          </a:bodyPr>
          <a:lstStyle/>
          <a:p>
            <a:r>
              <a:rPr lang="en-IN" sz="2400" dirty="0" smtClean="0"/>
              <a:t>The process of passing any information from one person to the other person with the aid of some medium is termed as </a:t>
            </a:r>
            <a:r>
              <a:rPr lang="en-IN" sz="2400" b="1" dirty="0" smtClean="0">
                <a:solidFill>
                  <a:srgbClr val="C00000"/>
                </a:solidFill>
              </a:rPr>
              <a:t>communication</a:t>
            </a:r>
            <a:r>
              <a:rPr lang="en-IN" sz="2400" dirty="0" smtClean="0"/>
              <a:t>.</a:t>
            </a:r>
          </a:p>
          <a:p>
            <a:r>
              <a:rPr lang="en-IN" sz="2400" dirty="0" smtClean="0"/>
              <a:t>The first party who sends the information is called the </a:t>
            </a:r>
            <a:r>
              <a:rPr lang="en-IN" sz="2400" b="1" dirty="0" smtClean="0">
                <a:solidFill>
                  <a:srgbClr val="C00000"/>
                </a:solidFill>
              </a:rPr>
              <a:t>sender</a:t>
            </a:r>
            <a:r>
              <a:rPr lang="en-IN" sz="2400" dirty="0" smtClean="0"/>
              <a:t> and the second party who receives the information, decodes the information and accordingly responds is called the </a:t>
            </a:r>
            <a:r>
              <a:rPr lang="en-IN" sz="2400" b="1" dirty="0" smtClean="0">
                <a:solidFill>
                  <a:srgbClr val="C00000"/>
                </a:solidFill>
              </a:rPr>
              <a:t>receiver or the recipient</a:t>
            </a:r>
            <a:r>
              <a:rPr lang="en-IN" sz="2400" dirty="0" smtClean="0">
                <a:solidFill>
                  <a:srgbClr val="C00000"/>
                </a:solidFill>
              </a:rPr>
              <a:t>. </a:t>
            </a:r>
          </a:p>
          <a:p>
            <a:r>
              <a:rPr lang="en-IN" sz="2400" dirty="0" smtClean="0"/>
              <a:t>Thus in simpler terms communication is simply a process where the sender sends the information to the receiver for him to respond.</a:t>
            </a:r>
          </a:p>
          <a:p>
            <a:r>
              <a:rPr lang="en-IN" sz="2400" b="1" dirty="0" smtClean="0">
                <a:solidFill>
                  <a:srgbClr val="C00000"/>
                </a:solidFill>
              </a:rPr>
              <a:t>Sender</a:t>
            </a:r>
            <a:r>
              <a:rPr lang="en-IN" sz="2400" dirty="0" smtClean="0">
                <a:solidFill>
                  <a:srgbClr val="C00000"/>
                </a:solidFill>
              </a:rPr>
              <a:t>-----------------------------------</a:t>
            </a:r>
            <a:r>
              <a:rPr lang="en-IN" sz="2400" b="1" dirty="0" smtClean="0">
                <a:solidFill>
                  <a:srgbClr val="C00000"/>
                </a:solidFill>
              </a:rPr>
              <a:t>Receiver</a:t>
            </a:r>
          </a:p>
          <a:p>
            <a:pPr>
              <a:buNone/>
            </a:pPr>
            <a:r>
              <a:rPr lang="en-IN" sz="2400" b="1" dirty="0">
                <a:solidFill>
                  <a:srgbClr val="C00000"/>
                </a:solidFill>
              </a:rPr>
              <a:t> </a:t>
            </a:r>
            <a:r>
              <a:rPr lang="en-IN" sz="2400" b="1" dirty="0" smtClean="0">
                <a:solidFill>
                  <a:srgbClr val="C00000"/>
                </a:solidFill>
              </a:rPr>
              <a:t>                            </a:t>
            </a:r>
            <a:r>
              <a:rPr lang="en-IN" sz="2400" dirty="0" smtClean="0">
                <a:solidFill>
                  <a:srgbClr val="C00000"/>
                </a:solidFill>
              </a:rPr>
              <a:t> </a:t>
            </a:r>
            <a:r>
              <a:rPr lang="en-IN" sz="2400" b="1" dirty="0" smtClean="0">
                <a:solidFill>
                  <a:srgbClr val="C00000"/>
                </a:solidFill>
              </a:rPr>
              <a:t>Information</a:t>
            </a:r>
            <a:r>
              <a:rPr lang="en-IN" sz="2400" dirty="0" smtClean="0">
                <a:solidFill>
                  <a:srgbClr val="C00000"/>
                </a:solidFill>
              </a:rPr>
              <a:t> </a:t>
            </a:r>
            <a:endParaRPr lang="en-IN" sz="2400" dirty="0">
              <a:solidFill>
                <a:srgbClr val="C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Importance of Communication</a:t>
            </a:r>
            <a:endParaRPr lang="en-IN" sz="3600" b="1" dirty="0">
              <a:solidFill>
                <a:srgbClr val="C00000"/>
              </a:solidFill>
            </a:endParaRPr>
          </a:p>
        </p:txBody>
      </p:sp>
      <p:sp>
        <p:nvSpPr>
          <p:cNvPr id="3" name="Content Placeholder 2"/>
          <p:cNvSpPr>
            <a:spLocks noGrp="1"/>
          </p:cNvSpPr>
          <p:nvPr>
            <p:ph idx="1"/>
          </p:nvPr>
        </p:nvSpPr>
        <p:spPr>
          <a:xfrm>
            <a:off x="214282" y="571480"/>
            <a:ext cx="8715436" cy="6072230"/>
          </a:xfrm>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a:buNone/>
            </a:pPr>
            <a:r>
              <a:rPr lang="en-IN" b="1" dirty="0" smtClean="0"/>
              <a:t>The importance of communication in an organization can be summarized as follows:</a:t>
            </a:r>
            <a:endParaRPr lang="en-IN" dirty="0" smtClean="0"/>
          </a:p>
          <a:p>
            <a:r>
              <a:rPr lang="en-IN" dirty="0" smtClean="0"/>
              <a:t>Communication </a:t>
            </a:r>
            <a:r>
              <a:rPr lang="en-IN" b="1" dirty="0" smtClean="0">
                <a:solidFill>
                  <a:srgbClr val="C00000"/>
                </a:solidFill>
              </a:rPr>
              <a:t>promotes motivation</a:t>
            </a:r>
            <a:r>
              <a:rPr lang="en-IN" dirty="0" smtClean="0">
                <a:solidFill>
                  <a:srgbClr val="C00000"/>
                </a:solidFill>
              </a:rPr>
              <a:t> </a:t>
            </a:r>
            <a:r>
              <a:rPr lang="en-IN" dirty="0" smtClean="0"/>
              <a:t>by informing and clarifying the employees about the task to be done, the manner they are performing the task, and how to improve their performance if it is not up to the mark. </a:t>
            </a:r>
          </a:p>
          <a:p>
            <a:r>
              <a:rPr lang="en-IN" dirty="0" smtClean="0"/>
              <a:t>Communication is a </a:t>
            </a:r>
            <a:r>
              <a:rPr lang="en-IN" b="1" dirty="0" smtClean="0">
                <a:solidFill>
                  <a:srgbClr val="C00000"/>
                </a:solidFill>
              </a:rPr>
              <a:t>source</a:t>
            </a:r>
            <a:r>
              <a:rPr lang="en-IN" b="1" dirty="0" smtClean="0"/>
              <a:t> </a:t>
            </a:r>
            <a:r>
              <a:rPr lang="en-IN" b="1" dirty="0" smtClean="0">
                <a:solidFill>
                  <a:srgbClr val="C00000"/>
                </a:solidFill>
              </a:rPr>
              <a:t>of information</a:t>
            </a:r>
            <a:r>
              <a:rPr lang="en-IN" dirty="0" smtClean="0">
                <a:solidFill>
                  <a:srgbClr val="C00000"/>
                </a:solidFill>
              </a:rPr>
              <a:t> </a:t>
            </a:r>
            <a:r>
              <a:rPr lang="en-IN" dirty="0" smtClean="0"/>
              <a:t>to the organizational members for decision-making process as it helps identifying and assessing alternative course of actions. </a:t>
            </a:r>
          </a:p>
          <a:p>
            <a:r>
              <a:rPr lang="en-IN" dirty="0" smtClean="0"/>
              <a:t>Communication also plays a crucial role in </a:t>
            </a:r>
            <a:r>
              <a:rPr lang="en-IN" b="1" dirty="0" smtClean="0">
                <a:solidFill>
                  <a:srgbClr val="C00000"/>
                </a:solidFill>
              </a:rPr>
              <a:t>altering individual’s attitudes</a:t>
            </a:r>
            <a:r>
              <a:rPr lang="en-IN" dirty="0" smtClean="0"/>
              <a:t>, i.e., a well informed individual will have better attitude than a less-informed individual. Organizational magazines, journals, meetings and various other forms of oral and written communication help in moulding employee’s attitudes. </a:t>
            </a:r>
          </a:p>
          <a:p>
            <a:r>
              <a:rPr lang="en-IN" dirty="0" smtClean="0"/>
              <a:t>Communication also </a:t>
            </a:r>
            <a:r>
              <a:rPr lang="en-IN" b="1" dirty="0" smtClean="0">
                <a:solidFill>
                  <a:srgbClr val="C00000"/>
                </a:solidFill>
              </a:rPr>
              <a:t>helps in socializing</a:t>
            </a:r>
            <a:r>
              <a:rPr lang="en-IN" dirty="0" smtClean="0"/>
              <a:t>. In today’s life the only presence of another individual fosters communication. It is also said that one cannot survive without communication. </a:t>
            </a:r>
          </a:p>
          <a:p>
            <a:r>
              <a:rPr lang="en-IN" dirty="0" smtClean="0"/>
              <a:t>As discussed earlier, communication also assists in </a:t>
            </a:r>
            <a:r>
              <a:rPr lang="en-IN" b="1" dirty="0" smtClean="0">
                <a:solidFill>
                  <a:srgbClr val="C00000"/>
                </a:solidFill>
              </a:rPr>
              <a:t>controlling process</a:t>
            </a:r>
            <a:r>
              <a:rPr lang="en-IN" dirty="0" smtClean="0"/>
              <a:t>. It helps controlling organizational member’s behaviour in various ways. There are various levels of hierarchy and certain principles and guidelines that employees must follow in an organization. They must comply with organizational policies, perform their job role efficiently and communicate any work problem and grievance to their superiors. Thus, communication helps in controlling function of management. </a:t>
            </a: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IN" b="1" dirty="0" smtClean="0">
                <a:solidFill>
                  <a:srgbClr val="C00000"/>
                </a:solidFill>
              </a:rPr>
              <a:t>Process of Communication</a:t>
            </a:r>
            <a:r>
              <a:rPr lang="en-IN" dirty="0" smtClean="0"/>
              <a:t/>
            </a:r>
            <a:br>
              <a:rPr lang="en-IN" dirty="0" smtClean="0"/>
            </a:br>
            <a:endParaRPr lang="en-IN" dirty="0"/>
          </a:p>
        </p:txBody>
      </p:sp>
      <p:sp>
        <p:nvSpPr>
          <p:cNvPr id="3" name="Content Placeholder 2"/>
          <p:cNvSpPr>
            <a:spLocks noGrp="1"/>
          </p:cNvSpPr>
          <p:nvPr>
            <p:ph type="subTitle" idx="1"/>
          </p:nvPr>
        </p:nvSpPr>
        <p:spPr/>
        <p:txBody>
          <a:bodyPr/>
          <a:lstStyle/>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2288" y="4800600"/>
            <a:ext cx="5486400" cy="771540"/>
          </a:xfrm>
        </p:spPr>
        <p:txBody>
          <a:bodyPr>
            <a:normAutofit/>
          </a:bodyPr>
          <a:lstStyle/>
          <a:p>
            <a:pPr algn="ctr"/>
            <a:r>
              <a:rPr lang="en-US" sz="3200" dirty="0">
                <a:solidFill>
                  <a:srgbClr val="C00000"/>
                </a:solidFill>
                <a:cs typeface="Arial" pitchFamily="34" charset="0"/>
              </a:rPr>
              <a:t>Communication Process</a:t>
            </a:r>
            <a:endParaRPr lang="en-IN" sz="3200" dirty="0">
              <a:solidFill>
                <a:srgbClr val="C00000"/>
              </a:solidFill>
            </a:endParaRPr>
          </a:p>
        </p:txBody>
      </p:sp>
      <p:sp>
        <p:nvSpPr>
          <p:cNvPr id="10" name="Picture Placeholder 9"/>
          <p:cNvSpPr>
            <a:spLocks noGrp="1"/>
          </p:cNvSpPr>
          <p:nvPr>
            <p:ph type="pic" idx="1"/>
          </p:nvPr>
        </p:nvSpPr>
        <p:spPr>
          <a:xfrm>
            <a:off x="1428728" y="612774"/>
            <a:ext cx="6072230" cy="4316423"/>
          </a:xfrm>
        </p:spPr>
      </p:sp>
      <p:pic>
        <p:nvPicPr>
          <p:cNvPr id="1030" name="Picture 6" descr="Components of Communication Process"/>
          <p:cNvPicPr>
            <a:picLocks noChangeAspect="1" noChangeArrowheads="1"/>
          </p:cNvPicPr>
          <p:nvPr/>
        </p:nvPicPr>
        <p:blipFill>
          <a:blip r:embed="rId2"/>
          <a:srcRect/>
          <a:stretch>
            <a:fillRect/>
          </a:stretch>
        </p:blipFill>
        <p:spPr bwMode="auto">
          <a:xfrm>
            <a:off x="1357290" y="571480"/>
            <a:ext cx="6215106" cy="4071966"/>
          </a:xfrm>
          <a:prstGeom prst="rect">
            <a:avLst/>
          </a:prstGeom>
        </p:spPr>
        <p:style>
          <a:lnRef idx="1">
            <a:schemeClr val="accent2"/>
          </a:lnRef>
          <a:fillRef idx="2">
            <a:schemeClr val="accent2"/>
          </a:fillRef>
          <a:effectRef idx="1">
            <a:schemeClr val="accent2"/>
          </a:effectRef>
          <a:fontRef idx="minor">
            <a:schemeClr val="dk1"/>
          </a:fontRef>
        </p:style>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IN" sz="2000" dirty="0" smtClean="0"/>
              <a:t>Communication is a process of exchanging verbal and non verbal messages. It is a continuous process. Pre-requisite of communication is a message. </a:t>
            </a:r>
          </a:p>
          <a:p>
            <a:r>
              <a:rPr lang="en-IN" sz="2000" dirty="0" smtClean="0"/>
              <a:t>This message must be conveyed through some medium to the recipient. It is essential that this message must be understood by the recipient in same terms as intended by the sender.</a:t>
            </a:r>
          </a:p>
          <a:p>
            <a:r>
              <a:rPr lang="en-IN" sz="2000" dirty="0" smtClean="0"/>
              <a:t>He must respond within a time frame. Thus, communication is a two way process and is incomplete without a feedback from the recipient to the sender on how well the message is understood by him</a:t>
            </a:r>
            <a:r>
              <a:rPr lang="en-IN" dirty="0" smtClean="0"/>
              <a:t>. </a:t>
            </a:r>
          </a:p>
          <a:p>
            <a:pPr>
              <a:buNone/>
            </a:pPr>
            <a:r>
              <a:rPr lang="en-IN" sz="2000" b="1" dirty="0" smtClean="0">
                <a:solidFill>
                  <a:srgbClr val="C00000"/>
                </a:solidFill>
              </a:rPr>
              <a:t>The main components of communication process are as follows:</a:t>
            </a:r>
          </a:p>
          <a:p>
            <a:pPr marL="457200" indent="-457200">
              <a:buAutoNum type="arabicPeriod"/>
            </a:pPr>
            <a:r>
              <a:rPr lang="en-IN" sz="2000" b="1" dirty="0" smtClean="0">
                <a:solidFill>
                  <a:srgbClr val="C00000"/>
                </a:solidFill>
              </a:rPr>
              <a:t>Sender / Encoder </a:t>
            </a:r>
            <a:r>
              <a:rPr lang="en-IN" sz="2000" b="1" dirty="0" smtClean="0"/>
              <a:t>-</a:t>
            </a:r>
            <a:r>
              <a:rPr lang="en-IN" sz="2000" dirty="0" smtClean="0"/>
              <a:t> Sender / Encoder is a person who sends the message. A sender makes use of symbols (words or graphic or visual aids) to convey the message and produce the required response.</a:t>
            </a:r>
          </a:p>
          <a:p>
            <a:pPr marL="457200" indent="-457200"/>
            <a:r>
              <a:rPr lang="en-IN" sz="2000" dirty="0" smtClean="0"/>
              <a:t> For instance - a training manager conducting training for new batch of employees. Sender may be an individual or a group or an organization. The views, background, approach, skills, competencies, and knowledge of the sender have a great impact on the message. </a:t>
            </a:r>
          </a:p>
          <a:p>
            <a:pPr marL="457200" indent="-457200"/>
            <a:r>
              <a:rPr lang="en-IN" sz="2000" dirty="0" smtClean="0"/>
              <a:t>The verbal and non verbal symbols chosen are essential in ascertaining interpretation of the message by the recipient in the same terms as intended by the sender.</a:t>
            </a:r>
          </a:p>
          <a:p>
            <a:pPr marL="457200" indent="-457200">
              <a:buNone/>
            </a:pPr>
            <a:endParaRPr lang="en-IN" sz="900" dirty="0" smtClean="0"/>
          </a:p>
          <a:p>
            <a:pPr>
              <a:buNone/>
            </a:pPr>
            <a:r>
              <a:rPr lang="en-IN" sz="2000" b="1" dirty="0" smtClean="0">
                <a:solidFill>
                  <a:srgbClr val="C00000"/>
                </a:solidFill>
              </a:rPr>
              <a:t>2.  Message -</a:t>
            </a:r>
            <a:r>
              <a:rPr lang="en-IN" sz="2000" dirty="0" smtClean="0">
                <a:solidFill>
                  <a:srgbClr val="C00000"/>
                </a:solidFill>
              </a:rPr>
              <a:t> </a:t>
            </a:r>
            <a:r>
              <a:rPr lang="en-IN" sz="2000" dirty="0" smtClean="0"/>
              <a:t>Message is a key idea that the sender wants to communicate. It is a sign that elicits the response of recipient. Communication process begins with deciding about the message to be conveyed. It must be ensured that the main objective of the message is clear.</a:t>
            </a:r>
          </a:p>
          <a:p>
            <a:pPr>
              <a:buNone/>
            </a:pPr>
            <a:endParaRPr lang="en-IN" sz="2000" dirty="0" smtClean="0"/>
          </a:p>
          <a:p>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n-IN" sz="2000" b="1" dirty="0" smtClean="0">
                <a:solidFill>
                  <a:srgbClr val="C00000"/>
                </a:solidFill>
              </a:rPr>
              <a:t>3. Medium/Channel </a:t>
            </a:r>
            <a:r>
              <a:rPr lang="en-IN" sz="2000" b="1" dirty="0" smtClean="0"/>
              <a:t>-</a:t>
            </a:r>
            <a:r>
              <a:rPr lang="en-IN" sz="2000" dirty="0" smtClean="0"/>
              <a:t> Medium is a means used to exchange / transmit the message. The sender must choose an appropriate medium for transmitting the message else the message might not be conveyed to the desired recipients.</a:t>
            </a:r>
          </a:p>
          <a:p>
            <a:r>
              <a:rPr lang="en-IN" sz="2000" dirty="0" smtClean="0"/>
              <a:t>The choice of appropriate medium of communication is essential for making the message effective and correctly interpreted by the recipient. This choice of communication medium varies depending upon the features of communication.</a:t>
            </a:r>
          </a:p>
          <a:p>
            <a:r>
              <a:rPr lang="en-IN" sz="2000" dirty="0" smtClean="0"/>
              <a:t>For instance - Written medium is chosen when a message has to be conveyed to a small group of people, while an oral medium is chosen when spontaneous feedback is required from the recipient as misunderstandings are cleared then and there.</a:t>
            </a:r>
          </a:p>
          <a:p>
            <a:pPr>
              <a:buNone/>
            </a:pPr>
            <a:r>
              <a:rPr lang="en-IN" sz="2000" b="1" dirty="0" smtClean="0">
                <a:solidFill>
                  <a:srgbClr val="C00000"/>
                </a:solidFill>
              </a:rPr>
              <a:t>4. Recipient / Decoder </a:t>
            </a:r>
            <a:r>
              <a:rPr lang="en-IN" sz="2000" b="1" dirty="0" smtClean="0"/>
              <a:t>-</a:t>
            </a:r>
            <a:r>
              <a:rPr lang="en-IN" sz="2000" dirty="0" smtClean="0"/>
              <a:t> Recipient / Decoder is a person for whom the message is intended / aimed / targeted. The degree to which the decoder understands the message is dependent upon various factors such as knowledge of recipient, their responsiveness to the message, and the reliance of encoder on decoder.</a:t>
            </a:r>
          </a:p>
          <a:p>
            <a:pPr>
              <a:buNone/>
            </a:pPr>
            <a:r>
              <a:rPr lang="en-IN" sz="2000" b="1" dirty="0" smtClean="0">
                <a:solidFill>
                  <a:srgbClr val="C00000"/>
                </a:solidFill>
              </a:rPr>
              <a:t>5. Noise- </a:t>
            </a:r>
            <a:r>
              <a:rPr lang="en-IN" sz="2000" dirty="0" smtClean="0"/>
              <a:t>unfortunately communication is affected by noise, which is anything- whether in the sender, the transmission, or the receiver-that hinders communication. </a:t>
            </a:r>
            <a:endParaRPr lang="en-IN" sz="2000" b="1" dirty="0" smtClean="0">
              <a:solidFill>
                <a:srgbClr val="C00000"/>
              </a:solidFill>
            </a:endParaRPr>
          </a:p>
          <a:p>
            <a:pPr>
              <a:buNone/>
            </a:pPr>
            <a:r>
              <a:rPr lang="en-IN" sz="2000" dirty="0" smtClean="0">
                <a:solidFill>
                  <a:srgbClr val="C00000"/>
                </a:solidFill>
              </a:rPr>
              <a:t>6. </a:t>
            </a:r>
            <a:r>
              <a:rPr lang="en-IN" sz="2000" b="1" dirty="0" smtClean="0">
                <a:solidFill>
                  <a:srgbClr val="C00000"/>
                </a:solidFill>
              </a:rPr>
              <a:t>Feedback -</a:t>
            </a:r>
            <a:r>
              <a:rPr lang="en-IN" sz="2000" dirty="0" smtClean="0">
                <a:solidFill>
                  <a:srgbClr val="C00000"/>
                </a:solidFill>
              </a:rPr>
              <a:t> </a:t>
            </a:r>
            <a:r>
              <a:rPr lang="en-IN" sz="2000" dirty="0" smtClean="0"/>
              <a:t>Feedback is the main component of communication process as it permits the sender to analyze the efficacy of the message. It helps the sender in confirming the correct interpretation of message by the decoder. Feedback may be verbal (through words) or non-verbal (in form of smiles, sighs, etc.). It may take written form also in form of memos, reports, etc.</a:t>
            </a:r>
            <a:endParaRPr lang="en-IN"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Types of Communication</a:t>
            </a:r>
            <a:endParaRPr lang="en-IN" sz="3600" b="1" dirty="0">
              <a:solidFill>
                <a:srgbClr val="C00000"/>
              </a:solidFill>
            </a:endParaRPr>
          </a:p>
        </p:txBody>
      </p:sp>
      <p:sp>
        <p:nvSpPr>
          <p:cNvPr id="3" name="Content Placeholder 2"/>
          <p:cNvSpPr>
            <a:spLocks noGrp="1"/>
          </p:cNvSpPr>
          <p:nvPr>
            <p:ph idx="1"/>
          </p:nvPr>
        </p:nvSpPr>
        <p:spPr>
          <a:xfrm>
            <a:off x="214282" y="714356"/>
            <a:ext cx="8715436" cy="6000792"/>
          </a:xfrm>
        </p:spPr>
        <p:style>
          <a:lnRef idx="1">
            <a:schemeClr val="accent2"/>
          </a:lnRef>
          <a:fillRef idx="2">
            <a:schemeClr val="accent2"/>
          </a:fillRef>
          <a:effectRef idx="1">
            <a:schemeClr val="accent2"/>
          </a:effectRef>
          <a:fontRef idx="minor">
            <a:schemeClr val="dk1"/>
          </a:fontRef>
        </p:style>
        <p:txBody>
          <a:bodyPr>
            <a:normAutofit/>
          </a:bodyPr>
          <a:lstStyle/>
          <a:p>
            <a:pPr marL="514350" indent="-514350">
              <a:buAutoNum type="arabicPeriod"/>
            </a:pPr>
            <a:r>
              <a:rPr lang="en-IN" sz="2000" b="1" dirty="0" smtClean="0">
                <a:solidFill>
                  <a:srgbClr val="C00000"/>
                </a:solidFill>
              </a:rPr>
              <a:t>Verbal communication- </a:t>
            </a:r>
            <a:r>
              <a:rPr lang="en-IN" sz="2000" dirty="0" smtClean="0"/>
              <a:t>Verbal communication is a type of communication where the information flows through verbal medium like words, speeches, presentations etc.</a:t>
            </a:r>
          </a:p>
          <a:p>
            <a:pPr marL="514350" indent="-514350"/>
            <a:r>
              <a:rPr lang="en-IN" sz="2000" dirty="0" smtClean="0"/>
              <a:t>In verbal communication the sender shares his/her thoughts in the form of words. In organizations, individuals communicate verbally among each other in the form of dialogues, speech, presentations, discussions to name a few.</a:t>
            </a:r>
          </a:p>
          <a:p>
            <a:pPr marL="514350" indent="-514350"/>
            <a:r>
              <a:rPr lang="en-IN" sz="2000" dirty="0" smtClean="0"/>
              <a:t>The tone of the speaker, the pitch and the quality of words play a crucial role in verbal communication. The speaker has to be loud and clear and the content has to be properly defined.</a:t>
            </a:r>
          </a:p>
          <a:p>
            <a:pPr marL="514350" indent="-514350"/>
            <a:r>
              <a:rPr lang="en-IN" sz="2000" dirty="0" smtClean="0"/>
              <a:t>Haphazard and unorganized thoughts only lead to confusions and misunderstandings among individuals. In verbal communication, an individual must understand the importance of words and how to put them across.</a:t>
            </a:r>
          </a:p>
          <a:p>
            <a:r>
              <a:rPr lang="en-IN" sz="2000" dirty="0" smtClean="0"/>
              <a:t>  While speaking the pitch ought to be high and clear for everyone to understand and the content must be designed keeping the target audience in mind.</a:t>
            </a:r>
          </a:p>
          <a:p>
            <a:r>
              <a:rPr lang="en-IN" sz="2000" dirty="0" smtClean="0"/>
              <a:t> In verbal communication it is the responsibility of the sender to cross check with the receiver whether he has downloaded the correct information or not and the sender must give the required response.</a:t>
            </a:r>
          </a:p>
          <a:p>
            <a:endParaRPr lang="en-IN"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400" dirty="0" smtClean="0">
                <a:solidFill>
                  <a:srgbClr val="C00000"/>
                </a:solidFill>
              </a:rPr>
              <a:t>2. </a:t>
            </a:r>
            <a:r>
              <a:rPr lang="en-IN" sz="2000" b="1" dirty="0" smtClean="0">
                <a:solidFill>
                  <a:srgbClr val="C00000"/>
                </a:solidFill>
              </a:rPr>
              <a:t>Non verbal communication- </a:t>
            </a:r>
            <a:r>
              <a:rPr lang="en-IN" sz="2000" dirty="0" smtClean="0"/>
              <a:t>Imagine yourself in a situation, where you can’t speak but have to communicate an urgent information to the other person or for that matter, you are sitting in an important meeting and you want to express your displeasure or pleasure to your colleague without uttering even a word.</a:t>
            </a:r>
          </a:p>
          <a:p>
            <a:r>
              <a:rPr lang="en-IN" sz="2000" dirty="0" smtClean="0"/>
              <a:t> Here non verbal mode of communication comes into picture. Facial expressions, gestures, hand and hair movements, body postures all constitute non verbal communication.</a:t>
            </a:r>
          </a:p>
          <a:p>
            <a:r>
              <a:rPr lang="en-IN" sz="2000" dirty="0" smtClean="0"/>
              <a:t> Any communication made between two people without words and simply through facial movements, gestures or hand movements is called as non verbal communication.</a:t>
            </a:r>
          </a:p>
          <a:p>
            <a:r>
              <a:rPr lang="en-IN" sz="2000" dirty="0" smtClean="0"/>
              <a:t>In other words, it is a speechless communication where content is not put into words but simply expressed through </a:t>
            </a:r>
            <a:r>
              <a:rPr lang="en-IN" sz="2000" dirty="0" smtClean="0"/>
              <a:t>expressions. </a:t>
            </a:r>
            <a:r>
              <a:rPr lang="en-IN" sz="2000" b="1" dirty="0" smtClean="0">
                <a:solidFill>
                  <a:srgbClr val="C00000"/>
                </a:solidFill>
              </a:rPr>
              <a:t>If one has a headache, one would put his hand on his forehead to communicate his discomfort - a form of non verbal communication. Non verbal communications are vital in offices &amp; meetings.</a:t>
            </a:r>
          </a:p>
          <a:p>
            <a:pPr>
              <a:buNone/>
            </a:pPr>
            <a:endParaRPr lang="en-IN"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572296"/>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200" dirty="0" smtClean="0"/>
              <a:t>3</a:t>
            </a:r>
            <a:r>
              <a:rPr lang="en-IN" sz="2200" dirty="0" smtClean="0">
                <a:solidFill>
                  <a:srgbClr val="C00000"/>
                </a:solidFill>
              </a:rPr>
              <a:t>.</a:t>
            </a:r>
            <a:r>
              <a:rPr lang="en-IN" sz="2200" b="1" dirty="0" smtClean="0">
                <a:solidFill>
                  <a:srgbClr val="C00000"/>
                </a:solidFill>
              </a:rPr>
              <a:t> Visual Communication- </a:t>
            </a:r>
            <a:r>
              <a:rPr lang="en-IN" sz="2200" dirty="0" smtClean="0"/>
              <a:t>Before planning any outing or tour, Sneha always refers to the map of that place. Through the map, she tries to find out more about the place, the route to reach that place, hotels, shopping joints etc.</a:t>
            </a:r>
          </a:p>
          <a:p>
            <a:r>
              <a:rPr lang="en-IN" sz="2200" dirty="0" smtClean="0"/>
              <a:t> The map is actually passing information about the place to Sneha or communicating with Sneha. This mode of communication is called visual communication.</a:t>
            </a:r>
          </a:p>
          <a:p>
            <a:r>
              <a:rPr lang="en-IN" sz="2200" dirty="0" smtClean="0"/>
              <a:t>In visual communication, the recipient receives information from signboards, displays, hoardings, banners, maps etc.</a:t>
            </a:r>
          </a:p>
          <a:p>
            <a:r>
              <a:rPr lang="en-IN" sz="2200" dirty="0" smtClean="0"/>
              <a:t>The </a:t>
            </a:r>
            <a:r>
              <a:rPr lang="en-IN" sz="2200" dirty="0" smtClean="0">
                <a:solidFill>
                  <a:srgbClr val="C00000"/>
                </a:solidFill>
              </a:rPr>
              <a:t>sign board of Mc Donald’s or KFC indicates eating joints - a form of visual communication</a:t>
            </a:r>
            <a:r>
              <a:rPr lang="en-IN" sz="2200" dirty="0" smtClean="0"/>
              <a:t>. </a:t>
            </a:r>
          </a:p>
          <a:p>
            <a:r>
              <a:rPr lang="en-IN" sz="2200" dirty="0" smtClean="0"/>
              <a:t>The </a:t>
            </a:r>
            <a:r>
              <a:rPr lang="en-IN" sz="2200" dirty="0" smtClean="0">
                <a:solidFill>
                  <a:srgbClr val="C00000"/>
                </a:solidFill>
              </a:rPr>
              <a:t>sign board of “No Parking Zone” communicates to the individuals that any vehicle must not be parked in the vicinity - again a mode of visual communication. </a:t>
            </a:r>
          </a:p>
          <a:p>
            <a:r>
              <a:rPr lang="en-IN" sz="2200" dirty="0" smtClean="0"/>
              <a:t>Vision plays a very important role in visual communication and it depends on the recipient how to interpret the message.</a:t>
            </a:r>
          </a:p>
          <a:p>
            <a:pPr>
              <a:buNone/>
            </a:pP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86874" cy="357190"/>
          </a:xfrm>
        </p:spPr>
        <p:txBody>
          <a:bodyPr>
            <a:normAutofit fontScale="90000"/>
          </a:bodyPr>
          <a:lstStyle/>
          <a:p>
            <a:r>
              <a:rPr lang="en-US" sz="3600" b="1" dirty="0">
                <a:solidFill>
                  <a:srgbClr val="C00000"/>
                </a:solidFill>
              </a:rPr>
              <a:t>Importance of Directing Function</a:t>
            </a:r>
            <a:endParaRPr lang="en-IN" sz="3600" dirty="0">
              <a:solidFill>
                <a:srgbClr val="C00000"/>
              </a:solidFill>
            </a:endParaRPr>
          </a:p>
        </p:txBody>
      </p:sp>
      <p:sp>
        <p:nvSpPr>
          <p:cNvPr id="3" name="Content Placeholder 2"/>
          <p:cNvSpPr>
            <a:spLocks noGrp="1"/>
          </p:cNvSpPr>
          <p:nvPr>
            <p:ph idx="1"/>
          </p:nvPr>
        </p:nvSpPr>
        <p:spPr>
          <a:xfrm>
            <a:off x="142844" y="571480"/>
            <a:ext cx="8858312" cy="614366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sz="2400" dirty="0"/>
              <a:t>Directing or Direction function is said to be the heart of management of process and therefore, is the central point around which accomplishment of goals take place. A few philosophers call </a:t>
            </a:r>
            <a:r>
              <a:rPr lang="en-US" sz="2400" b="1" dirty="0"/>
              <a:t>Direction as “Life spark of an enterprise</a:t>
            </a:r>
            <a:r>
              <a:rPr lang="en-US" sz="2400" b="1" dirty="0" smtClean="0"/>
              <a:t>”.</a:t>
            </a:r>
          </a:p>
          <a:p>
            <a:r>
              <a:rPr lang="en-US" sz="2400" dirty="0" smtClean="0"/>
              <a:t>It </a:t>
            </a:r>
            <a:r>
              <a:rPr lang="en-US" sz="2400" dirty="0"/>
              <a:t>is also called as on actuating function of management because it is through direction that the operation of an enterprise actually starts. </a:t>
            </a:r>
            <a:r>
              <a:rPr lang="en-US" sz="2400" b="1" dirty="0"/>
              <a:t>Being the central character of enterprise, it provides many benefits to a concern which are as follows</a:t>
            </a:r>
            <a:r>
              <a:rPr lang="en-US" sz="2400" dirty="0" smtClean="0"/>
              <a:t>:-</a:t>
            </a:r>
          </a:p>
          <a:p>
            <a:pPr>
              <a:buNone/>
            </a:pPr>
            <a:endParaRPr lang="en-US" sz="900" dirty="0" smtClean="0"/>
          </a:p>
          <a:p>
            <a:pPr>
              <a:buNone/>
            </a:pPr>
            <a:r>
              <a:rPr lang="en-US" sz="2400" dirty="0"/>
              <a:t>1</a:t>
            </a:r>
            <a:r>
              <a:rPr lang="en-US" sz="2400" dirty="0">
                <a:solidFill>
                  <a:srgbClr val="C00000"/>
                </a:solidFill>
              </a:rPr>
              <a:t>. </a:t>
            </a:r>
            <a:r>
              <a:rPr lang="en-US" sz="2400" b="1" dirty="0">
                <a:solidFill>
                  <a:srgbClr val="C00000"/>
                </a:solidFill>
              </a:rPr>
              <a:t>It Initiates Actions</a:t>
            </a:r>
            <a:r>
              <a:rPr lang="en-US" sz="2400" dirty="0">
                <a:solidFill>
                  <a:srgbClr val="C00000"/>
                </a:solidFill>
              </a:rPr>
              <a:t> </a:t>
            </a:r>
            <a:r>
              <a:rPr lang="en-US" sz="2400" dirty="0"/>
              <a:t>- Directions is the function which is the starting point of the work performance of subordinates</a:t>
            </a:r>
            <a:r>
              <a:rPr lang="en-US" sz="2400" dirty="0" smtClean="0"/>
              <a:t>.</a:t>
            </a:r>
          </a:p>
          <a:p>
            <a:r>
              <a:rPr lang="en-US" sz="2400" dirty="0" smtClean="0"/>
              <a:t> </a:t>
            </a:r>
            <a:r>
              <a:rPr lang="en-US" sz="2400" dirty="0"/>
              <a:t>It is from this function the action takes place, subordinates understand their jobs and do according to the instructions laid. </a:t>
            </a:r>
            <a:endParaRPr lang="en-US" sz="2400" dirty="0" smtClean="0"/>
          </a:p>
          <a:p>
            <a:r>
              <a:rPr lang="en-US" sz="2400" dirty="0" smtClean="0"/>
              <a:t>Whatever </a:t>
            </a:r>
            <a:r>
              <a:rPr lang="en-US" sz="2400" dirty="0"/>
              <a:t>are plans laid, can be implemented only once the actual work starts. It is there that direction becomes beneficial. </a:t>
            </a:r>
            <a:endParaRPr lang="en-US" sz="2400" dirty="0" smtClean="0"/>
          </a:p>
          <a:p>
            <a:endParaRPr lang="en-IN" sz="900" dirty="0"/>
          </a:p>
          <a:p>
            <a:pPr>
              <a:buNone/>
            </a:pPr>
            <a:r>
              <a:rPr lang="en-US" sz="2400" dirty="0"/>
              <a:t>2. </a:t>
            </a:r>
            <a:r>
              <a:rPr lang="en-US" sz="2400" b="1" dirty="0">
                <a:solidFill>
                  <a:srgbClr val="C00000"/>
                </a:solidFill>
              </a:rPr>
              <a:t>It </a:t>
            </a:r>
            <a:r>
              <a:rPr lang="en-US" sz="2400" b="1" dirty="0" smtClean="0">
                <a:solidFill>
                  <a:srgbClr val="C00000"/>
                </a:solidFill>
              </a:rPr>
              <a:t>Integrates </a:t>
            </a:r>
            <a:r>
              <a:rPr lang="en-US" sz="2400" b="1" dirty="0">
                <a:solidFill>
                  <a:srgbClr val="C00000"/>
                </a:solidFill>
              </a:rPr>
              <a:t>Efforts</a:t>
            </a:r>
            <a:r>
              <a:rPr lang="en-US" sz="2400" dirty="0">
                <a:solidFill>
                  <a:srgbClr val="C00000"/>
                </a:solidFill>
              </a:rPr>
              <a:t> </a:t>
            </a:r>
            <a:r>
              <a:rPr lang="en-US" sz="2400" dirty="0"/>
              <a:t>- Through direction, the superiors are able to guide, inspire and instruct the subordinates to work</a:t>
            </a:r>
            <a:r>
              <a:rPr lang="en-US" sz="2400" dirty="0" smtClean="0"/>
              <a:t>.</a:t>
            </a:r>
          </a:p>
          <a:p>
            <a:r>
              <a:rPr lang="en-US" sz="2400" dirty="0" smtClean="0"/>
              <a:t>For </a:t>
            </a:r>
            <a:r>
              <a:rPr lang="en-US" sz="2400" dirty="0"/>
              <a:t>this, efforts of every individual towards accomplishment of goals are required. It is through direction the efforts of every department can be related and integrated with others. </a:t>
            </a:r>
            <a:endParaRPr lang="en-US" sz="2400" dirty="0" smtClean="0"/>
          </a:p>
          <a:p>
            <a:pPr>
              <a:buNone/>
            </a:pPr>
            <a:endParaRPr lang="en-IN" sz="2400" dirty="0"/>
          </a:p>
          <a:p>
            <a:endParaRPr lang="en-IN"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357190"/>
          </a:xfrm>
        </p:spPr>
        <p:txBody>
          <a:bodyPr>
            <a:noAutofit/>
          </a:bodyPr>
          <a:lstStyle/>
          <a:p>
            <a:r>
              <a:rPr lang="en-IN" sz="3600" b="1" dirty="0" smtClean="0">
                <a:solidFill>
                  <a:srgbClr val="C00000"/>
                </a:solidFill>
              </a:rPr>
              <a:t>Effectiveness of Communication</a:t>
            </a:r>
            <a:endParaRPr lang="en-IN" sz="3600" b="1" dirty="0">
              <a:solidFill>
                <a:srgbClr val="C00000"/>
              </a:solidFill>
            </a:endParaRPr>
          </a:p>
        </p:txBody>
      </p:sp>
      <p:sp>
        <p:nvSpPr>
          <p:cNvPr id="3" name="Content Placeholder 2"/>
          <p:cNvSpPr>
            <a:spLocks noGrp="1"/>
          </p:cNvSpPr>
          <p:nvPr>
            <p:ph idx="1"/>
          </p:nvPr>
        </p:nvSpPr>
        <p:spPr>
          <a:xfrm>
            <a:off x="142844" y="714356"/>
            <a:ext cx="8786874" cy="6000792"/>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sz="2400" dirty="0" smtClean="0"/>
              <a:t>Effective communication is a part and parcel of any successful organization. A communication should be free from barriers so as to be effective.</a:t>
            </a:r>
          </a:p>
          <a:p>
            <a:r>
              <a:rPr lang="en-IN" sz="2400" dirty="0" smtClean="0"/>
              <a:t>Communication is a two way process where the message sent by the sender should be interpreted in the same terms by the recipient. </a:t>
            </a:r>
            <a:r>
              <a:rPr lang="en-IN" sz="2400" b="1" dirty="0" smtClean="0">
                <a:solidFill>
                  <a:srgbClr val="C00000"/>
                </a:solidFill>
              </a:rPr>
              <a:t>The characteristics of effective communication are as follows :</a:t>
            </a:r>
          </a:p>
          <a:p>
            <a:pPr>
              <a:buNone/>
            </a:pPr>
            <a:endParaRPr lang="en-IN" sz="900" b="1" dirty="0" smtClean="0"/>
          </a:p>
          <a:p>
            <a:pPr marL="457200" indent="-457200">
              <a:buFont typeface="+mj-lt"/>
              <a:buAutoNum type="arabicPeriod"/>
            </a:pPr>
            <a:r>
              <a:rPr lang="en-IN" sz="2400" b="1" dirty="0" smtClean="0">
                <a:solidFill>
                  <a:srgbClr val="C00000"/>
                </a:solidFill>
              </a:rPr>
              <a:t>Clarity of Purpose:</a:t>
            </a:r>
            <a:r>
              <a:rPr lang="en-IN" sz="2400" dirty="0" smtClean="0">
                <a:solidFill>
                  <a:srgbClr val="C00000"/>
                </a:solidFill>
              </a:rPr>
              <a:t> </a:t>
            </a:r>
            <a:r>
              <a:rPr lang="en-IN" sz="2400" dirty="0" smtClean="0"/>
              <a:t>The message to be delivered must be clear in the mind of sender. The person to whom it is targeted and the aim of the message should be clear in the mind of the sender.</a:t>
            </a:r>
          </a:p>
          <a:p>
            <a:pPr marL="457200" indent="-457200">
              <a:buFont typeface="+mj-lt"/>
              <a:buAutoNum type="arabicPeriod"/>
            </a:pPr>
            <a:r>
              <a:rPr lang="en-IN" sz="2400" b="1" dirty="0" smtClean="0">
                <a:solidFill>
                  <a:srgbClr val="C00000"/>
                </a:solidFill>
              </a:rPr>
              <a:t>Completeness:</a:t>
            </a:r>
            <a:r>
              <a:rPr lang="en-IN" sz="2400" dirty="0" smtClean="0">
                <a:solidFill>
                  <a:srgbClr val="C00000"/>
                </a:solidFill>
              </a:rPr>
              <a:t> </a:t>
            </a:r>
            <a:r>
              <a:rPr lang="en-IN" sz="2400" dirty="0" smtClean="0"/>
              <a:t>The message delivered should not be incomplete. It should be supported by facts and observations. It should be well planned and organized. No assumptions should be made by the receiver.</a:t>
            </a:r>
          </a:p>
          <a:p>
            <a:pPr marL="457200" indent="-457200">
              <a:buFont typeface="+mj-lt"/>
              <a:buAutoNum type="arabicPeriod"/>
            </a:pPr>
            <a:r>
              <a:rPr lang="en-IN" sz="2400" b="1" dirty="0" smtClean="0">
                <a:solidFill>
                  <a:srgbClr val="C00000"/>
                </a:solidFill>
              </a:rPr>
              <a:t>Conciseness</a:t>
            </a:r>
            <a:r>
              <a:rPr lang="en-IN" sz="2400" b="1" dirty="0" smtClean="0"/>
              <a:t>:</a:t>
            </a:r>
            <a:r>
              <a:rPr lang="en-IN" sz="2400" dirty="0" smtClean="0"/>
              <a:t> The message should be concise. It should not include any unnecessary details. It should be short and complete.</a:t>
            </a:r>
          </a:p>
          <a:p>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715148"/>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514350" indent="-514350">
              <a:buNone/>
            </a:pPr>
            <a:r>
              <a:rPr lang="en-IN" sz="2200" b="1" dirty="0" smtClean="0">
                <a:solidFill>
                  <a:srgbClr val="C00000"/>
                </a:solidFill>
              </a:rPr>
              <a:t>4. Feedback</a:t>
            </a:r>
            <a:r>
              <a:rPr lang="en-IN" sz="2200" b="1" dirty="0" smtClean="0"/>
              <a:t>:</a:t>
            </a:r>
            <a:r>
              <a:rPr lang="en-IN" sz="2200" dirty="0" smtClean="0"/>
              <a:t> Whether the message sent by the sender is understood in same terms by the receiver or not can be judged by the feedback received. The feedback should be timely and in personal. It should be specific rather than general.</a:t>
            </a:r>
          </a:p>
          <a:p>
            <a:pPr marL="514350" indent="-514350">
              <a:buNone/>
            </a:pPr>
            <a:r>
              <a:rPr lang="en-IN" sz="2200" b="1" dirty="0" smtClean="0">
                <a:solidFill>
                  <a:srgbClr val="C00000"/>
                </a:solidFill>
              </a:rPr>
              <a:t>5. Empathy</a:t>
            </a:r>
            <a:r>
              <a:rPr lang="en-IN" sz="2200" b="1" dirty="0" smtClean="0"/>
              <a:t>:</a:t>
            </a:r>
            <a:r>
              <a:rPr lang="en-IN" sz="2200" dirty="0" smtClean="0"/>
              <a:t> Empathy with the listeners is essential for effective verbal communication. The speaker should step into the shoes of the listener and be sensitive to their needs and emotions. This way he can understand things from their perspective and make communication more effective.</a:t>
            </a:r>
          </a:p>
          <a:p>
            <a:pPr>
              <a:buNone/>
            </a:pPr>
            <a:r>
              <a:rPr lang="en-IN" sz="2200" b="1" dirty="0" smtClean="0">
                <a:solidFill>
                  <a:srgbClr val="C00000"/>
                </a:solidFill>
              </a:rPr>
              <a:t>6. Modify the message according to the audience</a:t>
            </a:r>
            <a:r>
              <a:rPr lang="en-IN" sz="2200" b="1" dirty="0" smtClean="0"/>
              <a:t>:</a:t>
            </a:r>
            <a:r>
              <a:rPr lang="en-IN" sz="2200" dirty="0" smtClean="0"/>
              <a:t> The information requirement by different people in the organization differs according to their needs. What is relevant to the middle level management might not be relevant to the top level of management. Use of jargons should be minimized because it might lead to misunderstanding and misinterpretations. The message should be modified according to the needs and requirements of the targeted audience.</a:t>
            </a:r>
          </a:p>
          <a:p>
            <a:pPr>
              <a:buNone/>
            </a:pPr>
            <a:r>
              <a:rPr lang="en-IN" sz="2200" b="1" dirty="0" smtClean="0">
                <a:solidFill>
                  <a:srgbClr val="C00000"/>
                </a:solidFill>
              </a:rPr>
              <a:t>7. Multiple Channels of communication:</a:t>
            </a:r>
            <a:r>
              <a:rPr lang="en-IN" sz="2200" dirty="0" smtClean="0">
                <a:solidFill>
                  <a:srgbClr val="C00000"/>
                </a:solidFill>
              </a:rPr>
              <a:t> </a:t>
            </a:r>
            <a:r>
              <a:rPr lang="en-IN" sz="2200" dirty="0" smtClean="0"/>
              <a:t>For effective communication multiple channels should be used as it increases the chances of clarity of message. The message is reinforced by using different channels and there are less chances of deformation of message.</a:t>
            </a:r>
          </a:p>
          <a:p>
            <a:pPr>
              <a:buNone/>
            </a:pPr>
            <a:r>
              <a:rPr lang="en-IN" sz="2200" b="1" dirty="0" smtClean="0">
                <a:solidFill>
                  <a:srgbClr val="C00000"/>
                </a:solidFill>
              </a:rPr>
              <a:t>8. Make effective use of Grapevine (informal channel of communication):</a:t>
            </a:r>
            <a:r>
              <a:rPr lang="en-IN" sz="2200" dirty="0" smtClean="0">
                <a:solidFill>
                  <a:srgbClr val="C00000"/>
                </a:solidFill>
              </a:rPr>
              <a:t> </a:t>
            </a:r>
            <a:r>
              <a:rPr lang="en-IN" sz="2200" dirty="0" smtClean="0"/>
              <a:t>The employees and managers should not always discourage grapevine. They should make effective use of grapevine. The managers can use grapevine to deliver formal messages and for identification of issues which are significant for the employees. The managers can get to know the problems faced by the employees and can work upon it. </a:t>
            </a:r>
          </a:p>
          <a:p>
            <a:pPr marL="514350" indent="-514350">
              <a:buNone/>
            </a:pPr>
            <a:endParaRPr lang="en-IN" sz="2000" dirty="0" smtClean="0"/>
          </a:p>
          <a:p>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IN" sz="3600" b="1" dirty="0" smtClean="0">
                <a:solidFill>
                  <a:srgbClr val="C00000"/>
                </a:solidFill>
              </a:rPr>
              <a:t>Communication Barriers</a:t>
            </a:r>
            <a:endParaRPr lang="en-IN" sz="3600" b="1" dirty="0">
              <a:solidFill>
                <a:srgbClr val="C00000"/>
              </a:solidFill>
            </a:endParaRPr>
          </a:p>
        </p:txBody>
      </p:sp>
      <p:sp>
        <p:nvSpPr>
          <p:cNvPr id="3" name="Content Placeholder 2"/>
          <p:cNvSpPr>
            <a:spLocks noGrp="1"/>
          </p:cNvSpPr>
          <p:nvPr>
            <p:ph idx="1"/>
          </p:nvPr>
        </p:nvSpPr>
        <p:spPr>
          <a:xfrm>
            <a:off x="214282" y="714356"/>
            <a:ext cx="8715436" cy="5929354"/>
          </a:xfrm>
        </p:spPr>
        <p:style>
          <a:lnRef idx="1">
            <a:schemeClr val="accent2"/>
          </a:lnRef>
          <a:fillRef idx="2">
            <a:schemeClr val="accent2"/>
          </a:fillRef>
          <a:effectRef idx="1">
            <a:schemeClr val="accent2"/>
          </a:effectRef>
          <a:fontRef idx="minor">
            <a:schemeClr val="dk1"/>
          </a:fontRef>
        </p:style>
        <p:txBody>
          <a:bodyPr>
            <a:normAutofit/>
          </a:bodyPr>
          <a:lstStyle/>
          <a:p>
            <a:r>
              <a:rPr lang="en-IN" sz="2000" dirty="0" smtClean="0"/>
              <a:t>Communication Barriers are the </a:t>
            </a:r>
            <a:r>
              <a:rPr lang="en-IN" sz="2000" b="1" dirty="0" smtClean="0"/>
              <a:t>various obstacles and hurdles</a:t>
            </a:r>
            <a:r>
              <a:rPr lang="en-IN" sz="2000" dirty="0" smtClean="0"/>
              <a:t> which arise in between of an effective communication leading to misunderstandings and misinterpretations by the receiver. </a:t>
            </a:r>
          </a:p>
          <a:p>
            <a:pPr marL="457200" indent="-457200">
              <a:buFont typeface="+mj-lt"/>
              <a:buAutoNum type="arabicPeriod"/>
            </a:pPr>
            <a:r>
              <a:rPr lang="en-IN" sz="2000" b="1" dirty="0" smtClean="0">
                <a:solidFill>
                  <a:srgbClr val="C00000"/>
                </a:solidFill>
              </a:rPr>
              <a:t>Noise -</a:t>
            </a:r>
            <a:r>
              <a:rPr lang="en-IN" sz="2000" dirty="0" smtClean="0">
                <a:solidFill>
                  <a:srgbClr val="C00000"/>
                </a:solidFill>
              </a:rPr>
              <a:t> </a:t>
            </a:r>
            <a:r>
              <a:rPr lang="en-IN" sz="2000" dirty="0" smtClean="0"/>
              <a:t>Noise plays an important barrier to effective communication. Imagine you want to pass on some information to a person standing next to a blaring mike. </a:t>
            </a:r>
          </a:p>
          <a:p>
            <a:pPr marL="457200" indent="-457200"/>
            <a:r>
              <a:rPr lang="en-IN" sz="2000" dirty="0" smtClean="0"/>
              <a:t>Do you think, the sender will ever be able to interpret it correctly? Do you think the receiver in this case is to blame? In this case, because of the blaring mike, the information will never reach the person in its desired form.</a:t>
            </a:r>
          </a:p>
          <a:p>
            <a:pPr marL="457200" indent="-457200"/>
            <a:r>
              <a:rPr lang="en-IN" sz="2000" dirty="0" smtClean="0"/>
              <a:t>Any presentation or speech delivered in a noisy classroom or auditorium is pointless as the information would never fall on the ears of the listeners. Try sharing some information with your friend in an overcrowded bus or a noisy market, correct information will never reach the recipient and he would never be able to interpret it correctly or respond accordingly.</a:t>
            </a:r>
          </a:p>
          <a:p>
            <a:pPr marL="457200" indent="-457200"/>
            <a:r>
              <a:rPr lang="en-IN" sz="2000" dirty="0" smtClean="0"/>
              <a:t>Here noise is an external communication barrier and it results in the distortion of the message.</a:t>
            </a:r>
            <a:endParaRPr lang="en-IN"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786874" cy="657229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None/>
            </a:pPr>
            <a:r>
              <a:rPr lang="en-IN" sz="2200" dirty="0" smtClean="0"/>
              <a:t>2. </a:t>
            </a:r>
            <a:r>
              <a:rPr lang="en-IN" sz="2200" b="1" dirty="0" smtClean="0">
                <a:solidFill>
                  <a:srgbClr val="C00000"/>
                </a:solidFill>
              </a:rPr>
              <a:t>Unorganized Thought </a:t>
            </a:r>
            <a:r>
              <a:rPr lang="en-IN" sz="2200" b="1" dirty="0" smtClean="0"/>
              <a:t>-</a:t>
            </a:r>
            <a:r>
              <a:rPr lang="en-IN" sz="2200" dirty="0" smtClean="0"/>
              <a:t> Unorganized and haphazard thoughts also are instrumental in poor communication and a very important barrier to effective communication.</a:t>
            </a:r>
          </a:p>
          <a:p>
            <a:r>
              <a:rPr lang="en-IN" sz="2200" b="1" dirty="0" smtClean="0">
                <a:solidFill>
                  <a:srgbClr val="C00000"/>
                </a:solidFill>
              </a:rPr>
              <a:t>Mohan to Mona -“Please come at 2 pm, okay not to come at 2.30 pm instead, fine let us freeze it for 3 pm”</a:t>
            </a:r>
          </a:p>
          <a:p>
            <a:r>
              <a:rPr lang="en-IN" sz="2200" dirty="0" smtClean="0"/>
              <a:t>Mona is bound to get confused as Mohan himself is not clear about the timings. </a:t>
            </a:r>
          </a:p>
          <a:p>
            <a:r>
              <a:rPr lang="en-IN" sz="2200" dirty="0" smtClean="0"/>
              <a:t>The sender must pass on crystal clear information to the receiver. The sender must first be himself very clear what he wants to communicate and then only begin the conversation. Abstract ideas, haphazard thoughts lead to ineffective communication. First know what you have to communicate and then only speak.</a:t>
            </a:r>
          </a:p>
          <a:p>
            <a:pPr marL="457200" indent="-457200">
              <a:buAutoNum type="arabicPeriod" startAt="3"/>
            </a:pPr>
            <a:r>
              <a:rPr lang="en-IN" sz="2200" b="1" dirty="0" smtClean="0">
                <a:solidFill>
                  <a:srgbClr val="C00000"/>
                </a:solidFill>
              </a:rPr>
              <a:t>Wrong interpretations </a:t>
            </a:r>
            <a:r>
              <a:rPr lang="en-IN" sz="2200" b="1" dirty="0" smtClean="0"/>
              <a:t>-</a:t>
            </a:r>
            <a:r>
              <a:rPr lang="en-IN" sz="2200" dirty="0" smtClean="0"/>
              <a:t> Wrong interpretations again play a very important role in miscommunication. An information can be wrongly interpreted by the receiver leading to a complete mess.</a:t>
            </a:r>
          </a:p>
          <a:p>
            <a:pPr marL="457200" indent="-457200"/>
            <a:r>
              <a:rPr lang="en-IN" sz="2200" b="1" dirty="0" smtClean="0">
                <a:solidFill>
                  <a:srgbClr val="C00000"/>
                </a:solidFill>
              </a:rPr>
              <a:t>“Tom went for a bash yesterday night”. The word bash can be decoded as beating as well as a party.</a:t>
            </a:r>
            <a:r>
              <a:rPr lang="en-IN" sz="2200" dirty="0" smtClean="0"/>
              <a:t> </a:t>
            </a:r>
          </a:p>
          <a:p>
            <a:pPr marL="457200" indent="-457200"/>
            <a:r>
              <a:rPr lang="en-IN" sz="2200" dirty="0" smtClean="0"/>
              <a:t>The sender might convey his message to the recipient in order to provide some necessary information but the receiver might misinterpret it.</a:t>
            </a:r>
          </a:p>
          <a:p>
            <a:pPr marL="457200" indent="-457200"/>
            <a:r>
              <a:rPr lang="en-IN" sz="2200" dirty="0" smtClean="0"/>
              <a:t>It is the responsibility of the receiver to give proper feedback to the speaker and clear all the doubts before ending the conversation. Don’t keep things within yourself; ask if you are not clear with anything.</a:t>
            </a:r>
          </a:p>
          <a:p>
            <a:pPr>
              <a:buNone/>
            </a:pPr>
            <a:endParaRPr lang="en-IN" sz="2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86874" cy="642942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n-IN" sz="2000" dirty="0" smtClean="0"/>
              <a:t>4.</a:t>
            </a:r>
            <a:r>
              <a:rPr lang="en-IN" sz="2000" b="1" dirty="0" smtClean="0"/>
              <a:t> </a:t>
            </a:r>
            <a:r>
              <a:rPr lang="en-IN" sz="2000" b="1" dirty="0" smtClean="0">
                <a:solidFill>
                  <a:srgbClr val="C00000"/>
                </a:solidFill>
              </a:rPr>
              <a:t>Not Understanding the receiver </a:t>
            </a:r>
            <a:r>
              <a:rPr lang="en-IN" sz="2000" b="1" dirty="0" smtClean="0"/>
              <a:t>-</a:t>
            </a:r>
            <a:r>
              <a:rPr lang="en-IN" sz="2000" dirty="0" smtClean="0"/>
              <a:t> </a:t>
            </a:r>
            <a:r>
              <a:rPr lang="en-IN" sz="2000" b="1" dirty="0" smtClean="0">
                <a:solidFill>
                  <a:schemeClr val="tx1"/>
                </a:solidFill>
              </a:rPr>
              <a:t>The boss once wanted to address his young team. He quoted examples from the year 1950 - the year when his team members were not even born. Don’t you think, all the young chaps will lose interest after sometime?</a:t>
            </a:r>
          </a:p>
          <a:p>
            <a:r>
              <a:rPr lang="en-IN" sz="2000" dirty="0" smtClean="0"/>
              <a:t>That’s the importance of understanding the recipient. Don’t just prepare a speech, learn more about the culture, habits, thought process of your listeners.</a:t>
            </a:r>
          </a:p>
          <a:p>
            <a:r>
              <a:rPr lang="en-IN" sz="2000" dirty="0" smtClean="0"/>
              <a:t> The sender must understand the receiver first and then pass on the information. Not understanding the receiver again is a barrier to effective communication.</a:t>
            </a:r>
          </a:p>
          <a:p>
            <a:pPr>
              <a:buNone/>
            </a:pPr>
            <a:r>
              <a:rPr lang="en-IN" sz="2000" dirty="0" smtClean="0"/>
              <a:t>5.</a:t>
            </a:r>
            <a:r>
              <a:rPr lang="en-IN" sz="2000" b="1" dirty="0" smtClean="0"/>
              <a:t> </a:t>
            </a:r>
            <a:r>
              <a:rPr lang="en-IN" sz="2000" b="1" dirty="0" smtClean="0">
                <a:solidFill>
                  <a:srgbClr val="C00000"/>
                </a:solidFill>
              </a:rPr>
              <a:t>Ignoring the content </a:t>
            </a:r>
            <a:r>
              <a:rPr lang="en-IN" sz="2000" b="1" dirty="0" smtClean="0"/>
              <a:t>-</a:t>
            </a:r>
            <a:r>
              <a:rPr lang="en-IN" sz="2000" dirty="0" smtClean="0"/>
              <a:t> One should lay emphasis on the content of his speech.</a:t>
            </a:r>
          </a:p>
          <a:p>
            <a:r>
              <a:rPr lang="en-IN" sz="2000" dirty="0" smtClean="0"/>
              <a:t> The </a:t>
            </a:r>
            <a:r>
              <a:rPr lang="en-IN" sz="2000" b="1" dirty="0" smtClean="0"/>
              <a:t>content has to be clear, crisp and above all interesting</a:t>
            </a:r>
            <a:r>
              <a:rPr lang="en-IN" sz="2000" dirty="0" smtClean="0"/>
              <a:t>. Don’t just speak; take some time to find out what you are speaking. Find out whether the content is relevant or not?</a:t>
            </a:r>
          </a:p>
          <a:p>
            <a:r>
              <a:rPr lang="en-IN" sz="2000" dirty="0" smtClean="0"/>
              <a:t>During presentations, the speaker must use interesting words, funny one liner to capture the attention of the listeners. Don’t make your speech monotonous otherwise the listeners after sometime will definitely fall asleep.</a:t>
            </a:r>
          </a:p>
          <a:p>
            <a:r>
              <a:rPr lang="en-IN" sz="2000" dirty="0" smtClean="0"/>
              <a:t>One should be smart enough to understand when to crack a slight joke in mid of a conversation. It really works. Don’t just speak for the heck of it, understand what you are speaking and try to make it more interesting, crisp and above all relevant.</a:t>
            </a:r>
            <a:endParaRPr lang="en-IN"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000" dirty="0" smtClean="0"/>
              <a:t>6. </a:t>
            </a:r>
            <a:r>
              <a:rPr lang="en-IN" sz="2000" b="1" dirty="0" smtClean="0">
                <a:solidFill>
                  <a:srgbClr val="C00000"/>
                </a:solidFill>
              </a:rPr>
              <a:t>Avoiding the Listener </a:t>
            </a:r>
            <a:r>
              <a:rPr lang="en-IN" sz="2000" b="1" dirty="0" smtClean="0"/>
              <a:t>-</a:t>
            </a:r>
            <a:r>
              <a:rPr lang="en-IN" sz="2000" dirty="0" smtClean="0"/>
              <a:t> Imagine yourself attending a seminar where the speaker is simply reading from his notes and for once has not made any eye contact with you.</a:t>
            </a:r>
          </a:p>
          <a:p>
            <a:r>
              <a:rPr lang="en-IN" sz="2000" dirty="0" smtClean="0"/>
              <a:t>You will never be able to relate with the speaker and hence never bother to find out what he wants to convey.</a:t>
            </a:r>
          </a:p>
          <a:p>
            <a:r>
              <a:rPr lang="en-IN" sz="2000" dirty="0" smtClean="0"/>
              <a:t>Don’t just go on. Create a friendly atmosphere and then start communicating.</a:t>
            </a:r>
          </a:p>
          <a:p>
            <a:r>
              <a:rPr lang="en-IN" sz="2000" dirty="0" smtClean="0"/>
              <a:t>Don’t just come to the point, one can ask questions from the listeners like what’s new?, Lovely weather or even use compliments like wonderful crowd, enthusiastic group. Don’t avoid your listeners, make an eye contact with them to effectively communicate.</a:t>
            </a:r>
          </a:p>
          <a:p>
            <a:pPr>
              <a:buNone/>
            </a:pPr>
            <a:r>
              <a:rPr lang="en-IN" sz="2000" dirty="0" smtClean="0"/>
              <a:t>7. </a:t>
            </a:r>
            <a:r>
              <a:rPr lang="en-IN" sz="2000" b="1" dirty="0" smtClean="0">
                <a:solidFill>
                  <a:srgbClr val="C00000"/>
                </a:solidFill>
              </a:rPr>
              <a:t>Not confirming with the recipient </a:t>
            </a:r>
            <a:r>
              <a:rPr lang="en-IN" sz="2000" b="1" dirty="0" smtClean="0"/>
              <a:t>-</a:t>
            </a:r>
            <a:r>
              <a:rPr lang="en-IN" sz="2000" dirty="0" smtClean="0"/>
              <a:t> Always cross check with the listeners, whether they have received the correct information or not.</a:t>
            </a:r>
          </a:p>
          <a:p>
            <a:r>
              <a:rPr lang="en-IN" sz="2000" dirty="0" smtClean="0"/>
              <a:t>For instance, if you are sharing some important contact no, do make it a habit to verify the number with the receiver whether the receiver has noted it correctly or not. Use words like </a:t>
            </a:r>
            <a:r>
              <a:rPr lang="en-IN" sz="2000" b="1" dirty="0" smtClean="0"/>
              <a:t>“Did you get it? “Am I Audible?”</a:t>
            </a:r>
            <a:r>
              <a:rPr lang="en-IN" sz="2000" dirty="0" smtClean="0"/>
              <a:t> in between the conversation. Try to find out whether the listener is getting your message or not.</a:t>
            </a:r>
          </a:p>
          <a:p>
            <a:r>
              <a:rPr lang="en-IN" sz="2000" dirty="0" smtClean="0"/>
              <a:t>Take pauses in between, simply don’t rush. Make a habit to </a:t>
            </a:r>
            <a:r>
              <a:rPr lang="en-IN" sz="2000" b="1" dirty="0" smtClean="0"/>
              <a:t>spell out words</a:t>
            </a:r>
            <a:r>
              <a:rPr lang="en-IN" sz="2000" dirty="0" smtClean="0"/>
              <a:t>. If you want to pass on your email id to your team, it is better to spell out each word of the email account</a:t>
            </a:r>
            <a:endParaRPr lang="en-IN"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000" dirty="0" smtClean="0"/>
              <a:t>8. </a:t>
            </a:r>
            <a:r>
              <a:rPr lang="en-IN" sz="2000" b="1" dirty="0" smtClean="0">
                <a:solidFill>
                  <a:srgbClr val="C00000"/>
                </a:solidFill>
              </a:rPr>
              <a:t>Low pitch and tone </a:t>
            </a:r>
            <a:r>
              <a:rPr lang="en-IN" sz="2000" b="1" dirty="0" smtClean="0"/>
              <a:t>-</a:t>
            </a:r>
            <a:r>
              <a:rPr lang="en-IN" sz="2000" dirty="0" smtClean="0"/>
              <a:t> Sometimes even the pitch and tone can play a communication barrier. Your content might be accurate, crisp and even related, but if your pitch is low your information will never reach the listeners bang on.</a:t>
            </a:r>
          </a:p>
          <a:p>
            <a:r>
              <a:rPr lang="en-IN" sz="2000" dirty="0" smtClean="0"/>
              <a:t>The tone has to be crystal clear and loud for passing on correct information.</a:t>
            </a:r>
          </a:p>
          <a:p>
            <a:r>
              <a:rPr lang="en-IN" sz="2000" dirty="0" smtClean="0"/>
              <a:t>Remember to give the correct pause after each sentence and don’t forget the punctuation marks. Remember you are communicating not only for the first benchers but the people on the last bench are also a part of the communication. Be loud and clear but don’t shout.</a:t>
            </a:r>
          </a:p>
          <a:p>
            <a:pPr>
              <a:buNone/>
            </a:pPr>
            <a:r>
              <a:rPr lang="en-IN" sz="2000" dirty="0" smtClean="0"/>
              <a:t>9</a:t>
            </a:r>
            <a:r>
              <a:rPr lang="en-IN" sz="2000" dirty="0" smtClean="0">
                <a:solidFill>
                  <a:srgbClr val="C00000"/>
                </a:solidFill>
              </a:rPr>
              <a:t>. </a:t>
            </a:r>
            <a:r>
              <a:rPr lang="en-IN" sz="2000" b="1" dirty="0" smtClean="0">
                <a:solidFill>
                  <a:srgbClr val="C00000"/>
                </a:solidFill>
              </a:rPr>
              <a:t>Impatient Listener </a:t>
            </a:r>
            <a:r>
              <a:rPr lang="en-IN" sz="2000" b="1" dirty="0" smtClean="0"/>
              <a:t>-</a:t>
            </a:r>
            <a:r>
              <a:rPr lang="en-IN" sz="2000" dirty="0" smtClean="0"/>
              <a:t> The listener also has to be patient enough to absorb the complete information and then respond accordingly. Always jot down your points and start off with your queries once the sender is through with the communication.</a:t>
            </a:r>
          </a:p>
          <a:p>
            <a:r>
              <a:rPr lang="en-IN" sz="2000" dirty="0" smtClean="0"/>
              <a:t>Don’t just jump in between the conversation as it leads to unnecessary confusions, misunderstandings and conflict and the communication never reaches any conclusion.</a:t>
            </a:r>
          </a:p>
          <a:p>
            <a:pPr>
              <a:buNone/>
            </a:pPr>
            <a:r>
              <a:rPr lang="en-IN" sz="2000" dirty="0" smtClean="0"/>
              <a:t>10.</a:t>
            </a:r>
            <a:r>
              <a:rPr lang="en-IN" sz="2000" b="1" dirty="0" smtClean="0"/>
              <a:t> </a:t>
            </a:r>
            <a:r>
              <a:rPr lang="en-IN" sz="2000" b="1" dirty="0" smtClean="0">
                <a:solidFill>
                  <a:srgbClr val="C00000"/>
                </a:solidFill>
              </a:rPr>
              <a:t>Different cultural level </a:t>
            </a:r>
            <a:r>
              <a:rPr lang="en-IN" sz="2000" b="1" dirty="0" smtClean="0"/>
              <a:t>-</a:t>
            </a:r>
            <a:r>
              <a:rPr lang="en-IN" sz="2000" dirty="0" smtClean="0"/>
              <a:t> In any organization, an individual can never think on the same line as his boss does. There is always a difference in their thought process. The work pressure, lack of transparency between the team members are also the barriers which lead to an ineffective communication. These barriers are called </a:t>
            </a:r>
            <a:r>
              <a:rPr lang="en-IN" sz="2000" b="1" dirty="0" smtClean="0"/>
              <a:t>internal barriers</a:t>
            </a:r>
            <a:r>
              <a:rPr lang="en-IN" sz="2000" dirty="0" smtClean="0"/>
              <a:t>.</a:t>
            </a:r>
            <a:endParaRPr lang="en-IN"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rmAutofit fontScale="90000"/>
          </a:bodyPr>
          <a:lstStyle/>
          <a:p>
            <a:r>
              <a:rPr lang="en-IN" sz="3600" b="1" dirty="0" smtClean="0">
                <a:solidFill>
                  <a:srgbClr val="C00000"/>
                </a:solidFill>
              </a:rPr>
              <a:t>Communication Technology</a:t>
            </a:r>
            <a:endParaRPr lang="en-IN" sz="3600" b="1" dirty="0">
              <a:solidFill>
                <a:srgbClr val="C00000"/>
              </a:solidFill>
            </a:endParaRPr>
          </a:p>
        </p:txBody>
      </p:sp>
      <p:sp>
        <p:nvSpPr>
          <p:cNvPr id="3" name="Content Placeholder 2"/>
          <p:cNvSpPr>
            <a:spLocks noGrp="1"/>
          </p:cNvSpPr>
          <p:nvPr>
            <p:ph idx="1"/>
          </p:nvPr>
        </p:nvSpPr>
        <p:spPr>
          <a:xfrm>
            <a:off x="142844" y="642918"/>
            <a:ext cx="8858312" cy="607223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IN" sz="2000" dirty="0" smtClean="0"/>
              <a:t>The application of information technology to the communication has increased the effectiveness of communication in organizations.</a:t>
            </a:r>
          </a:p>
          <a:p>
            <a:r>
              <a:rPr lang="en-IN" sz="2000" dirty="0" smtClean="0"/>
              <a:t>Some of the advances in technology and their impact on organizational communication are discussed below:</a:t>
            </a:r>
          </a:p>
          <a:p>
            <a:pPr marL="457200" indent="-457200">
              <a:buFont typeface="+mj-lt"/>
              <a:buAutoNum type="arabicPeriod"/>
            </a:pPr>
            <a:r>
              <a:rPr lang="en-IN" sz="2000" b="1" dirty="0" smtClean="0">
                <a:solidFill>
                  <a:srgbClr val="C00000"/>
                </a:solidFill>
              </a:rPr>
              <a:t>Management Information System (MIS)- </a:t>
            </a:r>
            <a:r>
              <a:rPr lang="en-IN" sz="2000" dirty="0" smtClean="0"/>
              <a:t>a MIS is a system that gathers, organizes and summarizes data and then presents it in a format customized to the situation and the individual using the information.</a:t>
            </a:r>
          </a:p>
          <a:p>
            <a:pPr marL="457200" indent="-457200"/>
            <a:r>
              <a:rPr lang="en-IN" sz="2000" dirty="0" smtClean="0"/>
              <a:t>In other words, MIS generates, processes and transmits information to the right person in the eight format at the right time. In most organizations MIS is computerised.</a:t>
            </a:r>
          </a:p>
          <a:p>
            <a:pPr marL="457200" indent="-457200"/>
            <a:r>
              <a:rPr lang="en-IN" sz="2000" dirty="0" smtClean="0"/>
              <a:t>A manager can use MIS to obtain information on certain technological developments in the organization or the industry or to obtain expert advice to solve organizational problems.</a:t>
            </a:r>
          </a:p>
          <a:p>
            <a:pPr marL="457200" indent="-457200">
              <a:buAutoNum type="arabicPeriod" startAt="2"/>
            </a:pPr>
            <a:r>
              <a:rPr lang="en-IN" sz="2000" b="1" dirty="0" smtClean="0">
                <a:solidFill>
                  <a:srgbClr val="C00000"/>
                </a:solidFill>
              </a:rPr>
              <a:t>Electronic Mail- </a:t>
            </a:r>
            <a:r>
              <a:rPr lang="en-IN" sz="2000" dirty="0" smtClean="0"/>
              <a:t>This is a computer-based communication system which allows people to exchange messages across the world within a few minutes. </a:t>
            </a:r>
          </a:p>
          <a:p>
            <a:pPr marL="457200" indent="-457200"/>
            <a:r>
              <a:rPr lang="en-IN" sz="2000" dirty="0" smtClean="0"/>
              <a:t>Messages are stored in a mail box till the recipients open them and read them on their computer screens.</a:t>
            </a:r>
          </a:p>
          <a:p>
            <a:pPr marL="457200" indent="-457200"/>
            <a:r>
              <a:rPr lang="en-IN" sz="2000" dirty="0" smtClean="0"/>
              <a:t>The recipients can send their responses later at any time, according to their convenience. </a:t>
            </a:r>
          </a:p>
          <a:p>
            <a:pPr marL="457200" indent="-457200">
              <a:buFont typeface="+mj-lt"/>
              <a:buAutoNum type="arabicPeriod"/>
            </a:pPr>
            <a:endParaRPr lang="en-IN"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7229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n-IN" sz="2400" b="1" dirty="0" smtClean="0">
                <a:solidFill>
                  <a:srgbClr val="C00000"/>
                </a:solidFill>
              </a:rPr>
              <a:t>3. Telecommuting- </a:t>
            </a:r>
            <a:r>
              <a:rPr lang="en-IN" sz="2400" dirty="0" smtClean="0"/>
              <a:t>Is also known as teleworking, the electronic cottage or worksteading.</a:t>
            </a:r>
          </a:p>
          <a:p>
            <a:r>
              <a:rPr lang="en-IN" sz="2400" dirty="0" smtClean="0"/>
              <a:t>It involves the accomplishment of all or part of a person’s work at home through computer links to the office.</a:t>
            </a:r>
          </a:p>
          <a:p>
            <a:r>
              <a:rPr lang="en-IN" sz="2400" dirty="0" smtClean="0"/>
              <a:t>It gives a person freedom from the distractions of the workplace, enables him to save time and money, and allows him to devote more time to family and personal work.</a:t>
            </a:r>
          </a:p>
          <a:p>
            <a:r>
              <a:rPr lang="en-IN" sz="2400" dirty="0" smtClean="0"/>
              <a:t>Organizations also benefit from telecommuting since it reduces their requirement for office space.</a:t>
            </a:r>
          </a:p>
          <a:p>
            <a:r>
              <a:rPr lang="en-IN" sz="2400" dirty="0" smtClean="0"/>
              <a:t>Telecommuting increases the morale of employees as they feel that the employer trusts them to work from home and increases their commitment towards work and the organization.</a:t>
            </a:r>
          </a:p>
          <a:p>
            <a:r>
              <a:rPr lang="en-IN" sz="2400" dirty="0" smtClean="0"/>
              <a:t>However, telecommuting may also cause certain problems. The employees working from home may not be considered for promotion because they do not interact directly with the manager. Also they may feel isolated as they cannot talk to their fellow employees and share their thoughts, views and opinions. </a:t>
            </a:r>
          </a:p>
          <a:p>
            <a:pPr>
              <a:buNone/>
            </a:pPr>
            <a:endParaRPr lang="en-IN"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500858"/>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IN" sz="2400" dirty="0" smtClean="0">
                <a:solidFill>
                  <a:srgbClr val="C00000"/>
                </a:solidFill>
              </a:rPr>
              <a:t>4. </a:t>
            </a:r>
            <a:r>
              <a:rPr lang="en-IN" sz="2400" b="1" dirty="0" smtClean="0">
                <a:solidFill>
                  <a:srgbClr val="C00000"/>
                </a:solidFill>
              </a:rPr>
              <a:t>Social Media- </a:t>
            </a:r>
            <a:r>
              <a:rPr lang="en-IN" sz="2400" dirty="0" smtClean="0"/>
              <a:t>In the present times, organizations use social media to recruit employees and also share important information with society at large.</a:t>
            </a:r>
          </a:p>
          <a:p>
            <a:r>
              <a:rPr lang="en-IN" sz="2400" dirty="0" smtClean="0"/>
              <a:t>Use of LinkedIn, Twitter, Facebook, and other technological mediums has added to the communication revolution.</a:t>
            </a:r>
          </a:p>
          <a:p>
            <a:pPr>
              <a:buNone/>
            </a:pP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2400" dirty="0" smtClean="0"/>
              <a:t>This can be done through persuasive leadership and effective communication. Integration of efforts brings effectiveness and stability in a concern. </a:t>
            </a:r>
          </a:p>
          <a:p>
            <a:pPr>
              <a:buNone/>
            </a:pPr>
            <a:endParaRPr lang="en-US" sz="800" dirty="0" smtClean="0"/>
          </a:p>
          <a:p>
            <a:pPr>
              <a:buNone/>
            </a:pPr>
            <a:r>
              <a:rPr lang="en-US" sz="2400" dirty="0" smtClean="0"/>
              <a:t>3. </a:t>
            </a:r>
            <a:r>
              <a:rPr lang="en-US" sz="2400" b="1" dirty="0" smtClean="0">
                <a:solidFill>
                  <a:srgbClr val="C00000"/>
                </a:solidFill>
              </a:rPr>
              <a:t>Means of Motivation</a:t>
            </a:r>
            <a:r>
              <a:rPr lang="en-US" sz="2400" dirty="0" smtClean="0">
                <a:solidFill>
                  <a:srgbClr val="C00000"/>
                </a:solidFill>
              </a:rPr>
              <a:t> </a:t>
            </a:r>
            <a:r>
              <a:rPr lang="en-US" sz="2400" dirty="0" smtClean="0"/>
              <a:t>- Direction function helps in achievement of goals. A manager makes use of the element of motivation here to improve the performances of subordinates.</a:t>
            </a:r>
          </a:p>
          <a:p>
            <a:r>
              <a:rPr lang="en-US" sz="2400" dirty="0" smtClean="0"/>
              <a:t>This can be done by providing incentives or compensation, whether monetary or non - monetary, which serves as a “Morale booster” to the subordinates.</a:t>
            </a:r>
          </a:p>
          <a:p>
            <a:r>
              <a:rPr lang="en-US" sz="2400" dirty="0" smtClean="0"/>
              <a:t>Motivation is also helpful for the subordinates to give the best of their abilities which ultimately helps in growth. </a:t>
            </a:r>
          </a:p>
          <a:p>
            <a:pPr>
              <a:buNone/>
            </a:pPr>
            <a:r>
              <a:rPr lang="en-US" sz="2400" dirty="0" smtClean="0">
                <a:solidFill>
                  <a:srgbClr val="C00000"/>
                </a:solidFill>
              </a:rPr>
              <a:t>4. </a:t>
            </a:r>
            <a:r>
              <a:rPr lang="en-US" sz="2400" b="1" dirty="0" smtClean="0">
                <a:solidFill>
                  <a:srgbClr val="C00000"/>
                </a:solidFill>
              </a:rPr>
              <a:t>It Provides Stability</a:t>
            </a:r>
            <a:r>
              <a:rPr lang="en-US" sz="2400" dirty="0" smtClean="0">
                <a:solidFill>
                  <a:srgbClr val="C00000"/>
                </a:solidFill>
              </a:rPr>
              <a:t> </a:t>
            </a:r>
            <a:r>
              <a:rPr lang="en-US" sz="2400" dirty="0" smtClean="0"/>
              <a:t>- Stability and balance in concern becomes very important for long term sun survival in the market.</a:t>
            </a:r>
          </a:p>
          <a:p>
            <a:r>
              <a:rPr lang="en-US" sz="2400" dirty="0" smtClean="0"/>
              <a:t>This can be brought upon by the managers with the help of four tools or elements of direction function - judicious blend of persuasive leadership, effective communication, strict supervision and efficient motivation.</a:t>
            </a:r>
          </a:p>
          <a:p>
            <a:endParaRPr lang="en-IN" sz="2400" dirty="0" smtClean="0"/>
          </a:p>
          <a:p>
            <a:pPr>
              <a:buNone/>
            </a:pPr>
            <a:endParaRPr lang="en-IN" sz="2400" dirty="0" smtClean="0"/>
          </a:p>
          <a:p>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2"/>
          </a:lnRef>
          <a:fillRef idx="2">
            <a:schemeClr val="accent2"/>
          </a:fillRef>
          <a:effectRef idx="1">
            <a:schemeClr val="accent2"/>
          </a:effectRef>
          <a:fontRef idx="minor">
            <a:schemeClr val="dk1"/>
          </a:fontRef>
        </p:style>
        <p:txBody>
          <a:bodyPr>
            <a:normAutofit/>
          </a:bodyPr>
          <a:lstStyle/>
          <a:p>
            <a:r>
              <a:rPr lang="en-US" sz="2400" dirty="0" smtClean="0"/>
              <a:t>Stability </a:t>
            </a:r>
            <a:r>
              <a:rPr lang="en-US" sz="2400" dirty="0"/>
              <a:t>is very important since that is an index of growth of an enterprise. Therefore a manager can use of all the four traits in him so that performance standards can be maintained</a:t>
            </a:r>
            <a:r>
              <a:rPr lang="en-US" sz="2400" dirty="0" smtClean="0"/>
              <a:t>.</a:t>
            </a:r>
          </a:p>
          <a:p>
            <a:endParaRPr lang="en-US" sz="800" dirty="0" smtClean="0"/>
          </a:p>
          <a:p>
            <a:pPr>
              <a:buNone/>
            </a:pPr>
            <a:r>
              <a:rPr lang="en-US" sz="2400" dirty="0" smtClean="0">
                <a:solidFill>
                  <a:srgbClr val="C00000"/>
                </a:solidFill>
              </a:rPr>
              <a:t>5. </a:t>
            </a:r>
            <a:r>
              <a:rPr lang="en-US" sz="2400" b="1" dirty="0" smtClean="0">
                <a:solidFill>
                  <a:srgbClr val="C00000"/>
                </a:solidFill>
              </a:rPr>
              <a:t>Coping up with the changes</a:t>
            </a:r>
            <a:r>
              <a:rPr lang="en-US" sz="2400" dirty="0" smtClean="0">
                <a:solidFill>
                  <a:srgbClr val="C00000"/>
                </a:solidFill>
              </a:rPr>
              <a:t> </a:t>
            </a:r>
            <a:r>
              <a:rPr lang="en-US" sz="2400" dirty="0" smtClean="0"/>
              <a:t>- It is a human behavior that human beings show resistance to change.</a:t>
            </a:r>
          </a:p>
          <a:p>
            <a:r>
              <a:rPr lang="en-US" sz="2400" dirty="0" smtClean="0"/>
              <a:t>Adaptability with changing environment helps in sustaining planned growth and becoming a market leader. It is directing function which is of use to meet with changes in environment, both internal as external.</a:t>
            </a:r>
          </a:p>
          <a:p>
            <a:r>
              <a:rPr lang="en-US" sz="2400" dirty="0" smtClean="0"/>
              <a:t>Effective communication helps in coping up with the changes. It is the role of manager here to communicate the nature and contents of changes very clearly to the subordinates. This helps in clarifications, easy adaptations and smooth running of an enterprise.</a:t>
            </a:r>
          </a:p>
          <a:p>
            <a:pPr>
              <a:buNone/>
            </a:pPr>
            <a:r>
              <a:rPr lang="en-US" sz="2400" dirty="0" smtClean="0"/>
              <a:t> </a:t>
            </a:r>
            <a:endParaRPr lang="en-IN" sz="2400" dirty="0"/>
          </a:p>
          <a:p>
            <a:pPr>
              <a:buNone/>
            </a:pP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sz="2400" dirty="0"/>
              <a:t>6. </a:t>
            </a:r>
            <a:r>
              <a:rPr lang="en-US" sz="2400" b="1" dirty="0">
                <a:solidFill>
                  <a:srgbClr val="C00000"/>
                </a:solidFill>
              </a:rPr>
              <a:t>Efficient Utilization of Resources</a:t>
            </a:r>
            <a:r>
              <a:rPr lang="en-US" sz="2400" dirty="0">
                <a:solidFill>
                  <a:srgbClr val="C00000"/>
                </a:solidFill>
              </a:rPr>
              <a:t> </a:t>
            </a:r>
            <a:r>
              <a:rPr lang="en-US" sz="2400" dirty="0" smtClean="0"/>
              <a:t>– Direction helps </a:t>
            </a:r>
            <a:r>
              <a:rPr lang="en-US" sz="2400" dirty="0"/>
              <a:t>in clarifying the role of every subordinate towards his work</a:t>
            </a:r>
            <a:r>
              <a:rPr lang="en-US" sz="2400" dirty="0" smtClean="0"/>
              <a:t>.</a:t>
            </a:r>
          </a:p>
          <a:p>
            <a:r>
              <a:rPr lang="en-US" sz="2400" dirty="0" smtClean="0"/>
              <a:t>The </a:t>
            </a:r>
            <a:r>
              <a:rPr lang="en-US" sz="2400" dirty="0"/>
              <a:t>resources can be utilized properly only when less of wastages, duplication of efforts, overlapping of performances, etc. don’t take place</a:t>
            </a:r>
            <a:r>
              <a:rPr lang="en-US" sz="2400" dirty="0" smtClean="0"/>
              <a:t>.</a:t>
            </a:r>
          </a:p>
          <a:p>
            <a:r>
              <a:rPr lang="en-US" sz="2400" dirty="0" smtClean="0"/>
              <a:t>Through </a:t>
            </a:r>
            <a:r>
              <a:rPr lang="en-US" sz="2400" dirty="0"/>
              <a:t>direction, the role of subordinates become clear as manager makes use of his supervisory, the guidance, the instructions and motivation skill to inspire the subordinates</a:t>
            </a:r>
            <a:r>
              <a:rPr lang="en-US" sz="2400" dirty="0" smtClean="0"/>
              <a:t>.</a:t>
            </a:r>
          </a:p>
          <a:p>
            <a:r>
              <a:rPr lang="en-US" sz="2400" dirty="0" smtClean="0"/>
              <a:t>This </a:t>
            </a:r>
            <a:r>
              <a:rPr lang="en-US" sz="2400" dirty="0"/>
              <a:t>helps in maximum possible utilization of resources of men, machine, materials and money which helps in reducing costs and increasing profits. </a:t>
            </a:r>
            <a:endParaRPr lang="en-IN" sz="2400"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357982"/>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n-US" dirty="0" smtClean="0">
                <a:solidFill>
                  <a:schemeClr val="tx1">
                    <a:lumMod val="75000"/>
                    <a:lumOff val="25000"/>
                  </a:schemeClr>
                </a:solidFill>
              </a:rPr>
              <a:t> </a:t>
            </a:r>
            <a:r>
              <a:rPr lang="en-US" b="1" u="sng" dirty="0" smtClean="0">
                <a:solidFill>
                  <a:srgbClr val="C00000"/>
                </a:solidFill>
              </a:rPr>
              <a:t>Harmony of Objectives:</a:t>
            </a:r>
          </a:p>
          <a:p>
            <a:pPr algn="ctr">
              <a:buNone/>
            </a:pPr>
            <a:endParaRPr lang="en-US" sz="800" b="1" u="sng" dirty="0" smtClean="0">
              <a:solidFill>
                <a:srgbClr val="C00000"/>
              </a:solidFill>
            </a:endParaRPr>
          </a:p>
          <a:p>
            <a:r>
              <a:rPr lang="en-US" sz="2600" b="1" dirty="0" smtClean="0">
                <a:solidFill>
                  <a:schemeClr val="tx1">
                    <a:lumMod val="75000"/>
                    <a:lumOff val="25000"/>
                  </a:schemeClr>
                </a:solidFill>
              </a:rPr>
              <a:t> </a:t>
            </a:r>
            <a:r>
              <a:rPr lang="en-US" sz="2600" dirty="0" smtClean="0">
                <a:solidFill>
                  <a:schemeClr val="tx1">
                    <a:lumMod val="75000"/>
                    <a:lumOff val="25000"/>
                  </a:schemeClr>
                </a:solidFill>
              </a:rPr>
              <a:t>Harmonizing of objectives means establishing the concurrence of organizational goals and personal goals of the members of the organization. </a:t>
            </a:r>
          </a:p>
          <a:p>
            <a:r>
              <a:rPr lang="en-US" sz="2600" dirty="0" smtClean="0">
                <a:solidFill>
                  <a:schemeClr val="tx1">
                    <a:lumMod val="75000"/>
                    <a:lumOff val="25000"/>
                  </a:schemeClr>
                </a:solidFill>
              </a:rPr>
              <a:t>If a conflict occurs between the organizational goals and the personal goals, the achievement of goals becomes harder.</a:t>
            </a:r>
          </a:p>
          <a:p>
            <a:r>
              <a:rPr lang="en-US" sz="2600" dirty="0" smtClean="0">
                <a:solidFill>
                  <a:schemeClr val="tx1">
                    <a:lumMod val="75000"/>
                    <a:lumOff val="25000"/>
                  </a:schemeClr>
                </a:solidFill>
              </a:rPr>
              <a:t>Therefore in such a situation it is up to the manager to harmonize objectives through proper directing, to ensure the proper success of the organization and the satisfaction of the employees.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357190"/>
          </a:xfrm>
        </p:spPr>
        <p:txBody>
          <a:bodyPr>
            <a:noAutofit/>
          </a:bodyPr>
          <a:lstStyle/>
          <a:p>
            <a:r>
              <a:rPr lang="en-IN" sz="3600" b="1" dirty="0" smtClean="0">
                <a:solidFill>
                  <a:srgbClr val="C00000"/>
                </a:solidFill>
              </a:rPr>
              <a:t>What is Leadership ?</a:t>
            </a:r>
            <a:br>
              <a:rPr lang="en-IN" sz="3600" b="1" dirty="0" smtClean="0">
                <a:solidFill>
                  <a:srgbClr val="C00000"/>
                </a:solidFill>
              </a:rPr>
            </a:br>
            <a:endParaRPr lang="en-IN" sz="3600" dirty="0">
              <a:solidFill>
                <a:srgbClr val="C00000"/>
              </a:solidFill>
            </a:endParaRPr>
          </a:p>
        </p:txBody>
      </p:sp>
      <p:sp>
        <p:nvSpPr>
          <p:cNvPr id="3" name="Content Placeholder 2"/>
          <p:cNvSpPr>
            <a:spLocks noGrp="1"/>
          </p:cNvSpPr>
          <p:nvPr>
            <p:ph idx="1"/>
          </p:nvPr>
        </p:nvSpPr>
        <p:spPr>
          <a:xfrm>
            <a:off x="214282" y="642918"/>
            <a:ext cx="8715436" cy="6072230"/>
          </a:xfrm>
        </p:spPr>
        <p:style>
          <a:lnRef idx="1">
            <a:schemeClr val="accent2"/>
          </a:lnRef>
          <a:fillRef idx="2">
            <a:schemeClr val="accent2"/>
          </a:fillRef>
          <a:effectRef idx="1">
            <a:schemeClr val="accent2"/>
          </a:effectRef>
          <a:fontRef idx="minor">
            <a:schemeClr val="dk1"/>
          </a:fontRef>
        </p:style>
        <p:txBody>
          <a:bodyPr>
            <a:normAutofit/>
          </a:bodyPr>
          <a:lstStyle/>
          <a:p>
            <a:r>
              <a:rPr lang="en-IN" sz="2200" b="1" dirty="0" smtClean="0">
                <a:solidFill>
                  <a:srgbClr val="C00000"/>
                </a:solidFill>
              </a:rPr>
              <a:t>Leadership</a:t>
            </a:r>
            <a:r>
              <a:rPr lang="en-IN" sz="2200" dirty="0" smtClean="0"/>
              <a:t> is a process by which an executive can direct, guide and influence the behaviour and work of others towards accomplishment of specific goals in a given situation.</a:t>
            </a:r>
          </a:p>
          <a:p>
            <a:r>
              <a:rPr lang="en-IN" sz="2200" dirty="0" smtClean="0"/>
              <a:t>Leadership is the ability of a manager to induce the subordinates to work with confidence and zeal.</a:t>
            </a:r>
          </a:p>
          <a:p>
            <a:r>
              <a:rPr lang="en-IN" sz="2200" dirty="0" smtClean="0"/>
              <a:t>Leadership is the potential to influence behaviour of others. It is also defined as the capacity to influence a group towards the realization of a goal. </a:t>
            </a:r>
          </a:p>
          <a:p>
            <a:r>
              <a:rPr lang="en-IN" sz="2200" dirty="0" smtClean="0"/>
              <a:t>Leaders are required to develop future visions, and to motivate the organizational members to want to achieve the visions.</a:t>
            </a:r>
          </a:p>
          <a:p>
            <a:r>
              <a:rPr lang="en-IN" sz="2200" b="1" dirty="0" smtClean="0">
                <a:solidFill>
                  <a:srgbClr val="C00000"/>
                </a:solidFill>
              </a:rPr>
              <a:t>According to Keith Davis</a:t>
            </a:r>
            <a:r>
              <a:rPr lang="en-IN" sz="2200" dirty="0" smtClean="0"/>
              <a:t>, “Leadership is the ability to persuade others to seek defined objectives enthusiastically. It is the human factor which binds a group together and motivates it towards goals.”</a:t>
            </a:r>
          </a:p>
          <a:p>
            <a:endParaRPr lang="en-IN" sz="2200"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7103</Words>
  <Application>Microsoft Office PowerPoint</Application>
  <PresentationFormat>On-screen Show (4:3)</PresentationFormat>
  <Paragraphs>356</Paragraphs>
  <Slides>49</Slides>
  <Notes>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Directing- Module 4</vt:lpstr>
      <vt:lpstr>What is Directing</vt:lpstr>
      <vt:lpstr>Characteristics of Directing  </vt:lpstr>
      <vt:lpstr>Importance of Directing Function</vt:lpstr>
      <vt:lpstr>Slide 5</vt:lpstr>
      <vt:lpstr>Slide 6</vt:lpstr>
      <vt:lpstr>Slide 7</vt:lpstr>
      <vt:lpstr>Slide 8</vt:lpstr>
      <vt:lpstr>What is Leadership ? </vt:lpstr>
      <vt:lpstr>Characteristics of Leadership </vt:lpstr>
      <vt:lpstr>Importance of Leadership</vt:lpstr>
      <vt:lpstr>Slide 12</vt:lpstr>
      <vt:lpstr>Leadership Styles</vt:lpstr>
      <vt:lpstr>Slide 14</vt:lpstr>
      <vt:lpstr>Slide 15</vt:lpstr>
      <vt:lpstr> What is Motivation?  </vt:lpstr>
      <vt:lpstr>Slide 17</vt:lpstr>
      <vt:lpstr>Importance of Motivation to Individuals &amp; Organizations</vt:lpstr>
      <vt:lpstr>Hierarchy of Needs Theory (Maslow)</vt:lpstr>
      <vt:lpstr>Maslow’s Hierarchy of Needs</vt:lpstr>
      <vt:lpstr>Maslow’s Hierarchy of Needs</vt:lpstr>
      <vt:lpstr> Assumptions of Maslow’s Hierarchy </vt:lpstr>
      <vt:lpstr>Slide 23</vt:lpstr>
      <vt:lpstr>Theory X-Theory Y </vt:lpstr>
      <vt:lpstr>Theory Y: </vt:lpstr>
      <vt:lpstr>Theory X-Theory Y </vt:lpstr>
      <vt:lpstr>Herzberg’s Two-Factor Theory</vt:lpstr>
      <vt:lpstr>Herzberg’s Two-Factor Theory</vt:lpstr>
      <vt:lpstr>Motivational Techniques</vt:lpstr>
      <vt:lpstr>Slide 30</vt:lpstr>
      <vt:lpstr>Communication</vt:lpstr>
      <vt:lpstr>Importance of Communication</vt:lpstr>
      <vt:lpstr>Process of Communication </vt:lpstr>
      <vt:lpstr>Communication Process</vt:lpstr>
      <vt:lpstr>Slide 35</vt:lpstr>
      <vt:lpstr>Slide 36</vt:lpstr>
      <vt:lpstr>Types of Communication</vt:lpstr>
      <vt:lpstr>Slide 38</vt:lpstr>
      <vt:lpstr>Slide 39</vt:lpstr>
      <vt:lpstr>Effectiveness of Communication</vt:lpstr>
      <vt:lpstr>Slide 41</vt:lpstr>
      <vt:lpstr>Communication Barriers</vt:lpstr>
      <vt:lpstr>Slide 43</vt:lpstr>
      <vt:lpstr>Slide 44</vt:lpstr>
      <vt:lpstr>Slide 45</vt:lpstr>
      <vt:lpstr>Slide 46</vt:lpstr>
      <vt:lpstr>Communication Technology</vt:lpstr>
      <vt:lpstr>Slide 48</vt:lpstr>
      <vt:lpstr>Slide 49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Directing- Module 4</dc:title>
  <dc:creator>poornima</dc:creator>
  <cp:lastModifiedBy>poornima</cp:lastModifiedBy>
  <cp:revision>382</cp:revision>
  <dcterms:created xsi:type="dcterms:W3CDTF">2013-04-20T11:02:44Z</dcterms:created>
  <dcterms:modified xsi:type="dcterms:W3CDTF">2013-05-15T06:20:07Z</dcterms:modified>
</cp:coreProperties>
</file>