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59" r:id="rId6"/>
    <p:sldId id="260" r:id="rId7"/>
    <p:sldId id="278" r:id="rId8"/>
    <p:sldId id="261" r:id="rId9"/>
    <p:sldId id="262" r:id="rId10"/>
    <p:sldId id="263" r:id="rId11"/>
    <p:sldId id="283" r:id="rId12"/>
    <p:sldId id="264" r:id="rId13"/>
    <p:sldId id="265" r:id="rId14"/>
    <p:sldId id="266" r:id="rId15"/>
    <p:sldId id="281" r:id="rId16"/>
    <p:sldId id="267" r:id="rId17"/>
    <p:sldId id="268" r:id="rId18"/>
    <p:sldId id="284"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D0903-D3B4-46C2-86D7-EE4FA1379B02}" type="datetimeFigureOut">
              <a:rPr lang="en-IN" smtClean="0"/>
              <a:pPr/>
              <a:t>07/11/2011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D1FAD6-1BBE-433A-B593-6439AC4C96A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D0903-D3B4-46C2-86D7-EE4FA1379B02}" type="datetimeFigureOut">
              <a:rPr lang="en-IN" smtClean="0"/>
              <a:pPr/>
              <a:t>07/11/2011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1FAD6-1BBE-433A-B593-6439AC4C96A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75292"/>
            <a:ext cx="9144000" cy="2281808"/>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r>
              <a:rPr lang="en-US" sz="2000" dirty="0" smtClean="0">
                <a:ln>
                  <a:solidFill>
                    <a:schemeClr val="tx1"/>
                  </a:solidFill>
                </a:ln>
                <a:latin typeface="Arial" pitchFamily="34" charset="0"/>
                <a:cs typeface="Arial" pitchFamily="34" charset="0"/>
              </a:rPr>
              <a:t>A disaster is a natural or man-made hazard </a:t>
            </a:r>
            <a:r>
              <a:rPr lang="en-US" sz="2000" dirty="0" smtClean="0">
                <a:ln>
                  <a:solidFill>
                    <a:schemeClr val="tx1"/>
                  </a:solidFill>
                </a:ln>
                <a:latin typeface="Arial" pitchFamily="34" charset="0"/>
                <a:cs typeface="Arial" pitchFamily="34" charset="0"/>
              </a:rPr>
              <a:t>resulting </a:t>
            </a:r>
            <a:r>
              <a:rPr lang="en-US" sz="2000" dirty="0" smtClean="0">
                <a:ln>
                  <a:solidFill>
                    <a:schemeClr val="tx1"/>
                  </a:solidFill>
                </a:ln>
                <a:latin typeface="Arial" pitchFamily="34" charset="0"/>
                <a:cs typeface="Arial" pitchFamily="34" charset="0"/>
              </a:rPr>
              <a:t>in an event of substantial extent causing significant physical damage or destruction, loss of life, or drastic change to the environment. A disaster can be ostensively defined as any tragic event with great loss stemming from events such as earthquakes, floods, catastrophic </a:t>
            </a:r>
            <a:r>
              <a:rPr lang="en-US" sz="2000" dirty="0" smtClean="0">
                <a:ln>
                  <a:solidFill>
                    <a:schemeClr val="tx1"/>
                  </a:solidFill>
                </a:ln>
                <a:latin typeface="Arial" pitchFamily="34" charset="0"/>
                <a:cs typeface="Arial" pitchFamily="34" charset="0"/>
              </a:rPr>
              <a:t>accidents, landslides or cyclones.</a:t>
            </a:r>
            <a:endParaRPr lang="en-US" sz="2000" dirty="0" smtClean="0">
              <a:ln>
                <a:solidFill>
                  <a:schemeClr val="tx1"/>
                </a:solidFill>
              </a:ln>
              <a:latin typeface="Arial" pitchFamily="34" charset="0"/>
              <a:cs typeface="Arial" pitchFamily="34" charset="0"/>
            </a:endParaRPr>
          </a:p>
          <a:p>
            <a:endParaRPr lang="en-IN" sz="2000" dirty="0"/>
          </a:p>
        </p:txBody>
      </p:sp>
      <p:sp>
        <p:nvSpPr>
          <p:cNvPr id="4" name="TextBox 3"/>
          <p:cNvSpPr txBox="1"/>
          <p:nvPr/>
        </p:nvSpPr>
        <p:spPr>
          <a:xfrm>
            <a:off x="2411760" y="0"/>
            <a:ext cx="4955203" cy="646331"/>
          </a:xfrm>
          <a:prstGeom prst="rect">
            <a:avLst/>
          </a:prstGeom>
          <a:noFill/>
        </p:spPr>
        <p:txBody>
          <a:bodyPr wrap="none" rtlCol="0">
            <a:spAutoFit/>
          </a:bodyPr>
          <a:lstStyle/>
          <a:p>
            <a:r>
              <a:rPr lang="en-IN" sz="3600" b="1" dirty="0" smtClean="0">
                <a:latin typeface="Arial" pitchFamily="34" charset="0"/>
                <a:cs typeface="Arial" pitchFamily="34" charset="0"/>
              </a:rPr>
              <a:t>Disaster Management</a:t>
            </a:r>
            <a:endParaRPr lang="en-IN" sz="3600" b="1" dirty="0">
              <a:latin typeface="Arial" pitchFamily="34" charset="0"/>
              <a:cs typeface="Arial" pitchFamily="34" charset="0"/>
            </a:endParaRPr>
          </a:p>
        </p:txBody>
      </p:sp>
      <p:pic>
        <p:nvPicPr>
          <p:cNvPr id="11266" name="Picture 2" descr="0156"/>
          <p:cNvPicPr>
            <a:picLocks noChangeAspect="1" noChangeArrowheads="1"/>
          </p:cNvPicPr>
          <p:nvPr/>
        </p:nvPicPr>
        <p:blipFill>
          <a:blip r:embed="rId2" cstate="print"/>
          <a:srcRect/>
          <a:stretch>
            <a:fillRect/>
          </a:stretch>
        </p:blipFill>
        <p:spPr bwMode="auto">
          <a:xfrm>
            <a:off x="0" y="2313348"/>
            <a:ext cx="3157718" cy="2376264"/>
          </a:xfrm>
          <a:prstGeom prst="rect">
            <a:avLst/>
          </a:prstGeom>
          <a:noFill/>
        </p:spPr>
      </p:pic>
      <p:pic>
        <p:nvPicPr>
          <p:cNvPr id="11268" name="Picture 4" descr="http://t0.gstatic.com/images?q=tbn:ANd9GcRlXQ5erD1oqkGXQ_NcmxEKKqwhpQJjCloXtF5OvsRndfCNw8u8hNpTWafv"/>
          <p:cNvPicPr>
            <a:picLocks noChangeAspect="1" noChangeArrowheads="1"/>
          </p:cNvPicPr>
          <p:nvPr/>
        </p:nvPicPr>
        <p:blipFill>
          <a:blip r:embed="rId3" cstate="print"/>
          <a:srcRect/>
          <a:stretch>
            <a:fillRect/>
          </a:stretch>
        </p:blipFill>
        <p:spPr bwMode="auto">
          <a:xfrm>
            <a:off x="6156177" y="2315016"/>
            <a:ext cx="2808312" cy="2304256"/>
          </a:xfrm>
          <a:prstGeom prst="rect">
            <a:avLst/>
          </a:prstGeom>
          <a:noFill/>
        </p:spPr>
      </p:pic>
      <p:pic>
        <p:nvPicPr>
          <p:cNvPr id="11270" name="Picture 6" descr="http://t3.gstatic.com/images?q=tbn:ANd9GcSOuusD_t8kFB7UWrHruKVsFKtTvh2S2QmDbtqzRFlw8dLNzKiQVw"/>
          <p:cNvPicPr>
            <a:picLocks noChangeAspect="1" noChangeArrowheads="1"/>
          </p:cNvPicPr>
          <p:nvPr/>
        </p:nvPicPr>
        <p:blipFill>
          <a:blip r:embed="rId4" cstate="print"/>
          <a:srcRect/>
          <a:stretch>
            <a:fillRect/>
          </a:stretch>
        </p:blipFill>
        <p:spPr bwMode="auto">
          <a:xfrm>
            <a:off x="3275856" y="2313348"/>
            <a:ext cx="2736304" cy="2381349"/>
          </a:xfrm>
          <a:prstGeom prst="rect">
            <a:avLst/>
          </a:prstGeom>
          <a:noFill/>
        </p:spPr>
      </p:pic>
      <p:pic>
        <p:nvPicPr>
          <p:cNvPr id="11274" name="Picture 10" descr="http://t1.gstatic.com/images?q=tbn:ANd9GcRMxr2Kq3wURY8_SWwjjzICnzh6zC4YU3bkZ04zS-r48-8Zw6Oj8w"/>
          <p:cNvPicPr>
            <a:picLocks noChangeAspect="1" noChangeArrowheads="1"/>
          </p:cNvPicPr>
          <p:nvPr/>
        </p:nvPicPr>
        <p:blipFill>
          <a:blip r:embed="rId5" cstate="print"/>
          <a:srcRect/>
          <a:stretch>
            <a:fillRect/>
          </a:stretch>
        </p:blipFill>
        <p:spPr bwMode="auto">
          <a:xfrm>
            <a:off x="2699792" y="4740881"/>
            <a:ext cx="3816424" cy="20608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smtClean="0">
                <a:latin typeface="Arial" pitchFamily="34" charset="0"/>
                <a:cs typeface="Arial" pitchFamily="34" charset="0"/>
              </a:rPr>
              <a:t>Control Measures to Prevent Landslides</a:t>
            </a:r>
            <a:endParaRPr lang="en-IN" sz="3600" dirty="0"/>
          </a:p>
        </p:txBody>
      </p:sp>
      <p:sp>
        <p:nvSpPr>
          <p:cNvPr id="3" name="Content Placeholder 2"/>
          <p:cNvSpPr>
            <a:spLocks noGrp="1"/>
          </p:cNvSpPr>
          <p:nvPr>
            <p:ph idx="1"/>
          </p:nvPr>
        </p:nvSpPr>
        <p:spPr/>
        <p:txBody>
          <a:bodyPr>
            <a:normAutofit/>
          </a:bodyPr>
          <a:lstStyle/>
          <a:p>
            <a:pPr>
              <a:buNone/>
            </a:pPr>
            <a:endParaRPr lang="en-IN" sz="2000" dirty="0" smtClean="0">
              <a:latin typeface="Arial" pitchFamily="34" charset="0"/>
              <a:cs typeface="Arial" pitchFamily="34" charset="0"/>
            </a:endParaRPr>
          </a:p>
          <a:p>
            <a:pPr>
              <a:buNone/>
            </a:pPr>
            <a:endParaRPr lang="en-IN" sz="2000" dirty="0">
              <a:latin typeface="Arial" pitchFamily="34" charset="0"/>
              <a:cs typeface="Arial" pitchFamily="34" charset="0"/>
            </a:endParaRPr>
          </a:p>
          <a:p>
            <a:pPr>
              <a:buNone/>
            </a:pP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It is difficult to control landslides. However these can be minimized by </a:t>
            </a:r>
          </a:p>
          <a:p>
            <a:pPr>
              <a:buNone/>
            </a:pPr>
            <a:r>
              <a:rPr lang="en-IN" sz="2000" dirty="0" smtClean="0">
                <a:latin typeface="Arial" pitchFamily="34" charset="0"/>
                <a:cs typeface="Arial" pitchFamily="34" charset="0"/>
              </a:rPr>
              <a:t>stabilizing the slope by:</a:t>
            </a:r>
          </a:p>
          <a:p>
            <a:pPr>
              <a:buNone/>
            </a:pPr>
            <a:r>
              <a:rPr lang="en-IN" sz="2000" dirty="0" err="1" smtClean="0">
                <a:latin typeface="Arial" pitchFamily="34" charset="0"/>
                <a:cs typeface="Arial" pitchFamily="34" charset="0"/>
              </a:rPr>
              <a:t>i</a:t>
            </a:r>
            <a:r>
              <a:rPr lang="en-IN" sz="2000" dirty="0" smtClean="0">
                <a:latin typeface="Arial" pitchFamily="34" charset="0"/>
                <a:cs typeface="Arial" pitchFamily="34" charset="0"/>
              </a:rPr>
              <a:t>) Draining the surface &amp; subsurface water.</a:t>
            </a:r>
          </a:p>
          <a:p>
            <a:pPr>
              <a:buNone/>
            </a:pPr>
            <a:r>
              <a:rPr lang="en-IN" sz="2000" dirty="0" smtClean="0">
                <a:latin typeface="Arial" pitchFamily="34" charset="0"/>
                <a:cs typeface="Arial" pitchFamily="34" charset="0"/>
              </a:rPr>
              <a:t>ii) Providing slope support like gabions (wired </a:t>
            </a:r>
            <a:r>
              <a:rPr lang="en-IN" sz="2000" dirty="0" smtClean="0">
                <a:latin typeface="Arial" pitchFamily="34" charset="0"/>
                <a:cs typeface="Arial" pitchFamily="34" charset="0"/>
              </a:rPr>
              <a:t>stone blocks</a:t>
            </a:r>
            <a:r>
              <a:rPr lang="en-IN" sz="2000" dirty="0" smtClean="0">
                <a:latin typeface="Arial" pitchFamily="34" charset="0"/>
                <a:cs typeface="Arial" pitchFamily="34" charset="0"/>
              </a:rPr>
              <a:t>)</a:t>
            </a:r>
          </a:p>
          <a:p>
            <a:pPr>
              <a:buNone/>
            </a:pPr>
            <a:r>
              <a:rPr lang="en-IN" sz="2000" dirty="0" smtClean="0">
                <a:latin typeface="Arial" pitchFamily="34" charset="0"/>
                <a:cs typeface="Arial" pitchFamily="34" charset="0"/>
              </a:rPr>
              <a:t>iii) Concrete – support at the base of a slope.</a:t>
            </a: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flash-screen.com/free-wallpaper/uploads/201103/imgs/1300343892_1600x1200_scary-tsunami-pictu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3733800" y="533400"/>
            <a:ext cx="5078634" cy="120032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rPr>
              <a:t>Tsunami !!!</a:t>
            </a:r>
            <a:endParaRPr lang="en-US" sz="7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onotype Corsiva"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83970"/>
                                        </p:tgtEl>
                                        <p:attrNameLst>
                                          <p:attrName>style.visibility</p:attrName>
                                        </p:attrNameLst>
                                      </p:cBhvr>
                                      <p:to>
                                        <p:strVal val="visible"/>
                                      </p:to>
                                    </p:set>
                                    <p:animEffect transition="in" filter="barn(inHorizontal)">
                                      <p:cBhvr>
                                        <p:cTn id="16"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0"/>
            <a:ext cx="3744416" cy="980728"/>
          </a:xfrm>
        </p:spPr>
        <p:txBody>
          <a:bodyPr/>
          <a:lstStyle/>
          <a:p>
            <a:r>
              <a:rPr lang="en-IN" b="1" dirty="0" smtClean="0">
                <a:latin typeface="Arial" pitchFamily="34" charset="0"/>
                <a:cs typeface="Arial" pitchFamily="34" charset="0"/>
              </a:rPr>
              <a:t>Cyclones</a:t>
            </a:r>
            <a:endParaRPr lang="en-IN" dirty="0"/>
          </a:p>
        </p:txBody>
      </p:sp>
      <p:sp>
        <p:nvSpPr>
          <p:cNvPr id="3" name="Content Placeholder 2"/>
          <p:cNvSpPr>
            <a:spLocks noGrp="1"/>
          </p:cNvSpPr>
          <p:nvPr>
            <p:ph idx="1"/>
          </p:nvPr>
        </p:nvSpPr>
        <p:spPr>
          <a:xfrm>
            <a:off x="539552" y="1916832"/>
            <a:ext cx="8229600" cy="4525963"/>
          </a:xfrm>
        </p:spPr>
        <p:txBody>
          <a:bodyPr>
            <a:normAutofit/>
          </a:bodyPr>
          <a:lstStyle/>
          <a:p>
            <a:pPr algn="just">
              <a:buNone/>
            </a:pPr>
            <a:r>
              <a:rPr lang="en-IN" sz="2000" dirty="0">
                <a:latin typeface="Arial" pitchFamily="34" charset="0"/>
                <a:cs typeface="Arial" pitchFamily="34" charset="0"/>
              </a:rPr>
              <a:t>Cyclones are recurring phenomena in the tropical </a:t>
            </a:r>
            <a:r>
              <a:rPr lang="en-IN" sz="2000" dirty="0" smtClean="0">
                <a:latin typeface="Arial" pitchFamily="34" charset="0"/>
                <a:cs typeface="Arial" pitchFamily="34" charset="0"/>
              </a:rPr>
              <a:t>coastal regions</a:t>
            </a:r>
            <a:r>
              <a:rPr lang="en-IN" sz="2000" dirty="0">
                <a:latin typeface="Arial" pitchFamily="34" charset="0"/>
                <a:cs typeface="Arial" pitchFamily="34" charset="0"/>
              </a:rPr>
              <a:t>.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Tropical </a:t>
            </a:r>
            <a:r>
              <a:rPr lang="en-IN" sz="2000" dirty="0">
                <a:latin typeface="Arial" pitchFamily="34" charset="0"/>
                <a:cs typeface="Arial" pitchFamily="34" charset="0"/>
              </a:rPr>
              <a:t>cyclones in the warm oceans are formed </a:t>
            </a:r>
            <a:r>
              <a:rPr lang="en-IN" sz="2000" dirty="0" smtClean="0">
                <a:latin typeface="Arial" pitchFamily="34" charset="0"/>
                <a:cs typeface="Arial" pitchFamily="34" charset="0"/>
              </a:rPr>
              <a:t>because of </a:t>
            </a:r>
            <a:r>
              <a:rPr lang="en-IN" sz="2000" dirty="0">
                <a:latin typeface="Arial" pitchFamily="34" charset="0"/>
                <a:cs typeface="Arial" pitchFamily="34" charset="0"/>
              </a:rPr>
              <a:t>heat and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moisture</a:t>
            </a:r>
            <a:r>
              <a:rPr lang="en-IN" sz="2000" dirty="0">
                <a:latin typeface="Arial" pitchFamily="34" charset="0"/>
                <a:cs typeface="Arial" pitchFamily="34" charset="0"/>
              </a:rPr>
              <a:t>. One of the requirements for formation </a:t>
            </a:r>
            <a:r>
              <a:rPr lang="en-IN" sz="2000" dirty="0" smtClean="0">
                <a:latin typeface="Arial" pitchFamily="34" charset="0"/>
                <a:cs typeface="Arial" pitchFamily="34" charset="0"/>
              </a:rPr>
              <a:t>of tropical </a:t>
            </a:r>
            <a:r>
              <a:rPr lang="en-IN" sz="2000" dirty="0">
                <a:latin typeface="Arial" pitchFamily="34" charset="0"/>
                <a:cs typeface="Arial" pitchFamily="34" charset="0"/>
              </a:rPr>
              <a:t>cyclones is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that </a:t>
            </a:r>
            <a:r>
              <a:rPr lang="en-IN" sz="2000" dirty="0">
                <a:latin typeface="Arial" pitchFamily="34" charset="0"/>
                <a:cs typeface="Arial" pitchFamily="34" charset="0"/>
              </a:rPr>
              <a:t>the sea surface temperature (SST) </a:t>
            </a:r>
            <a:r>
              <a:rPr lang="en-IN" sz="2000" dirty="0" smtClean="0">
                <a:latin typeface="Arial" pitchFamily="34" charset="0"/>
                <a:cs typeface="Arial" pitchFamily="34" charset="0"/>
              </a:rPr>
              <a:t>should be </a:t>
            </a:r>
            <a:r>
              <a:rPr lang="en-IN" sz="2000" dirty="0">
                <a:latin typeface="Arial" pitchFamily="34" charset="0"/>
                <a:cs typeface="Arial" pitchFamily="34" charset="0"/>
              </a:rPr>
              <a:t>above 26°C. Tropical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cyclones </a:t>
            </a:r>
            <a:r>
              <a:rPr lang="en-IN" sz="2000" dirty="0">
                <a:latin typeface="Arial" pitchFamily="34" charset="0"/>
                <a:cs typeface="Arial" pitchFamily="34" charset="0"/>
              </a:rPr>
              <a:t>move like a spinning top at </a:t>
            </a:r>
            <a:r>
              <a:rPr lang="en-IN" sz="2000" dirty="0" smtClean="0">
                <a:latin typeface="Arial" pitchFamily="34" charset="0"/>
                <a:cs typeface="Arial" pitchFamily="34" charset="0"/>
              </a:rPr>
              <a:t>the speed </a:t>
            </a:r>
            <a:r>
              <a:rPr lang="en-IN" sz="2000" dirty="0">
                <a:latin typeface="Arial" pitchFamily="34" charset="0"/>
                <a:cs typeface="Arial" pitchFamily="34" charset="0"/>
              </a:rPr>
              <a:t>of 10-30 km per hour.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They </a:t>
            </a:r>
            <a:r>
              <a:rPr lang="en-IN" sz="2000" dirty="0">
                <a:latin typeface="Arial" pitchFamily="34" charset="0"/>
                <a:cs typeface="Arial" pitchFamily="34" charset="0"/>
              </a:rPr>
              <a:t>can last for a week or so </a:t>
            </a:r>
            <a:r>
              <a:rPr lang="en-IN" sz="2000" dirty="0" smtClean="0">
                <a:latin typeface="Arial" pitchFamily="34" charset="0"/>
                <a:cs typeface="Arial" pitchFamily="34" charset="0"/>
              </a:rPr>
              <a:t>and have </a:t>
            </a:r>
            <a:r>
              <a:rPr lang="en-IN" sz="2000" dirty="0">
                <a:latin typeface="Arial" pitchFamily="34" charset="0"/>
                <a:cs typeface="Arial" pitchFamily="34" charset="0"/>
              </a:rPr>
              <a:t>a diameter varying between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100 </a:t>
            </a:r>
            <a:r>
              <a:rPr lang="en-IN" sz="2000" dirty="0">
                <a:latin typeface="Arial" pitchFamily="34" charset="0"/>
                <a:cs typeface="Arial" pitchFamily="34" charset="0"/>
              </a:rPr>
              <a:t>to 1500 km. Since in </a:t>
            </a:r>
            <a:r>
              <a:rPr lang="en-IN" sz="2000" dirty="0" smtClean="0">
                <a:latin typeface="Arial" pitchFamily="34" charset="0"/>
                <a:cs typeface="Arial" pitchFamily="34" charset="0"/>
              </a:rPr>
              <a:t>the western </a:t>
            </a:r>
            <a:r>
              <a:rPr lang="en-IN" sz="2000" dirty="0">
                <a:latin typeface="Arial" pitchFamily="34" charset="0"/>
                <a:cs typeface="Arial" pitchFamily="34" charset="0"/>
              </a:rPr>
              <a:t>parts of the main ocean no cold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currents </a:t>
            </a:r>
            <a:r>
              <a:rPr lang="en-IN" sz="2000" dirty="0">
                <a:latin typeface="Arial" pitchFamily="34" charset="0"/>
                <a:cs typeface="Arial" pitchFamily="34" charset="0"/>
              </a:rPr>
              <a:t>exist, </a:t>
            </a:r>
            <a:r>
              <a:rPr lang="en-IN" sz="2000" dirty="0" smtClean="0">
                <a:latin typeface="Arial" pitchFamily="34" charset="0"/>
                <a:cs typeface="Arial" pitchFamily="34" charset="0"/>
              </a:rPr>
              <a:t>tropical cyclones </a:t>
            </a:r>
            <a:r>
              <a:rPr lang="en-IN" sz="2000" dirty="0">
                <a:latin typeface="Arial" pitchFamily="34" charset="0"/>
                <a:cs typeface="Arial" pitchFamily="34" charset="0"/>
              </a:rPr>
              <a:t>originate there. Tropical cyclones are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called </a:t>
            </a:r>
            <a:r>
              <a:rPr lang="en-IN" sz="2000" b="1" dirty="0" smtClean="0">
                <a:latin typeface="Arial" pitchFamily="34" charset="0"/>
                <a:cs typeface="Arial" pitchFamily="34" charset="0"/>
              </a:rPr>
              <a:t>hurricanes </a:t>
            </a:r>
            <a:r>
              <a:rPr lang="en-IN" sz="2000" dirty="0" smtClean="0">
                <a:latin typeface="Arial" pitchFamily="34" charset="0"/>
                <a:cs typeface="Arial" pitchFamily="34" charset="0"/>
              </a:rPr>
              <a:t>in </a:t>
            </a:r>
            <a:r>
              <a:rPr lang="en-IN" sz="2000" dirty="0">
                <a:latin typeface="Arial" pitchFamily="34" charset="0"/>
                <a:cs typeface="Arial" pitchFamily="34" charset="0"/>
              </a:rPr>
              <a:t>the Atlantic, Caribbean and north eastern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Pacific</a:t>
            </a:r>
            <a:r>
              <a:rPr lang="en-IN" sz="2000" dirty="0">
                <a:latin typeface="Arial" pitchFamily="34" charset="0"/>
                <a:cs typeface="Arial" pitchFamily="34" charset="0"/>
              </a:rPr>
              <a:t>, </a:t>
            </a:r>
            <a:r>
              <a:rPr lang="en-IN" sz="2000" b="1" dirty="0">
                <a:latin typeface="Arial" pitchFamily="34" charset="0"/>
                <a:cs typeface="Arial" pitchFamily="34" charset="0"/>
              </a:rPr>
              <a:t>typhoons' </a:t>
            </a:r>
            <a:r>
              <a:rPr lang="en-IN" sz="2000" b="1" dirty="0" smtClean="0">
                <a:latin typeface="Arial" pitchFamily="34" charset="0"/>
                <a:cs typeface="Arial" pitchFamily="34" charset="0"/>
              </a:rPr>
              <a:t>is </a:t>
            </a:r>
            <a:r>
              <a:rPr lang="en-IN" sz="2000" dirty="0" smtClean="0">
                <a:latin typeface="Arial" pitchFamily="34" charset="0"/>
                <a:cs typeface="Arial" pitchFamily="34" charset="0"/>
              </a:rPr>
              <a:t>the </a:t>
            </a:r>
            <a:r>
              <a:rPr lang="en-IN" sz="2000" dirty="0">
                <a:latin typeface="Arial" pitchFamily="34" charset="0"/>
                <a:cs typeface="Arial" pitchFamily="34" charset="0"/>
              </a:rPr>
              <a:t>western Pacific; </a:t>
            </a:r>
            <a:r>
              <a:rPr lang="en-IN" sz="2000" b="1" dirty="0">
                <a:latin typeface="Arial" pitchFamily="34" charset="0"/>
                <a:cs typeface="Arial" pitchFamily="34" charset="0"/>
              </a:rPr>
              <a:t>'cyclones</a:t>
            </a:r>
            <a:r>
              <a:rPr lang="en-IN" sz="2000" dirty="0">
                <a:latin typeface="Arial" pitchFamily="34" charset="0"/>
                <a:cs typeface="Arial" pitchFamily="34" charset="0"/>
              </a:rPr>
              <a:t>' in the </a:t>
            </a:r>
            <a:r>
              <a:rPr lang="en-IN" sz="2000" dirty="0" smtClean="0">
                <a:latin typeface="Arial" pitchFamily="34" charset="0"/>
                <a:cs typeface="Arial" pitchFamily="34" charset="0"/>
              </a:rPr>
              <a:t>Indian</a:t>
            </a:r>
          </a:p>
          <a:p>
            <a:pPr algn="just">
              <a:buNone/>
            </a:pPr>
            <a:r>
              <a:rPr lang="en-IN" sz="2000" dirty="0" smtClean="0">
                <a:latin typeface="Arial" pitchFamily="34" charset="0"/>
                <a:cs typeface="Arial" pitchFamily="34" charset="0"/>
              </a:rPr>
              <a:t>Ocean </a:t>
            </a:r>
            <a:r>
              <a:rPr lang="en-IN" sz="2000" dirty="0">
                <a:latin typeface="Arial" pitchFamily="34" charset="0"/>
                <a:cs typeface="Arial" pitchFamily="34" charset="0"/>
              </a:rPr>
              <a:t>and</a:t>
            </a:r>
            <a:r>
              <a:rPr lang="en-IN" sz="2000" b="1" dirty="0">
                <a:latin typeface="Arial" pitchFamily="34" charset="0"/>
                <a:cs typeface="Arial" pitchFamily="34" charset="0"/>
              </a:rPr>
              <a:t> </a:t>
            </a:r>
            <a:r>
              <a:rPr lang="en-IN" sz="2000" b="1" dirty="0" smtClean="0">
                <a:latin typeface="Arial" pitchFamily="34" charset="0"/>
                <a:cs typeface="Arial" pitchFamily="34" charset="0"/>
              </a:rPr>
              <a:t>'</a:t>
            </a:r>
            <a:r>
              <a:rPr lang="en-IN" sz="2000" b="1" dirty="0" err="1" smtClean="0">
                <a:latin typeface="Arial" pitchFamily="34" charset="0"/>
                <a:cs typeface="Arial" pitchFamily="34" charset="0"/>
              </a:rPr>
              <a:t>willy</a:t>
            </a:r>
            <a:r>
              <a:rPr lang="en-IN" sz="2000" b="1" dirty="0" smtClean="0">
                <a:latin typeface="Arial" pitchFamily="34" charset="0"/>
                <a:cs typeface="Arial" pitchFamily="34" charset="0"/>
              </a:rPr>
              <a:t> willies</a:t>
            </a:r>
            <a:r>
              <a:rPr lang="en-IN" sz="2000" b="1" dirty="0">
                <a:latin typeface="Arial" pitchFamily="34" charset="0"/>
                <a:cs typeface="Arial" pitchFamily="34" charset="0"/>
              </a:rPr>
              <a:t>' </a:t>
            </a:r>
            <a:r>
              <a:rPr lang="en-IN" sz="2000" dirty="0">
                <a:latin typeface="Arial" pitchFamily="34" charset="0"/>
                <a:cs typeface="Arial" pitchFamily="34" charset="0"/>
              </a:rPr>
              <a:t>in the sea around Australia.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717032"/>
            <a:ext cx="8568952" cy="2880320"/>
          </a:xfrm>
        </p:spPr>
        <p:txBody>
          <a:bodyPr>
            <a:normAutofit/>
          </a:bodyPr>
          <a:lstStyle/>
          <a:p>
            <a:pPr algn="just">
              <a:buNone/>
            </a:pPr>
            <a:r>
              <a:rPr lang="en-IN" sz="2000" dirty="0">
                <a:latin typeface="Arial" pitchFamily="34" charset="0"/>
                <a:cs typeface="Arial" pitchFamily="34" charset="0"/>
              </a:rPr>
              <a:t>More storms form in the Bay of Bengal than in the </a:t>
            </a:r>
            <a:r>
              <a:rPr lang="en-IN" sz="2000" dirty="0" smtClean="0">
                <a:latin typeface="Arial" pitchFamily="34" charset="0"/>
                <a:cs typeface="Arial" pitchFamily="34" charset="0"/>
              </a:rPr>
              <a:t>Arabian Sea</a:t>
            </a:r>
            <a:r>
              <a:rPr lang="en-IN" sz="2000" dirty="0">
                <a:latin typeface="Arial" pitchFamily="34" charset="0"/>
                <a:cs typeface="Arial" pitchFamily="34" charset="0"/>
              </a:rPr>
              <a:t>. Of 5-6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storms </a:t>
            </a:r>
            <a:r>
              <a:rPr lang="en-IN" sz="2000" dirty="0">
                <a:latin typeface="Arial" pitchFamily="34" charset="0"/>
                <a:cs typeface="Arial" pitchFamily="34" charset="0"/>
              </a:rPr>
              <a:t>that forms in the year about half of them </a:t>
            </a:r>
            <a:r>
              <a:rPr lang="en-IN" sz="2000" dirty="0" smtClean="0">
                <a:latin typeface="Arial" pitchFamily="34" charset="0"/>
                <a:cs typeface="Arial" pitchFamily="34" charset="0"/>
              </a:rPr>
              <a:t>are severe</a:t>
            </a:r>
            <a:r>
              <a:rPr lang="en-IN" sz="2000" dirty="0">
                <a:latin typeface="Arial" pitchFamily="34" charset="0"/>
                <a:cs typeface="Arial" pitchFamily="34" charset="0"/>
              </a:rPr>
              <a:t>. Hurricane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winds </a:t>
            </a:r>
            <a:r>
              <a:rPr lang="en-IN" sz="2000" dirty="0">
                <a:latin typeface="Arial" pitchFamily="34" charset="0"/>
                <a:cs typeface="Arial" pitchFamily="34" charset="0"/>
              </a:rPr>
              <a:t>(74 miles per hour or more) rains </a:t>
            </a:r>
            <a:r>
              <a:rPr lang="en-IN" sz="2000" dirty="0" smtClean="0">
                <a:latin typeface="Arial" pitchFamily="34" charset="0"/>
                <a:cs typeface="Arial" pitchFamily="34" charset="0"/>
              </a:rPr>
              <a:t>and storm </a:t>
            </a:r>
            <a:r>
              <a:rPr lang="en-IN" sz="2000" dirty="0">
                <a:latin typeface="Arial" pitchFamily="34" charset="0"/>
                <a:cs typeface="Arial" pitchFamily="34" charset="0"/>
              </a:rPr>
              <a:t>surge (often 50-100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miles </a:t>
            </a:r>
            <a:r>
              <a:rPr lang="en-IN" sz="2000" dirty="0">
                <a:latin typeface="Arial" pitchFamily="34" charset="0"/>
                <a:cs typeface="Arial" pitchFamily="34" charset="0"/>
              </a:rPr>
              <a:t>wide dome of water) </a:t>
            </a:r>
            <a:r>
              <a:rPr lang="en-IN" sz="2000" dirty="0" smtClean="0">
                <a:latin typeface="Arial" pitchFamily="34" charset="0"/>
                <a:cs typeface="Arial" pitchFamily="34" charset="0"/>
              </a:rPr>
              <a:t>often devastate </a:t>
            </a:r>
            <a:r>
              <a:rPr lang="en-IN" sz="2000" dirty="0">
                <a:latin typeface="Arial" pitchFamily="34" charset="0"/>
                <a:cs typeface="Arial" pitchFamily="34" charset="0"/>
              </a:rPr>
              <a:t>the area where it strikes on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land</a:t>
            </a:r>
            <a:r>
              <a:rPr lang="en-IN" sz="2000" dirty="0">
                <a:latin typeface="Arial" pitchFamily="34" charset="0"/>
                <a:cs typeface="Arial" pitchFamily="34" charset="0"/>
              </a:rPr>
              <a:t>. The devastation is </a:t>
            </a:r>
            <a:r>
              <a:rPr lang="en-IN" sz="2000" dirty="0" smtClean="0">
                <a:latin typeface="Arial" pitchFamily="34" charset="0"/>
                <a:cs typeface="Arial" pitchFamily="34" charset="0"/>
              </a:rPr>
              <a:t>more when </a:t>
            </a:r>
            <a:r>
              <a:rPr lang="en-IN" sz="2000" dirty="0">
                <a:latin typeface="Arial" pitchFamily="34" charset="0"/>
                <a:cs typeface="Arial" pitchFamily="34" charset="0"/>
              </a:rPr>
              <a:t>storm surge and normal astronomical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tide </a:t>
            </a:r>
            <a:r>
              <a:rPr lang="en-IN" sz="2000" dirty="0">
                <a:latin typeface="Arial" pitchFamily="34" charset="0"/>
                <a:cs typeface="Arial" pitchFamily="34" charset="0"/>
              </a:rPr>
              <a:t>coincide. </a:t>
            </a:r>
            <a:r>
              <a:rPr lang="en-IN" sz="2000" dirty="0" smtClean="0">
                <a:latin typeface="Arial" pitchFamily="34" charset="0"/>
                <a:cs typeface="Arial" pitchFamily="34" charset="0"/>
              </a:rPr>
              <a:t>Sea water </a:t>
            </a:r>
            <a:r>
              <a:rPr lang="en-IN" sz="2000" dirty="0">
                <a:latin typeface="Arial" pitchFamily="34" charset="0"/>
                <a:cs typeface="Arial" pitchFamily="34" charset="0"/>
              </a:rPr>
              <a:t>with combined force rushes inlands and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inundates </a:t>
            </a:r>
            <a:r>
              <a:rPr lang="en-IN" sz="2000" dirty="0">
                <a:latin typeface="Arial" pitchFamily="34" charset="0"/>
                <a:cs typeface="Arial" pitchFamily="34" charset="0"/>
              </a:rPr>
              <a:t>the </a:t>
            </a:r>
            <a:r>
              <a:rPr lang="en-IN" sz="2000" dirty="0" smtClean="0">
                <a:latin typeface="Arial" pitchFamily="34" charset="0"/>
                <a:cs typeface="Arial" pitchFamily="34" charset="0"/>
              </a:rPr>
              <a:t>low lying </a:t>
            </a:r>
            <a:r>
              <a:rPr lang="en-IN" sz="2000" dirty="0">
                <a:latin typeface="Arial" pitchFamily="34" charset="0"/>
                <a:cs typeface="Arial" pitchFamily="34" charset="0"/>
              </a:rPr>
              <a:t>areas.</a:t>
            </a:r>
          </a:p>
        </p:txBody>
      </p:sp>
      <p:pic>
        <p:nvPicPr>
          <p:cNvPr id="4" name="Picture 2" descr="http://www.fabuloussavers.com/wallpapers/319x.jpg"/>
          <p:cNvPicPr>
            <a:picLocks noChangeAspect="1" noChangeArrowheads="1"/>
          </p:cNvPicPr>
          <p:nvPr/>
        </p:nvPicPr>
        <p:blipFill>
          <a:blip r:embed="rId2" cstate="print"/>
          <a:srcRect/>
          <a:stretch>
            <a:fillRect/>
          </a:stretch>
        </p:blipFill>
        <p:spPr bwMode="auto">
          <a:xfrm>
            <a:off x="2255235" y="188640"/>
            <a:ext cx="4512501"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latin typeface="Arial" pitchFamily="34" charset="0"/>
                <a:cs typeface="Arial" pitchFamily="34" charset="0"/>
              </a:rPr>
              <a:t>Management of Cyclones</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457200" y="2348880"/>
            <a:ext cx="8229600" cy="3777283"/>
          </a:xfrm>
        </p:spPr>
        <p:txBody>
          <a:bodyPr>
            <a:normAutofit/>
          </a:bodyPr>
          <a:lstStyle/>
          <a:p>
            <a:pPr>
              <a:buNone/>
            </a:pPr>
            <a:r>
              <a:rPr lang="en-IN" sz="2000" dirty="0" smtClean="0">
                <a:latin typeface="Arial" pitchFamily="34" charset="0"/>
                <a:cs typeface="Arial" pitchFamily="34" charset="0"/>
              </a:rPr>
              <a:t>It is difficult to stop the recurrence of cyclones.</a:t>
            </a:r>
          </a:p>
          <a:p>
            <a:pPr>
              <a:buNone/>
            </a:pPr>
            <a:r>
              <a:rPr lang="en-IN" sz="2000" dirty="0" smtClean="0">
                <a:latin typeface="Arial" pitchFamily="34" charset="0"/>
                <a:cs typeface="Arial" pitchFamily="34" charset="0"/>
              </a:rPr>
              <a:t>Some long term defence measures can help to protect us from</a:t>
            </a:r>
          </a:p>
          <a:p>
            <a:pPr>
              <a:buNone/>
            </a:pPr>
            <a:r>
              <a:rPr lang="en-IN" sz="2000" dirty="0" smtClean="0">
                <a:latin typeface="Arial" pitchFamily="34" charset="0"/>
                <a:cs typeface="Arial" pitchFamily="34" charset="0"/>
              </a:rPr>
              <a:t>devastation. Such measures include, planting more trees on the</a:t>
            </a:r>
          </a:p>
          <a:p>
            <a:pPr>
              <a:buNone/>
            </a:pPr>
            <a:r>
              <a:rPr lang="en-IN" sz="2000" dirty="0" smtClean="0">
                <a:latin typeface="Arial" pitchFamily="34" charset="0"/>
                <a:cs typeface="Arial" pitchFamily="34" charset="0"/>
              </a:rPr>
              <a:t>coastal belt, construction of dams, dykes, embankments, storm</a:t>
            </a:r>
          </a:p>
          <a:p>
            <a:pPr>
              <a:buNone/>
            </a:pPr>
            <a:r>
              <a:rPr lang="en-IN" sz="2000" dirty="0" smtClean="0">
                <a:latin typeface="Arial" pitchFamily="34" charset="0"/>
                <a:cs typeface="Arial" pitchFamily="34" charset="0"/>
              </a:rPr>
              <a:t>shelter, wind breaks, proper drainage, wide roads for quick evacuation.</a:t>
            </a: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www.katrinanewsonline.com/floods/flood-image-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1295400" y="4191000"/>
            <a:ext cx="2707793"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orte" pitchFamily="66" charset="0"/>
              </a:rPr>
              <a:t>Flood!</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Forte"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80900"/>
                                        </p:tgtEl>
                                        <p:attrNameLst>
                                          <p:attrName>style.visibility</p:attrName>
                                        </p:attrNameLst>
                                      </p:cBhvr>
                                      <p:to>
                                        <p:strVal val="visible"/>
                                      </p:to>
                                    </p:set>
                                    <p:anim calcmode="lin" valueType="num">
                                      <p:cBhvr>
                                        <p:cTn id="16" dur="1000" fill="hold"/>
                                        <p:tgtEl>
                                          <p:spTgt spid="80900"/>
                                        </p:tgtEl>
                                        <p:attrNameLst>
                                          <p:attrName>ppt_w</p:attrName>
                                        </p:attrNameLst>
                                      </p:cBhvr>
                                      <p:tavLst>
                                        <p:tav tm="0">
                                          <p:val>
                                            <p:fltVal val="0"/>
                                          </p:val>
                                        </p:tav>
                                        <p:tav tm="100000">
                                          <p:val>
                                            <p:strVal val="#ppt_w"/>
                                          </p:val>
                                        </p:tav>
                                      </p:tavLst>
                                    </p:anim>
                                    <p:anim calcmode="lin" valueType="num">
                                      <p:cBhvr>
                                        <p:cTn id="17" dur="1000" fill="hold"/>
                                        <p:tgtEl>
                                          <p:spTgt spid="80900"/>
                                        </p:tgtEl>
                                        <p:attrNameLst>
                                          <p:attrName>ppt_h</p:attrName>
                                        </p:attrNameLst>
                                      </p:cBhvr>
                                      <p:tavLst>
                                        <p:tav tm="0">
                                          <p:val>
                                            <p:fltVal val="0"/>
                                          </p:val>
                                        </p:tav>
                                        <p:tav tm="100000">
                                          <p:val>
                                            <p:strVal val="#ppt_h"/>
                                          </p:val>
                                        </p:tav>
                                      </p:tavLst>
                                    </p:anim>
                                    <p:anim calcmode="lin" valueType="num">
                                      <p:cBhvr>
                                        <p:cTn id="18" dur="1000" fill="hold"/>
                                        <p:tgtEl>
                                          <p:spTgt spid="8090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809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IN" sz="3600" b="1" dirty="0" smtClean="0">
                <a:latin typeface="Arial" pitchFamily="34" charset="0"/>
                <a:cs typeface="Arial" pitchFamily="34" charset="0"/>
              </a:rPr>
              <a:t>Floods</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218344" y="1223972"/>
            <a:ext cx="8784976" cy="5355976"/>
          </a:xfrm>
        </p:spPr>
        <p:txBody>
          <a:bodyPr>
            <a:normAutofit/>
          </a:bodyPr>
          <a:lstStyle/>
          <a:p>
            <a:pPr algn="just">
              <a:buNone/>
            </a:pPr>
            <a:r>
              <a:rPr lang="en-IN" sz="2000" dirty="0" smtClean="0">
                <a:latin typeface="Arial" pitchFamily="34" charset="0"/>
                <a:cs typeface="Arial" pitchFamily="34" charset="0"/>
              </a:rPr>
              <a:t>Generally,  the stream channels accommodate average maximum stream </a:t>
            </a:r>
          </a:p>
          <a:p>
            <a:pPr algn="just">
              <a:buNone/>
            </a:pPr>
            <a:r>
              <a:rPr lang="en-IN" sz="2000" dirty="0" smtClean="0">
                <a:latin typeface="Arial" pitchFamily="34" charset="0"/>
                <a:cs typeface="Arial" pitchFamily="34" charset="0"/>
              </a:rPr>
              <a:t>flow. However, due to heavy rains or sudden snow melt the quantity of water </a:t>
            </a:r>
          </a:p>
          <a:p>
            <a:pPr algn="just">
              <a:buNone/>
            </a:pPr>
            <a:r>
              <a:rPr lang="en-IN" sz="2000" dirty="0" smtClean="0">
                <a:latin typeface="Arial" pitchFamily="34" charset="0"/>
                <a:cs typeface="Arial" pitchFamily="34" charset="0"/>
              </a:rPr>
              <a:t>in streams exceeds their  capacity and water overflows the banks and </a:t>
            </a:r>
          </a:p>
          <a:p>
            <a:pPr algn="just">
              <a:buNone/>
            </a:pPr>
            <a:r>
              <a:rPr lang="en-IN" sz="2000" dirty="0" smtClean="0">
                <a:latin typeface="Arial" pitchFamily="34" charset="0"/>
                <a:cs typeface="Arial" pitchFamily="34" charset="0"/>
              </a:rPr>
              <a:t>causes inundation of the surrounding land. This situation is called flood.</a:t>
            </a:r>
          </a:p>
          <a:p>
            <a:pPr>
              <a:buNone/>
            </a:pPr>
            <a:r>
              <a:rPr lang="en-IN" sz="2000" dirty="0" smtClean="0">
                <a:latin typeface="Arial" pitchFamily="34" charset="0"/>
                <a:cs typeface="Arial" pitchFamily="34" charset="0"/>
              </a:rPr>
              <a:t>A flood generally doesn’t damage property or cause causalities as compared </a:t>
            </a:r>
          </a:p>
          <a:p>
            <a:pPr>
              <a:buNone/>
            </a:pPr>
            <a:r>
              <a:rPr lang="en-IN" sz="2000" dirty="0" smtClean="0">
                <a:latin typeface="Arial" pitchFamily="34" charset="0"/>
                <a:cs typeface="Arial" pitchFamily="34" charset="0"/>
              </a:rPr>
              <a:t>to other natural disasters. However, it causes a great economic loss as it </a:t>
            </a:r>
          </a:p>
          <a:p>
            <a:pPr>
              <a:buNone/>
            </a:pPr>
            <a:r>
              <a:rPr lang="en-IN" sz="2000" dirty="0" smtClean="0">
                <a:latin typeface="Arial" pitchFamily="34" charset="0"/>
                <a:cs typeface="Arial" pitchFamily="34" charset="0"/>
              </a:rPr>
              <a:t>causes widespread contamination.</a:t>
            </a:r>
          </a:p>
          <a:p>
            <a:pPr>
              <a:buNone/>
            </a:pPr>
            <a:r>
              <a:rPr lang="en-IN" sz="2000" dirty="0">
                <a:latin typeface="Arial" pitchFamily="34" charset="0"/>
                <a:cs typeface="Arial" pitchFamily="34" charset="0"/>
              </a:rPr>
              <a:t>Flood plains, the low lying areas which get </a:t>
            </a:r>
            <a:r>
              <a:rPr lang="en-IN" sz="2000" dirty="0" smtClean="0">
                <a:latin typeface="Arial" pitchFamily="34" charset="0"/>
                <a:cs typeface="Arial" pitchFamily="34" charset="0"/>
              </a:rPr>
              <a:t>inundated during </a:t>
            </a:r>
            <a:r>
              <a:rPr lang="en-IN" sz="2000" dirty="0">
                <a:latin typeface="Arial" pitchFamily="34" charset="0"/>
                <a:cs typeface="Arial" pitchFamily="34" charset="0"/>
              </a:rPr>
              <a:t>floods help to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reduce </a:t>
            </a:r>
            <a:r>
              <a:rPr lang="en-IN" sz="2000" dirty="0">
                <a:latin typeface="Arial" pitchFamily="34" charset="0"/>
                <a:cs typeface="Arial" pitchFamily="34" charset="0"/>
              </a:rPr>
              <a:t>floods. With the building up of </a:t>
            </a:r>
            <a:r>
              <a:rPr lang="en-IN" sz="2000" dirty="0" smtClean="0">
                <a:latin typeface="Arial" pitchFamily="34" charset="0"/>
                <a:cs typeface="Arial" pitchFamily="34" charset="0"/>
              </a:rPr>
              <a:t>the flood </a:t>
            </a:r>
            <a:r>
              <a:rPr lang="en-IN" sz="2000" dirty="0">
                <a:latin typeface="Arial" pitchFamily="34" charset="0"/>
                <a:cs typeface="Arial" pitchFamily="34" charset="0"/>
              </a:rPr>
              <a:t>control structures like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building </a:t>
            </a:r>
            <a:r>
              <a:rPr lang="en-IN" sz="2000" dirty="0">
                <a:latin typeface="Arial" pitchFamily="34" charset="0"/>
                <a:cs typeface="Arial" pitchFamily="34" charset="0"/>
              </a:rPr>
              <a:t>of flood walls, deepening </a:t>
            </a:r>
            <a:r>
              <a:rPr lang="en-IN" sz="2000" dirty="0" smtClean="0">
                <a:latin typeface="Arial" pitchFamily="34" charset="0"/>
                <a:cs typeface="Arial" pitchFamily="34" charset="0"/>
              </a:rPr>
              <a:t>of river </a:t>
            </a:r>
            <a:r>
              <a:rPr lang="en-IN" sz="2000" dirty="0">
                <a:latin typeface="Arial" pitchFamily="34" charset="0"/>
                <a:cs typeface="Arial" pitchFamily="34" charset="0"/>
              </a:rPr>
              <a:t>channels just transfers the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problems </a:t>
            </a:r>
            <a:r>
              <a:rPr lang="en-IN" sz="2000" dirty="0">
                <a:latin typeface="Arial" pitchFamily="34" charset="0"/>
                <a:cs typeface="Arial" pitchFamily="34" charset="0"/>
              </a:rPr>
              <a:t>downstream. </a:t>
            </a:r>
            <a:r>
              <a:rPr lang="en-IN" sz="2000" dirty="0" smtClean="0">
                <a:latin typeface="Arial" pitchFamily="34" charset="0"/>
                <a:cs typeface="Arial" pitchFamily="34" charset="0"/>
              </a:rPr>
              <a:t>Building walls </a:t>
            </a:r>
            <a:r>
              <a:rPr lang="en-IN" sz="2000" dirty="0">
                <a:latin typeface="Arial" pitchFamily="34" charset="0"/>
                <a:cs typeface="Arial" pitchFamily="34" charset="0"/>
              </a:rPr>
              <a:t>prevents spilling out the flood water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over </a:t>
            </a:r>
            <a:r>
              <a:rPr lang="en-IN" sz="2000" dirty="0">
                <a:latin typeface="Arial" pitchFamily="34" charset="0"/>
                <a:cs typeface="Arial" pitchFamily="34" charset="0"/>
              </a:rPr>
              <a:t>flood </a:t>
            </a:r>
            <a:r>
              <a:rPr lang="en-IN" sz="2000" dirty="0" smtClean="0">
                <a:latin typeface="Arial" pitchFamily="34" charset="0"/>
                <a:cs typeface="Arial" pitchFamily="34" charset="0"/>
              </a:rPr>
              <a:t>plains. Rather </a:t>
            </a:r>
            <a:r>
              <a:rPr lang="en-IN" sz="2000" dirty="0">
                <a:latin typeface="Arial" pitchFamily="34" charset="0"/>
                <a:cs typeface="Arial" pitchFamily="34" charset="0"/>
              </a:rPr>
              <a:t>it increases the velocity of water to affect the areas</a:t>
            </a:r>
          </a:p>
          <a:p>
            <a:pPr>
              <a:buNone/>
            </a:pPr>
            <a:r>
              <a:rPr lang="en-IN" sz="2000" dirty="0">
                <a:latin typeface="Arial" pitchFamily="34" charset="0"/>
                <a:cs typeface="Arial" pitchFamily="34" charset="0"/>
              </a:rPr>
              <a:t>downstream with force.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latin typeface="Arial" pitchFamily="34" charset="0"/>
                <a:cs typeface="Arial" pitchFamily="34" charset="0"/>
              </a:rPr>
              <a:t>Control Measures</a:t>
            </a:r>
            <a:endParaRPr lang="en-IN" sz="3600" dirty="0"/>
          </a:p>
        </p:txBody>
      </p:sp>
      <p:sp>
        <p:nvSpPr>
          <p:cNvPr id="3" name="Content Placeholder 2"/>
          <p:cNvSpPr>
            <a:spLocks noGrp="1"/>
          </p:cNvSpPr>
          <p:nvPr>
            <p:ph idx="1"/>
          </p:nvPr>
        </p:nvSpPr>
        <p:spPr>
          <a:xfrm>
            <a:off x="457200" y="2636912"/>
            <a:ext cx="8229600" cy="3489251"/>
          </a:xfrm>
        </p:spPr>
        <p:txBody>
          <a:bodyPr>
            <a:normAutofit/>
          </a:bodyPr>
          <a:lstStyle/>
          <a:p>
            <a:pPr>
              <a:buNone/>
            </a:pPr>
            <a:r>
              <a:rPr lang="en-IN" sz="2000" dirty="0">
                <a:latin typeface="Arial" pitchFamily="34" charset="0"/>
                <a:cs typeface="Arial" pitchFamily="34" charset="0"/>
              </a:rPr>
              <a:t>To check floods, many people are of the opinion </a:t>
            </a:r>
            <a:r>
              <a:rPr lang="en-IN" sz="2000" dirty="0" smtClean="0">
                <a:latin typeface="Arial" pitchFamily="34" charset="0"/>
                <a:cs typeface="Arial" pitchFamily="34" charset="0"/>
              </a:rPr>
              <a:t>that money </a:t>
            </a:r>
            <a:r>
              <a:rPr lang="en-IN" sz="2000" dirty="0">
                <a:latin typeface="Arial" pitchFamily="34" charset="0"/>
                <a:cs typeface="Arial" pitchFamily="34" charset="0"/>
              </a:rPr>
              <a:t>should be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spent </a:t>
            </a:r>
            <a:r>
              <a:rPr lang="en-IN" sz="2000" dirty="0">
                <a:latin typeface="Arial" pitchFamily="34" charset="0"/>
                <a:cs typeface="Arial" pitchFamily="34" charset="0"/>
              </a:rPr>
              <a:t>to restore wetlands, replace </a:t>
            </a:r>
            <a:r>
              <a:rPr lang="en-IN" sz="2000" dirty="0" smtClean="0">
                <a:latin typeface="Arial" pitchFamily="34" charset="0"/>
                <a:cs typeface="Arial" pitchFamily="34" charset="0"/>
              </a:rPr>
              <a:t>ground cover on </a:t>
            </a:r>
            <a:r>
              <a:rPr lang="en-IN" sz="2000" dirty="0">
                <a:latin typeface="Arial" pitchFamily="34" charset="0"/>
                <a:cs typeface="Arial" pitchFamily="34" charset="0"/>
              </a:rPr>
              <a:t>water-courses,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build </a:t>
            </a:r>
            <a:r>
              <a:rPr lang="en-IN" sz="2000" dirty="0">
                <a:latin typeface="Arial" pitchFamily="34" charset="0"/>
                <a:cs typeface="Arial" pitchFamily="34" charset="0"/>
              </a:rPr>
              <a:t>check-dams on </a:t>
            </a:r>
            <a:r>
              <a:rPr lang="en-IN" sz="2000" dirty="0" smtClean="0">
                <a:latin typeface="Arial" pitchFamily="34" charset="0"/>
                <a:cs typeface="Arial" pitchFamily="34" charset="0"/>
              </a:rPr>
              <a:t>small </a:t>
            </a:r>
            <a:r>
              <a:rPr lang="en-IN" sz="2000" dirty="0">
                <a:latin typeface="Arial" pitchFamily="34" charset="0"/>
                <a:cs typeface="Arial" pitchFamily="34" charset="0"/>
              </a:rPr>
              <a:t>streams, </a:t>
            </a:r>
            <a:r>
              <a:rPr lang="en-IN" sz="2000" dirty="0" smtClean="0">
                <a:latin typeface="Arial" pitchFamily="34" charset="0"/>
                <a:cs typeface="Arial" pitchFamily="34" charset="0"/>
              </a:rPr>
              <a:t>move buildings </a:t>
            </a:r>
            <a:r>
              <a:rPr lang="en-IN" sz="2000" dirty="0">
                <a:latin typeface="Arial" pitchFamily="34" charset="0"/>
                <a:cs typeface="Arial" pitchFamily="34" charset="0"/>
              </a:rPr>
              <a:t>off the flood plains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etc</a:t>
            </a:r>
            <a:r>
              <a:rPr lang="en-IN" sz="2000" dirty="0">
                <a:latin typeface="Arial" pitchFamily="34" charset="0"/>
                <a:cs typeface="Arial" pitchFamily="34" charset="0"/>
              </a:rPr>
              <a:t>. </a:t>
            </a:r>
            <a:r>
              <a:rPr lang="en-IN" sz="2000" dirty="0" smtClean="0">
                <a:latin typeface="Arial" pitchFamily="34" charset="0"/>
                <a:cs typeface="Arial" pitchFamily="34" charset="0"/>
              </a:rPr>
              <a:t>Instead </a:t>
            </a:r>
            <a:r>
              <a:rPr lang="en-IN" sz="2000" dirty="0">
                <a:latin typeface="Arial" pitchFamily="34" charset="0"/>
                <a:cs typeface="Arial" pitchFamily="34" charset="0"/>
              </a:rPr>
              <a:t>of raising </a:t>
            </a:r>
            <a:r>
              <a:rPr lang="en-IN" sz="2000" dirty="0" smtClean="0">
                <a:latin typeface="Arial" pitchFamily="34" charset="0"/>
                <a:cs typeface="Arial" pitchFamily="34" charset="0"/>
              </a:rPr>
              <a:t>buildings on flood plains, it is suggested that </a:t>
            </a:r>
          </a:p>
          <a:p>
            <a:pPr>
              <a:buNone/>
            </a:pPr>
            <a:r>
              <a:rPr lang="en-IN" sz="2000" dirty="0" smtClean="0">
                <a:latin typeface="Arial" pitchFamily="34" charset="0"/>
                <a:cs typeface="Arial" pitchFamily="34" charset="0"/>
              </a:rPr>
              <a:t>floodplains should be used for wildlife </a:t>
            </a:r>
            <a:r>
              <a:rPr lang="en-IN" sz="2000" dirty="0">
                <a:latin typeface="Arial" pitchFamily="34" charset="0"/>
                <a:cs typeface="Arial" pitchFamily="34" charset="0"/>
              </a:rPr>
              <a:t>habitat, parks, </a:t>
            </a:r>
            <a:r>
              <a:rPr lang="en-IN" sz="2000" dirty="0" smtClean="0">
                <a:latin typeface="Arial" pitchFamily="34" charset="0"/>
                <a:cs typeface="Arial" pitchFamily="34" charset="0"/>
              </a:rPr>
              <a:t>recreational </a:t>
            </a:r>
            <a:r>
              <a:rPr lang="en-IN" sz="2000" dirty="0">
                <a:latin typeface="Arial" pitchFamily="34" charset="0"/>
                <a:cs typeface="Arial" pitchFamily="34" charset="0"/>
              </a:rPr>
              <a:t>areas </a:t>
            </a:r>
            <a:endParaRPr lang="en-IN" sz="2000" dirty="0" smtClean="0">
              <a:latin typeface="Arial" pitchFamily="34" charset="0"/>
              <a:cs typeface="Arial" pitchFamily="34" charset="0"/>
            </a:endParaRPr>
          </a:p>
          <a:p>
            <a:pPr>
              <a:buNone/>
            </a:pPr>
            <a:r>
              <a:rPr lang="en-IN" sz="2000" dirty="0" smtClean="0">
                <a:latin typeface="Arial" pitchFamily="34" charset="0"/>
                <a:cs typeface="Arial" pitchFamily="34" charset="0"/>
              </a:rPr>
              <a:t>and </a:t>
            </a:r>
            <a:r>
              <a:rPr lang="en-IN" sz="2000" dirty="0">
                <a:latin typeface="Arial" pitchFamily="34" charset="0"/>
                <a:cs typeface="Arial" pitchFamily="34" charset="0"/>
              </a:rPr>
              <a:t>other uses, which </a:t>
            </a:r>
            <a:r>
              <a:rPr lang="en-IN" sz="2000" dirty="0" smtClean="0">
                <a:latin typeface="Arial" pitchFamily="34" charset="0"/>
                <a:cs typeface="Arial" pitchFamily="34" charset="0"/>
              </a:rPr>
              <a:t>are not susceptible </a:t>
            </a:r>
            <a:r>
              <a:rPr lang="en-IN" sz="2000" dirty="0">
                <a:latin typeface="Arial" pitchFamily="34" charset="0"/>
                <a:cs typeface="Arial" pitchFamily="34" charset="0"/>
              </a:rPr>
              <a:t>to flood damage.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1.gstatic.com/images?q=tbn:ANd9GcSoobws-MDDNE3-q1GiLTnk04Tcq4Xyiz809Z_QaVRn0t4s8V-q"/>
          <p:cNvPicPr>
            <a:picLocks noChangeAspect="1" noChangeArrowheads="1"/>
          </p:cNvPicPr>
          <p:nvPr/>
        </p:nvPicPr>
        <p:blipFill>
          <a:blip r:embed="rId2" cstate="print"/>
          <a:srcRect/>
          <a:stretch>
            <a:fillRect/>
          </a:stretch>
        </p:blipFill>
        <p:spPr bwMode="auto">
          <a:xfrm>
            <a:off x="-1" y="-1"/>
            <a:ext cx="4932041" cy="6858001"/>
          </a:xfrm>
          <a:prstGeom prst="rect">
            <a:avLst/>
          </a:prstGeom>
          <a:noFill/>
        </p:spPr>
      </p:pic>
      <p:pic>
        <p:nvPicPr>
          <p:cNvPr id="34820" name="Picture 4" descr="http://t1.gstatic.com/images?q=tbn:ANd9GcRdjfRz-1H2fe1bWLH6kVbEnTh4ldzIEa7c5tUuue2tdfm7X9q97A"/>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706090"/>
          </a:xfrm>
        </p:spPr>
        <p:txBody>
          <a:bodyPr>
            <a:normAutofit fontScale="90000"/>
          </a:bodyPr>
          <a:lstStyle/>
          <a:p>
            <a:r>
              <a:rPr lang="en-IN" sz="3600" b="1" dirty="0" smtClean="0">
                <a:latin typeface="Arial" pitchFamily="34" charset="0"/>
                <a:cs typeface="Arial" pitchFamily="34" charset="0"/>
              </a:rPr>
              <a:t>Role of individual in prevention of pollution</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251520" y="506476"/>
            <a:ext cx="8640960" cy="5760640"/>
          </a:xfrm>
        </p:spPr>
        <p:txBody>
          <a:bodyPr>
            <a:noAutofit/>
          </a:bodyPr>
          <a:lstStyle/>
          <a:p>
            <a:pPr>
              <a:buNone/>
            </a:pPr>
            <a:r>
              <a:rPr lang="en-IN" sz="2000" b="1" dirty="0" smtClean="0">
                <a:solidFill>
                  <a:srgbClr val="C00000"/>
                </a:solidFill>
                <a:latin typeface="Arial" pitchFamily="34" charset="0"/>
                <a:cs typeface="Arial" pitchFamily="34" charset="0"/>
              </a:rPr>
              <a:t>                                      “</a:t>
            </a:r>
            <a:r>
              <a:rPr lang="en-IN" sz="2000" b="1" dirty="0">
                <a:solidFill>
                  <a:srgbClr val="C00000"/>
                </a:solidFill>
                <a:latin typeface="Arial" pitchFamily="34" charset="0"/>
                <a:cs typeface="Arial" pitchFamily="34" charset="0"/>
              </a:rPr>
              <a:t>Think globally </a:t>
            </a:r>
            <a:r>
              <a:rPr lang="en-IN" sz="2000" b="1" dirty="0" smtClean="0">
                <a:solidFill>
                  <a:srgbClr val="C00000"/>
                </a:solidFill>
                <a:latin typeface="Arial" pitchFamily="34" charset="0"/>
                <a:cs typeface="Arial" pitchFamily="34" charset="0"/>
              </a:rPr>
              <a:t>act locally”.  </a:t>
            </a:r>
          </a:p>
          <a:p>
            <a:pPr>
              <a:buNone/>
            </a:pPr>
            <a:r>
              <a:rPr lang="en-IN" sz="2000" dirty="0" smtClean="0">
                <a:latin typeface="Arial" pitchFamily="34" charset="0"/>
                <a:cs typeface="Arial" pitchFamily="34" charset="0"/>
              </a:rPr>
              <a:t>It can be done by following some of the following suggestions.</a:t>
            </a:r>
          </a:p>
          <a:p>
            <a:pPr>
              <a:buFont typeface="Wingdings" pitchFamily="2" charset="2"/>
              <a:buChar char="§"/>
            </a:pPr>
            <a:r>
              <a:rPr lang="en-IN" sz="2000" dirty="0" smtClean="0">
                <a:latin typeface="Arial" pitchFamily="34" charset="0"/>
                <a:cs typeface="Arial" pitchFamily="34" charset="0"/>
              </a:rPr>
              <a:t>Help in pollution prevention more than pollution control.</a:t>
            </a:r>
          </a:p>
          <a:p>
            <a:pPr>
              <a:buFont typeface="Wingdings" pitchFamily="2" charset="2"/>
              <a:buChar char="§"/>
            </a:pPr>
            <a:r>
              <a:rPr lang="en-IN" sz="2000" dirty="0" smtClean="0">
                <a:latin typeface="Arial" pitchFamily="34" charset="0"/>
                <a:cs typeface="Arial" pitchFamily="34" charset="0"/>
              </a:rPr>
              <a:t>Use </a:t>
            </a:r>
            <a:r>
              <a:rPr lang="en-IN" sz="2000" dirty="0" err="1" smtClean="0">
                <a:latin typeface="Arial" pitchFamily="34" charset="0"/>
                <a:cs typeface="Arial" pitchFamily="34" charset="0"/>
              </a:rPr>
              <a:t>ecofriendly</a:t>
            </a:r>
            <a:r>
              <a:rPr lang="en-IN" sz="2000" dirty="0" smtClean="0">
                <a:latin typeface="Arial" pitchFamily="34" charset="0"/>
                <a:cs typeface="Arial" pitchFamily="34" charset="0"/>
              </a:rPr>
              <a:t> products.</a:t>
            </a:r>
          </a:p>
          <a:p>
            <a:pPr>
              <a:buFont typeface="Wingdings" pitchFamily="2" charset="2"/>
              <a:buChar char="§"/>
            </a:pPr>
            <a:r>
              <a:rPr lang="en-IN" sz="2000" dirty="0" smtClean="0">
                <a:latin typeface="Arial" pitchFamily="34" charset="0"/>
                <a:cs typeface="Arial" pitchFamily="34" charset="0"/>
              </a:rPr>
              <a:t>Cut down the use of chlorofluorocarbons (CFC) as these destroy ozone  layer. Do not use polystyrene cups that have </a:t>
            </a:r>
            <a:r>
              <a:rPr lang="en-IN" sz="2000" dirty="0">
                <a:latin typeface="Arial" pitchFamily="34" charset="0"/>
                <a:cs typeface="Arial" pitchFamily="34" charset="0"/>
              </a:rPr>
              <a:t>chlorofluorocarbon (CFC) molecules in them </a:t>
            </a:r>
            <a:r>
              <a:rPr lang="en-IN" sz="2000" dirty="0" smtClean="0">
                <a:latin typeface="Arial" pitchFamily="34" charset="0"/>
                <a:cs typeface="Arial" pitchFamily="34" charset="0"/>
              </a:rPr>
              <a:t>which destroy </a:t>
            </a:r>
            <a:r>
              <a:rPr lang="en-IN" sz="2000" dirty="0">
                <a:latin typeface="Arial" pitchFamily="34" charset="0"/>
                <a:cs typeface="Arial" pitchFamily="34" charset="0"/>
              </a:rPr>
              <a:t>ozone layer.</a:t>
            </a:r>
          </a:p>
          <a:p>
            <a:pPr>
              <a:buFont typeface="Wingdings" pitchFamily="2" charset="2"/>
              <a:buChar char="§"/>
            </a:pPr>
            <a:r>
              <a:rPr lang="en-IN" sz="2000" dirty="0" smtClean="0">
                <a:latin typeface="Arial" pitchFamily="34" charset="0"/>
                <a:cs typeface="Arial" pitchFamily="34" charset="0"/>
              </a:rPr>
              <a:t>Use </a:t>
            </a:r>
            <a:r>
              <a:rPr lang="en-IN" sz="2000" dirty="0">
                <a:latin typeface="Arial" pitchFamily="34" charset="0"/>
                <a:cs typeface="Arial" pitchFamily="34" charset="0"/>
              </a:rPr>
              <a:t>the chemicals derived from peaches and plums </a:t>
            </a:r>
            <a:r>
              <a:rPr lang="en-IN" sz="2000" dirty="0" smtClean="0">
                <a:latin typeface="Arial" pitchFamily="34" charset="0"/>
                <a:cs typeface="Arial" pitchFamily="34" charset="0"/>
              </a:rPr>
              <a:t>to clean </a:t>
            </a:r>
            <a:r>
              <a:rPr lang="en-IN" sz="2000" dirty="0">
                <a:latin typeface="Arial" pitchFamily="34" charset="0"/>
                <a:cs typeface="Arial" pitchFamily="34" charset="0"/>
              </a:rPr>
              <a:t>computer chips and circuit boards instead of CFCs.</a:t>
            </a:r>
          </a:p>
          <a:p>
            <a:pPr>
              <a:buFont typeface="Wingdings" pitchFamily="2" charset="2"/>
              <a:buChar char="§"/>
            </a:pPr>
            <a:r>
              <a:rPr lang="en-IN" sz="2000" dirty="0" smtClean="0">
                <a:latin typeface="Arial" pitchFamily="34" charset="0"/>
                <a:cs typeface="Arial" pitchFamily="34" charset="0"/>
              </a:rPr>
              <a:t>Use </a:t>
            </a:r>
            <a:r>
              <a:rPr lang="en-IN" sz="2000" dirty="0">
                <a:latin typeface="Arial" pitchFamily="34" charset="0"/>
                <a:cs typeface="Arial" pitchFamily="34" charset="0"/>
              </a:rPr>
              <a:t>CFC free refrigerators</a:t>
            </a:r>
            <a:r>
              <a:rPr lang="en-IN" sz="2000" dirty="0" smtClean="0">
                <a:latin typeface="Arial" pitchFamily="34" charset="0"/>
                <a:cs typeface="Arial" pitchFamily="34" charset="0"/>
              </a:rPr>
              <a:t>.</a:t>
            </a:r>
          </a:p>
          <a:p>
            <a:pPr>
              <a:buNone/>
            </a:pPr>
            <a:r>
              <a:rPr lang="en-IN" sz="2000" dirty="0" smtClean="0">
                <a:latin typeface="Arial" pitchFamily="34" charset="0"/>
                <a:cs typeface="Arial" pitchFamily="34" charset="0"/>
              </a:rPr>
              <a:t>The manufacture and operation of such devices that don’t pollute should </a:t>
            </a:r>
          </a:p>
          <a:p>
            <a:pPr>
              <a:buNone/>
            </a:pPr>
            <a:r>
              <a:rPr lang="en-IN" sz="2000" dirty="0" smtClean="0">
                <a:latin typeface="Arial" pitchFamily="34" charset="0"/>
                <a:cs typeface="Arial" pitchFamily="34" charset="0"/>
              </a:rPr>
              <a:t>be encouraged. If they cost more then their higher prices may be offset by </a:t>
            </a:r>
          </a:p>
          <a:p>
            <a:pPr>
              <a:buNone/>
            </a:pPr>
            <a:r>
              <a:rPr lang="en-IN" sz="2000" dirty="0" smtClean="0">
                <a:latin typeface="Arial" pitchFamily="34" charset="0"/>
                <a:cs typeface="Arial" pitchFamily="34" charset="0"/>
              </a:rPr>
              <a:t>including environmental, the social costs of pollution in the price of such </a:t>
            </a:r>
          </a:p>
          <a:p>
            <a:pPr>
              <a:buNone/>
            </a:pPr>
            <a:r>
              <a:rPr lang="en-IN" sz="2000" dirty="0" smtClean="0">
                <a:latin typeface="Arial" pitchFamily="34" charset="0"/>
                <a:cs typeface="Arial" pitchFamily="34" charset="0"/>
              </a:rPr>
              <a:t>products which pollute environment.</a:t>
            </a:r>
          </a:p>
          <a:p>
            <a:pPr>
              <a:buNone/>
            </a:pPr>
            <a:r>
              <a:rPr lang="en-IN" sz="2000" dirty="0" smtClean="0">
                <a:latin typeface="Arial" pitchFamily="34" charset="0"/>
                <a:cs typeface="Arial" pitchFamily="34" charset="0"/>
              </a:rPr>
              <a:t>Air pollution can be prevented by using really clean fuel i.e. hydrogen fuel. </a:t>
            </a:r>
          </a:p>
          <a:p>
            <a:pPr>
              <a:buNone/>
            </a:pPr>
            <a:r>
              <a:rPr lang="en-IN" sz="2000" dirty="0" smtClean="0">
                <a:latin typeface="Arial" pitchFamily="34" charset="0"/>
                <a:cs typeface="Arial" pitchFamily="34" charset="0"/>
              </a:rPr>
              <a:t>Hydrogen for that matter should not be produced by passing current in </a:t>
            </a:r>
          </a:p>
          <a:p>
            <a:pPr>
              <a:buNone/>
            </a:pPr>
            <a:r>
              <a:rPr lang="en-IN" sz="2000" dirty="0" smtClean="0">
                <a:latin typeface="Arial" pitchFamily="34" charset="0"/>
                <a:cs typeface="Arial" pitchFamily="34" charset="0"/>
              </a:rPr>
              <a:t>water as for generation of this current, again the environment will be </a:t>
            </a:r>
          </a:p>
          <a:p>
            <a:pPr>
              <a:buNone/>
            </a:pPr>
            <a:r>
              <a:rPr lang="en-IN" sz="2000" dirty="0" smtClean="0">
                <a:latin typeface="Arial" pitchFamily="34" charset="0"/>
                <a:cs typeface="Arial" pitchFamily="34" charset="0"/>
              </a:rPr>
              <a:t>polluted. So solar powered hydrogen fuel is the need of the hour.</a:t>
            </a: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36" y="1583040"/>
            <a:ext cx="8964488" cy="4401205"/>
          </a:xfrm>
          <a:prstGeom prst="rect">
            <a:avLst/>
          </a:prstGeom>
        </p:spPr>
        <p:txBody>
          <a:bodyPr wrap="square">
            <a:spAutoFit/>
          </a:bodyPr>
          <a:lstStyle/>
          <a:p>
            <a:pPr algn="just"/>
            <a:r>
              <a:rPr lang="en-US" sz="2000" dirty="0">
                <a:latin typeface="Arial" pitchFamily="34" charset="0"/>
                <a:cs typeface="Arial" pitchFamily="34" charset="0"/>
              </a:rPr>
              <a:t>A natural disaster is the effect of a natural hazard (e.g., flood, tornado, hurricane, volcanic eruption, earthquake, or landslide). It leads to financial, environmental or human losses. The resulting loss depends on the vulnerability of the affected population to resist the hazard, also called their resilience. This understanding is concentrated in the formulation: "disasters occur when hazards meet vulnerability</a:t>
            </a:r>
            <a:r>
              <a:rPr lang="en-US" sz="2000" dirty="0" smtClean="0">
                <a:latin typeface="Arial" pitchFamily="34" charset="0"/>
                <a:cs typeface="Arial" pitchFamily="34" charset="0"/>
              </a:rPr>
              <a:t>.“ A </a:t>
            </a:r>
            <a:r>
              <a:rPr lang="en-US" sz="2000" dirty="0">
                <a:latin typeface="Arial" pitchFamily="34" charset="0"/>
                <a:cs typeface="Arial" pitchFamily="34" charset="0"/>
              </a:rPr>
              <a:t>natural hazard will hence never result in a natural disaster in areas without vulnerability, e.g. strong earthquakes in uninhabited areas. </a:t>
            </a:r>
            <a:endParaRPr lang="en-US" sz="2000" dirty="0" smtClean="0">
              <a:latin typeface="Arial" pitchFamily="34" charset="0"/>
              <a:cs typeface="Arial" pitchFamily="34" charset="0"/>
            </a:endParaRPr>
          </a:p>
          <a:p>
            <a:pPr algn="just"/>
            <a:endParaRPr lang="en-US" sz="2000" dirty="0">
              <a:latin typeface="Arial" pitchFamily="34" charset="0"/>
              <a:cs typeface="Arial" pitchFamily="34" charset="0"/>
            </a:endParaRPr>
          </a:p>
          <a:p>
            <a:pPr algn="just"/>
            <a:r>
              <a:rPr lang="en-IN" sz="2000" dirty="0">
                <a:latin typeface="Arial" pitchFamily="34" charset="0"/>
                <a:cs typeface="Arial" pitchFamily="34" charset="0"/>
              </a:rPr>
              <a:t>Geological processes like earthquakes, volcanoes, </a:t>
            </a:r>
            <a:r>
              <a:rPr lang="en-IN" sz="2000" dirty="0" smtClean="0">
                <a:latin typeface="Arial" pitchFamily="34" charset="0"/>
                <a:cs typeface="Arial" pitchFamily="34" charset="0"/>
              </a:rPr>
              <a:t>floods and </a:t>
            </a:r>
            <a:r>
              <a:rPr lang="en-IN" sz="2000" dirty="0">
                <a:latin typeface="Arial" pitchFamily="34" charset="0"/>
                <a:cs typeface="Arial" pitchFamily="34" charset="0"/>
              </a:rPr>
              <a:t>landslides are the normal events which have resulted in </a:t>
            </a:r>
            <a:r>
              <a:rPr lang="en-IN" sz="2000" dirty="0" smtClean="0">
                <a:latin typeface="Arial" pitchFamily="34" charset="0"/>
                <a:cs typeface="Arial" pitchFamily="34" charset="0"/>
              </a:rPr>
              <a:t>the formation </a:t>
            </a:r>
            <a:r>
              <a:rPr lang="en-IN" sz="2000" dirty="0">
                <a:latin typeface="Arial" pitchFamily="34" charset="0"/>
                <a:cs typeface="Arial" pitchFamily="34" charset="0"/>
              </a:rPr>
              <a:t>of the earth that we </a:t>
            </a:r>
            <a:r>
              <a:rPr lang="en-IN" sz="2000" dirty="0" smtClean="0">
                <a:latin typeface="Arial" pitchFamily="34" charset="0"/>
                <a:cs typeface="Arial" pitchFamily="34" charset="0"/>
              </a:rPr>
              <a:t> have </a:t>
            </a:r>
            <a:r>
              <a:rPr lang="en-IN" sz="2000" dirty="0">
                <a:latin typeface="Arial" pitchFamily="34" charset="0"/>
                <a:cs typeface="Arial" pitchFamily="34" charset="0"/>
              </a:rPr>
              <a:t>today. They are, </a:t>
            </a:r>
            <a:r>
              <a:rPr lang="en-IN" sz="2000" dirty="0" smtClean="0">
                <a:latin typeface="Arial" pitchFamily="34" charset="0"/>
                <a:cs typeface="Arial" pitchFamily="34" charset="0"/>
              </a:rPr>
              <a:t>however, feared </a:t>
            </a:r>
            <a:r>
              <a:rPr lang="en-IN" sz="2000" dirty="0">
                <a:latin typeface="Arial" pitchFamily="34" charset="0"/>
                <a:cs typeface="Arial" pitchFamily="34" charset="0"/>
              </a:rPr>
              <a:t>as they result in severe consequences when they </a:t>
            </a:r>
            <a:r>
              <a:rPr lang="en-IN" sz="2000" dirty="0" smtClean="0">
                <a:latin typeface="Arial" pitchFamily="34" charset="0"/>
                <a:cs typeface="Arial" pitchFamily="34" charset="0"/>
              </a:rPr>
              <a:t>affect human </a:t>
            </a:r>
            <a:r>
              <a:rPr lang="en-IN" sz="2000" dirty="0">
                <a:latin typeface="Arial" pitchFamily="34" charset="0"/>
                <a:cs typeface="Arial" pitchFamily="34" charset="0"/>
              </a:rPr>
              <a:t>population. Humans have witnessed many such </a:t>
            </a:r>
            <a:r>
              <a:rPr lang="en-IN" sz="2000" dirty="0" smtClean="0">
                <a:latin typeface="Arial" pitchFamily="34" charset="0"/>
                <a:cs typeface="Arial" pitchFamily="34" charset="0"/>
              </a:rPr>
              <a:t>natural hazards </a:t>
            </a:r>
            <a:r>
              <a:rPr lang="en-IN" sz="2000" dirty="0">
                <a:latin typeface="Arial" pitchFamily="34" charset="0"/>
                <a:cs typeface="Arial" pitchFamily="34" charset="0"/>
              </a:rPr>
              <a:t>and have tried to learn to control these processes.</a:t>
            </a:r>
            <a:endParaRPr lang="en-US" sz="2000" dirty="0">
              <a:latin typeface="Arial" pitchFamily="34" charset="0"/>
              <a:cs typeface="Arial" pitchFamily="34" charset="0"/>
            </a:endParaRPr>
          </a:p>
        </p:txBody>
      </p:sp>
      <p:sp>
        <p:nvSpPr>
          <p:cNvPr id="5" name="Rectangle 4"/>
          <p:cNvSpPr/>
          <p:nvPr/>
        </p:nvSpPr>
        <p:spPr>
          <a:xfrm>
            <a:off x="2833800" y="260648"/>
            <a:ext cx="3980577" cy="646331"/>
          </a:xfrm>
          <a:prstGeom prst="rect">
            <a:avLst/>
          </a:prstGeom>
        </p:spPr>
        <p:txBody>
          <a:bodyPr wrap="none">
            <a:spAutoFit/>
          </a:bodyPr>
          <a:lstStyle/>
          <a:p>
            <a:r>
              <a:rPr lang="en-IN" sz="3600" b="1" dirty="0" smtClean="0">
                <a:latin typeface="Arial" pitchFamily="34" charset="0"/>
                <a:cs typeface="Arial" pitchFamily="34" charset="0"/>
              </a:rPr>
              <a:t>Natural Disasters</a:t>
            </a:r>
            <a:endParaRPr lang="en-IN"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IN" sz="3600" b="1" dirty="0" smtClean="0">
                <a:latin typeface="Arial" pitchFamily="34" charset="0"/>
                <a:cs typeface="Arial" pitchFamily="34" charset="0"/>
              </a:rPr>
              <a:t>Ways to Prevent Pollution</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457200" y="1052736"/>
            <a:ext cx="8229600" cy="5073427"/>
          </a:xfrm>
        </p:spPr>
        <p:txBody>
          <a:bodyPr>
            <a:noAutofit/>
          </a:bodyPr>
          <a:lstStyle/>
          <a:p>
            <a:pPr>
              <a:buFont typeface="Wingdings" pitchFamily="2" charset="2"/>
              <a:buChar char="§"/>
            </a:pPr>
            <a:r>
              <a:rPr lang="en-IN" sz="2000" dirty="0" smtClean="0">
                <a:latin typeface="Arial" pitchFamily="34" charset="0"/>
                <a:cs typeface="Arial" pitchFamily="34" charset="0"/>
              </a:rPr>
              <a:t>Reduction in the dependency on fossil fuel especially coal or oil.</a:t>
            </a:r>
          </a:p>
          <a:p>
            <a:pPr>
              <a:buFont typeface="Wingdings" pitchFamily="2" charset="2"/>
              <a:buChar char="§"/>
            </a:pPr>
            <a:r>
              <a:rPr lang="en-IN" sz="2000" dirty="0" smtClean="0">
                <a:latin typeface="Arial" pitchFamily="34" charset="0"/>
                <a:cs typeface="Arial" pitchFamily="34" charset="0"/>
              </a:rPr>
              <a:t>Save electricity by not wasting it when not required because electricity saved is electricity generated without polluting environment. </a:t>
            </a:r>
          </a:p>
          <a:p>
            <a:pPr>
              <a:buFont typeface="Wingdings" pitchFamily="2" charset="2"/>
              <a:buChar char="§"/>
            </a:pPr>
            <a:r>
              <a:rPr lang="en-IN" sz="2000" dirty="0" smtClean="0">
                <a:latin typeface="Arial" pitchFamily="34" charset="0"/>
                <a:cs typeface="Arial" pitchFamily="34" charset="0"/>
              </a:rPr>
              <a:t>Put on warm cloths than switching on a heater.</a:t>
            </a:r>
          </a:p>
          <a:p>
            <a:pPr>
              <a:buFont typeface="Wingdings" pitchFamily="2" charset="2"/>
              <a:buChar char="§"/>
            </a:pPr>
            <a:r>
              <a:rPr lang="en-IN" sz="2000" dirty="0" smtClean="0">
                <a:latin typeface="Arial" pitchFamily="34" charset="0"/>
                <a:cs typeface="Arial" pitchFamily="34" charset="0"/>
              </a:rPr>
              <a:t>Adopt and popularize renewable energy sources.</a:t>
            </a:r>
          </a:p>
          <a:p>
            <a:pPr>
              <a:buFont typeface="Wingdings" pitchFamily="2" charset="2"/>
              <a:buChar char="§"/>
            </a:pPr>
            <a:r>
              <a:rPr lang="en-IN" sz="2000" dirty="0" smtClean="0">
                <a:latin typeface="Arial" pitchFamily="34" charset="0"/>
                <a:cs typeface="Arial" pitchFamily="34" charset="0"/>
              </a:rPr>
              <a:t>Improve energy efficiency. This will reduce the amount of waste energy, i.e. more is achieved with less energy.</a:t>
            </a:r>
          </a:p>
          <a:p>
            <a:pPr>
              <a:buFont typeface="Wingdings" pitchFamily="2" charset="2"/>
              <a:buChar char="§"/>
            </a:pPr>
            <a:r>
              <a:rPr lang="en-IN" sz="2000" dirty="0" smtClean="0">
                <a:latin typeface="Arial" pitchFamily="34" charset="0"/>
                <a:cs typeface="Arial" pitchFamily="34" charset="0"/>
              </a:rPr>
              <a:t>Increase reuse, recycling, and reduce the production of wastes.</a:t>
            </a:r>
          </a:p>
          <a:p>
            <a:pPr>
              <a:buFont typeface="Wingdings" pitchFamily="2" charset="2"/>
              <a:buChar char="§"/>
            </a:pPr>
            <a:r>
              <a:rPr lang="en-IN" sz="2000" dirty="0" smtClean="0">
                <a:latin typeface="Arial" pitchFamily="34" charset="0"/>
                <a:cs typeface="Arial" pitchFamily="34" charset="0"/>
              </a:rPr>
              <a:t>Use mass transport system. For short-visits use bicycle or go on foot. Decrease the use of automobiles.</a:t>
            </a:r>
          </a:p>
          <a:p>
            <a:pPr>
              <a:buFont typeface="Wingdings" pitchFamily="2" charset="2"/>
              <a:buChar char="§"/>
            </a:pPr>
            <a:r>
              <a:rPr lang="en-IN" sz="2000" dirty="0" smtClean="0">
                <a:latin typeface="Arial" pitchFamily="34" charset="0"/>
                <a:cs typeface="Arial" pitchFamily="34" charset="0"/>
              </a:rPr>
              <a:t>Use pesticides when only absolutely necessary and that too in right amounts. Wherever possible alternate pest control methods (biological control) should be used.</a:t>
            </a:r>
          </a:p>
          <a:p>
            <a:pPr>
              <a:buFont typeface="Wingdings" pitchFamily="2" charset="2"/>
              <a:buChar char="§"/>
            </a:pPr>
            <a:r>
              <a:rPr lang="en-IN" sz="2000" dirty="0" smtClean="0">
                <a:latin typeface="Arial" pitchFamily="34" charset="0"/>
                <a:cs typeface="Arial" pitchFamily="34" charset="0"/>
              </a:rPr>
              <a:t>Use rechargeable batteries. Rechargeable batteries will reduce metal pollution.</a:t>
            </a:r>
          </a:p>
          <a:p>
            <a:pPr>
              <a:buFont typeface="Wingdings" pitchFamily="2" charset="2"/>
              <a:buChar char="§"/>
            </a:pP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buFont typeface="Wingdings" pitchFamily="2" charset="2"/>
              <a:buChar char="§"/>
            </a:pPr>
            <a:r>
              <a:rPr lang="en-IN" sz="2000" dirty="0" smtClean="0">
                <a:latin typeface="Arial" pitchFamily="34" charset="0"/>
                <a:cs typeface="Arial" pitchFamily="34" charset="0"/>
              </a:rPr>
              <a:t>Use </a:t>
            </a:r>
            <a:r>
              <a:rPr lang="en-IN" sz="2000" dirty="0">
                <a:latin typeface="Arial" pitchFamily="34" charset="0"/>
                <a:cs typeface="Arial" pitchFamily="34" charset="0"/>
              </a:rPr>
              <a:t>less hazardous chemicals </a:t>
            </a:r>
            <a:r>
              <a:rPr lang="en-IN" sz="2000" dirty="0" smtClean="0">
                <a:latin typeface="Arial" pitchFamily="34" charset="0"/>
                <a:cs typeface="Arial" pitchFamily="34" charset="0"/>
              </a:rPr>
              <a:t>wherever possible</a:t>
            </a:r>
            <a:r>
              <a:rPr lang="en-IN" sz="2000" dirty="0">
                <a:latin typeface="Arial" pitchFamily="34" charset="0"/>
                <a:cs typeface="Arial" pitchFamily="34" charset="0"/>
              </a:rPr>
              <a:t>. </a:t>
            </a:r>
            <a:r>
              <a:rPr lang="en-IN" sz="2000" dirty="0" smtClean="0">
                <a:latin typeface="Arial" pitchFamily="34" charset="0"/>
                <a:cs typeface="Arial" pitchFamily="34" charset="0"/>
              </a:rPr>
              <a:t>Baking soda</a:t>
            </a:r>
            <a:r>
              <a:rPr lang="en-IN" sz="2000" dirty="0">
                <a:latin typeface="Arial" pitchFamily="34" charset="0"/>
                <a:cs typeface="Arial" pitchFamily="34" charset="0"/>
              </a:rPr>
              <a:t>, vinegar and borax can help in cleaning and </a:t>
            </a:r>
            <a:r>
              <a:rPr lang="en-IN" sz="2000" dirty="0" smtClean="0">
                <a:latin typeface="Arial" pitchFamily="34" charset="0"/>
                <a:cs typeface="Arial" pitchFamily="34" charset="0"/>
              </a:rPr>
              <a:t>cloth bleaching and softening. Baking soda can replace modern deodorants.</a:t>
            </a:r>
          </a:p>
          <a:p>
            <a:pPr algn="just">
              <a:buFont typeface="Wingdings" pitchFamily="2" charset="2"/>
              <a:buChar char="§"/>
            </a:pPr>
            <a:r>
              <a:rPr lang="en-IN" sz="2000" dirty="0" smtClean="0">
                <a:latin typeface="Arial" pitchFamily="34" charset="0"/>
                <a:cs typeface="Arial" pitchFamily="34" charset="0"/>
              </a:rPr>
              <a:t>The solid waste generated during one manufacturing process can be used as a raw material for some other processes.</a:t>
            </a:r>
          </a:p>
          <a:p>
            <a:pPr algn="just">
              <a:buFont typeface="Wingdings" pitchFamily="2" charset="2"/>
              <a:buChar char="§"/>
            </a:pPr>
            <a:r>
              <a:rPr lang="en-IN" sz="2000" dirty="0" smtClean="0">
                <a:latin typeface="Arial" pitchFamily="34" charset="0"/>
                <a:cs typeface="Arial" pitchFamily="34" charset="0"/>
              </a:rPr>
              <a:t>Use low phosphate or phosphate-free or biodegradable dish washing liquid, laundry detergent and shampoo. This will reduce eutrophication of water bodies.</a:t>
            </a:r>
          </a:p>
          <a:p>
            <a:pPr algn="just">
              <a:buFont typeface="Wingdings" pitchFamily="2" charset="2"/>
              <a:buChar char="§"/>
            </a:pPr>
            <a:r>
              <a:rPr lang="en-IN" sz="2000" dirty="0" smtClean="0">
                <a:latin typeface="Arial" pitchFamily="34" charset="0"/>
                <a:cs typeface="Arial" pitchFamily="34" charset="0"/>
              </a:rPr>
              <a:t>Use organic manure instead of commercial inorganic fertilizers.</a:t>
            </a:r>
          </a:p>
          <a:p>
            <a:pPr algn="just">
              <a:buFont typeface="Wingdings" pitchFamily="2" charset="2"/>
              <a:buChar char="§"/>
            </a:pPr>
            <a:r>
              <a:rPr lang="en-IN" sz="2000" dirty="0" smtClean="0">
                <a:latin typeface="Arial" pitchFamily="34" charset="0"/>
                <a:cs typeface="Arial" pitchFamily="34" charset="0"/>
              </a:rPr>
              <a:t>Do not put pesticides, paints, solvents, oils or other harmful chemicals into the drain or ground water.</a:t>
            </a:r>
          </a:p>
          <a:p>
            <a:pPr>
              <a:buFont typeface="Wingdings" pitchFamily="2" charset="2"/>
              <a:buChar char="§"/>
            </a:pPr>
            <a:r>
              <a:rPr lang="en-IN" sz="2000" dirty="0" smtClean="0">
                <a:latin typeface="Arial" pitchFamily="34" charset="0"/>
                <a:cs typeface="Arial" pitchFamily="34" charset="0"/>
              </a:rPr>
              <a:t>Use </a:t>
            </a:r>
            <a:r>
              <a:rPr lang="en-IN" sz="2000" dirty="0">
                <a:latin typeface="Arial" pitchFamily="34" charset="0"/>
                <a:cs typeface="Arial" pitchFamily="34" charset="0"/>
              </a:rPr>
              <a:t>only the minimum required amount of water </a:t>
            </a:r>
            <a:r>
              <a:rPr lang="en-IN" sz="2000" dirty="0" smtClean="0">
                <a:latin typeface="Arial" pitchFamily="34" charset="0"/>
                <a:cs typeface="Arial" pitchFamily="34" charset="0"/>
              </a:rPr>
              <a:t>for various </a:t>
            </a:r>
            <a:r>
              <a:rPr lang="en-IN" sz="2000" dirty="0">
                <a:latin typeface="Arial" pitchFamily="34" charset="0"/>
                <a:cs typeface="Arial" pitchFamily="34" charset="0"/>
              </a:rPr>
              <a:t>activities. This will prevent fresh water </a:t>
            </a:r>
            <a:r>
              <a:rPr lang="en-IN" sz="2000" dirty="0" smtClean="0">
                <a:latin typeface="Arial" pitchFamily="34" charset="0"/>
                <a:cs typeface="Arial" pitchFamily="34" charset="0"/>
              </a:rPr>
              <a:t>from pollution</a:t>
            </a:r>
            <a:r>
              <a:rPr lang="en-IN" sz="2000" dirty="0">
                <a:latin typeface="Arial" pitchFamily="34" charset="0"/>
                <a:cs typeface="Arial" pitchFamily="34" charset="0"/>
              </a:rPr>
              <a:t>.</a:t>
            </a:r>
          </a:p>
          <a:p>
            <a:pPr>
              <a:buFont typeface="Wingdings" pitchFamily="2" charset="2"/>
              <a:buChar char="§"/>
            </a:pPr>
            <a:r>
              <a:rPr lang="en-IN" sz="2000" dirty="0" smtClean="0">
                <a:latin typeface="Arial" pitchFamily="34" charset="0"/>
                <a:cs typeface="Arial" pitchFamily="34" charset="0"/>
              </a:rPr>
              <a:t>When </a:t>
            </a:r>
            <a:r>
              <a:rPr lang="en-IN" sz="2000" dirty="0">
                <a:latin typeface="Arial" pitchFamily="34" charset="0"/>
                <a:cs typeface="Arial" pitchFamily="34" charset="0"/>
              </a:rPr>
              <a:t>building a home, save (don’t cut) as many </a:t>
            </a:r>
            <a:r>
              <a:rPr lang="en-IN" sz="2000" dirty="0" smtClean="0">
                <a:latin typeface="Arial" pitchFamily="34" charset="0"/>
                <a:cs typeface="Arial" pitchFamily="34" charset="0"/>
              </a:rPr>
              <a:t>as possible </a:t>
            </a:r>
            <a:r>
              <a:rPr lang="en-IN" sz="2000" dirty="0">
                <a:latin typeface="Arial" pitchFamily="34" charset="0"/>
                <a:cs typeface="Arial" pitchFamily="34" charset="0"/>
              </a:rPr>
              <a:t>trees in the area.</a:t>
            </a:r>
          </a:p>
          <a:p>
            <a:pPr>
              <a:buFont typeface="Wingdings" pitchFamily="2" charset="2"/>
              <a:buChar char="§"/>
            </a:pPr>
            <a:r>
              <a:rPr lang="en-IN" sz="2000" dirty="0" smtClean="0">
                <a:latin typeface="Arial" pitchFamily="34" charset="0"/>
                <a:cs typeface="Arial" pitchFamily="34" charset="0"/>
              </a:rPr>
              <a:t>Plant </a:t>
            </a:r>
            <a:r>
              <a:rPr lang="en-IN" sz="2000" dirty="0">
                <a:latin typeface="Arial" pitchFamily="34" charset="0"/>
                <a:cs typeface="Arial" pitchFamily="34" charset="0"/>
              </a:rPr>
              <a:t>more trees.</a:t>
            </a:r>
          </a:p>
          <a:p>
            <a:pPr>
              <a:buFont typeface="Wingdings" pitchFamily="2" charset="2"/>
              <a:buChar char="§"/>
            </a:pPr>
            <a:r>
              <a:rPr lang="en-IN" sz="2000" dirty="0" smtClean="0">
                <a:latin typeface="Arial" pitchFamily="34" charset="0"/>
                <a:cs typeface="Arial" pitchFamily="34" charset="0"/>
              </a:rPr>
              <a:t>Check </a:t>
            </a:r>
            <a:r>
              <a:rPr lang="en-IN" sz="2000" dirty="0">
                <a:latin typeface="Arial" pitchFamily="34" charset="0"/>
                <a:cs typeface="Arial" pitchFamily="34" charset="0"/>
              </a:rPr>
              <a:t>population growth.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cenicreflections.com/files/The_Earthquake_Wallpaper_zetq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3203848" y="0"/>
            <a:ext cx="3024336" cy="646331"/>
          </a:xfrm>
          <a:prstGeom prst="rect">
            <a:avLst/>
          </a:prstGeom>
        </p:spPr>
        <p:txBody>
          <a:bodyPr wrap="square">
            <a:spAutoFit/>
          </a:bodyPr>
          <a:lstStyle/>
          <a:p>
            <a:r>
              <a:rPr lang="en-IN" sz="3600" b="1" dirty="0" smtClean="0">
                <a:latin typeface="Arial" pitchFamily="34" charset="0"/>
                <a:cs typeface="Arial" pitchFamily="34" charset="0"/>
              </a:rPr>
              <a:t>Earthquakes</a:t>
            </a:r>
            <a:endParaRPr lang="en-IN"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3888432" cy="562074"/>
          </a:xfrm>
        </p:spPr>
        <p:txBody>
          <a:bodyPr>
            <a:normAutofit fontScale="90000"/>
          </a:bodyPr>
          <a:lstStyle/>
          <a:p>
            <a:r>
              <a:rPr lang="en-IN" sz="3600" b="1" dirty="0" smtClean="0">
                <a:latin typeface="Arial" pitchFamily="34" charset="0"/>
                <a:cs typeface="Arial" pitchFamily="34" charset="0"/>
              </a:rPr>
              <a:t>Earthquakes</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0" y="692696"/>
            <a:ext cx="9144000" cy="6165304"/>
          </a:xfrm>
        </p:spPr>
        <p:txBody>
          <a:bodyPr>
            <a:normAutofit lnSpcReduction="10000"/>
          </a:bodyPr>
          <a:lstStyle/>
          <a:p>
            <a:pPr algn="just">
              <a:buNone/>
            </a:pPr>
            <a:r>
              <a:rPr lang="en-IN" dirty="0" smtClean="0"/>
              <a:t>    </a:t>
            </a:r>
          </a:p>
          <a:p>
            <a:pPr algn="just">
              <a:buNone/>
            </a:pPr>
            <a:r>
              <a:rPr lang="en-IN" sz="2000" dirty="0">
                <a:latin typeface="Arial" pitchFamily="34" charset="0"/>
                <a:cs typeface="Arial" pitchFamily="34" charset="0"/>
              </a:rPr>
              <a:t> </a:t>
            </a:r>
            <a:r>
              <a:rPr lang="en-IN" sz="2000" dirty="0" smtClean="0">
                <a:latin typeface="Arial" pitchFamily="34" charset="0"/>
                <a:cs typeface="Arial" pitchFamily="34" charset="0"/>
              </a:rPr>
              <a:t>   Earthquakes occur due to sudden movements of earth’s crust. The earth’s crust have several tectonic plates of solid rock which slowly move along their boundaries. When friction prevents these plates from slipping, stress builds up and results in sudden fractures which can occur along the boundaries of the plates or fault lines (planes of weakness) within the plates. This causes earthquakes, (the violent, short-term vibrations in the earth). The point on a fault at which the first movement occurs during an earthquake is called the epicenter. The severity of an earthquake is generally measured by its magnitude on Richter Scale.</a:t>
            </a:r>
          </a:p>
          <a:p>
            <a:pPr algn="just">
              <a:buNone/>
            </a:pPr>
            <a:endParaRPr lang="en-IN" sz="2000" dirty="0" smtClean="0">
              <a:latin typeface="Arial" pitchFamily="34" charset="0"/>
              <a:cs typeface="Arial" pitchFamily="34" charset="0"/>
            </a:endParaRPr>
          </a:p>
          <a:p>
            <a:pPr algn="just">
              <a:buNone/>
            </a:pPr>
            <a:endParaRPr lang="en-IN" sz="2000" dirty="0" smtClean="0">
              <a:latin typeface="Arial" pitchFamily="34" charset="0"/>
              <a:cs typeface="Arial" pitchFamily="34" charset="0"/>
            </a:endParaRPr>
          </a:p>
          <a:p>
            <a:pPr algn="just">
              <a:buNone/>
            </a:pPr>
            <a:r>
              <a:rPr lang="en-IN" sz="2000" dirty="0">
                <a:latin typeface="Arial" pitchFamily="34" charset="0"/>
                <a:cs typeface="Arial" pitchFamily="34" charset="0"/>
              </a:rPr>
              <a:t> </a:t>
            </a:r>
            <a:r>
              <a:rPr lang="en-IN" sz="2000" dirty="0" smtClean="0">
                <a:latin typeface="Arial" pitchFamily="34" charset="0"/>
                <a:cs typeface="Arial" pitchFamily="34" charset="0"/>
              </a:rPr>
              <a:t>         </a:t>
            </a:r>
            <a:r>
              <a:rPr lang="en-IN" sz="2000" u="sng" dirty="0" smtClean="0">
                <a:latin typeface="Arial" pitchFamily="34" charset="0"/>
                <a:cs typeface="Arial" pitchFamily="34" charset="0"/>
              </a:rPr>
              <a:t>Richter Scale</a:t>
            </a:r>
            <a:r>
              <a:rPr lang="en-IN" sz="2000" dirty="0" smtClean="0">
                <a:latin typeface="Arial" pitchFamily="34" charset="0"/>
                <a:cs typeface="Arial" pitchFamily="34" charset="0"/>
              </a:rPr>
              <a:t>                                                 </a:t>
            </a:r>
            <a:r>
              <a:rPr lang="en-IN" sz="2000" u="sng" dirty="0" smtClean="0">
                <a:latin typeface="Arial" pitchFamily="34" charset="0"/>
                <a:cs typeface="Arial" pitchFamily="34" charset="0"/>
              </a:rPr>
              <a:t>Severity of earthquake</a:t>
            </a:r>
          </a:p>
          <a:p>
            <a:pPr algn="just">
              <a:buNone/>
            </a:pPr>
            <a:r>
              <a:rPr lang="en-IN" sz="2000" dirty="0" smtClean="0">
                <a:latin typeface="Arial" pitchFamily="34" charset="0"/>
                <a:cs typeface="Arial" pitchFamily="34" charset="0"/>
              </a:rPr>
              <a:t>           Less than 4                                                          Insignificant</a:t>
            </a:r>
          </a:p>
          <a:p>
            <a:pPr algn="just">
              <a:buNone/>
            </a:pPr>
            <a:r>
              <a:rPr lang="en-IN" sz="2000" dirty="0" smtClean="0">
                <a:latin typeface="Arial" pitchFamily="34" charset="0"/>
                <a:cs typeface="Arial" pitchFamily="34" charset="0"/>
              </a:rPr>
              <a:t>             4 - 4.9                                                                     Minor</a:t>
            </a:r>
          </a:p>
          <a:p>
            <a:pPr algn="just">
              <a:buNone/>
            </a:pPr>
            <a:r>
              <a:rPr lang="en-IN" sz="2000" dirty="0" smtClean="0">
                <a:latin typeface="Arial" pitchFamily="34" charset="0"/>
                <a:cs typeface="Arial" pitchFamily="34" charset="0"/>
              </a:rPr>
              <a:t>             5 – 5.9                                                                 Damaging</a:t>
            </a:r>
          </a:p>
          <a:p>
            <a:pPr algn="just">
              <a:buNone/>
            </a:pPr>
            <a:r>
              <a:rPr lang="en-IN" sz="2000" dirty="0" smtClean="0">
                <a:latin typeface="Arial" pitchFamily="34" charset="0"/>
                <a:cs typeface="Arial" pitchFamily="34" charset="0"/>
              </a:rPr>
              <a:t>             6 - 6.9                                                                 Destructive</a:t>
            </a:r>
          </a:p>
          <a:p>
            <a:pPr algn="just">
              <a:buNone/>
            </a:pPr>
            <a:r>
              <a:rPr lang="en-IN" sz="2000" dirty="0" smtClean="0">
                <a:latin typeface="Arial" pitchFamily="34" charset="0"/>
                <a:cs typeface="Arial" pitchFamily="34" charset="0"/>
              </a:rPr>
              <a:t>             7 – 7.9                                                                    Major</a:t>
            </a:r>
          </a:p>
          <a:p>
            <a:pPr algn="just">
              <a:buNone/>
            </a:pPr>
            <a:r>
              <a:rPr lang="en-IN" sz="2000" dirty="0" smtClean="0">
                <a:latin typeface="Arial" pitchFamily="34" charset="0"/>
                <a:cs typeface="Arial" pitchFamily="34" charset="0"/>
              </a:rPr>
              <a:t>          More than 8                                                               Great</a:t>
            </a:r>
          </a:p>
          <a:p>
            <a:pPr algn="just">
              <a:buNone/>
            </a:pPr>
            <a:endParaRPr lang="en-IN" sz="2000" dirty="0" smtClean="0">
              <a:latin typeface="Arial" pitchFamily="34" charset="0"/>
              <a:cs typeface="Arial" pitchFamily="34" charset="0"/>
            </a:endParaRPr>
          </a:p>
          <a:p>
            <a:pPr algn="just">
              <a:buNone/>
            </a:pP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en-IN" sz="3600" b="1" dirty="0" smtClean="0">
                <a:latin typeface="Arial" pitchFamily="34" charset="0"/>
                <a:cs typeface="Arial" pitchFamily="34" charset="0"/>
              </a:rPr>
              <a:t>Examples of Some Earthquakes</a:t>
            </a:r>
            <a:endParaRPr lang="en-IN" sz="3600" dirty="0"/>
          </a:p>
        </p:txBody>
      </p:sp>
      <p:sp>
        <p:nvSpPr>
          <p:cNvPr id="3" name="Content Placeholder 2"/>
          <p:cNvSpPr>
            <a:spLocks noGrp="1"/>
          </p:cNvSpPr>
          <p:nvPr>
            <p:ph idx="1"/>
          </p:nvPr>
        </p:nvSpPr>
        <p:spPr>
          <a:xfrm>
            <a:off x="323528" y="1340768"/>
            <a:ext cx="8820472" cy="5257800"/>
          </a:xfrm>
        </p:spPr>
        <p:txBody>
          <a:bodyPr>
            <a:noAutofit/>
          </a:bodyPr>
          <a:lstStyle/>
          <a:p>
            <a:pPr algn="just">
              <a:buNone/>
            </a:pPr>
            <a:r>
              <a:rPr lang="en-IN" sz="2000" dirty="0">
                <a:latin typeface="Arial" pitchFamily="34" charset="0"/>
                <a:cs typeface="Arial" pitchFamily="34" charset="0"/>
              </a:rPr>
              <a:t>The largest earthquake ever recorded occurred on </a:t>
            </a:r>
            <a:r>
              <a:rPr lang="en-IN" sz="2000" dirty="0">
                <a:solidFill>
                  <a:srgbClr val="C00000"/>
                </a:solidFill>
                <a:latin typeface="Arial" pitchFamily="34" charset="0"/>
                <a:cs typeface="Arial" pitchFamily="34" charset="0"/>
              </a:rPr>
              <a:t>May </a:t>
            </a:r>
            <a:r>
              <a:rPr lang="en-IN" sz="2000" dirty="0" smtClean="0">
                <a:solidFill>
                  <a:srgbClr val="C00000"/>
                </a:solidFill>
                <a:latin typeface="Arial" pitchFamily="34" charset="0"/>
                <a:cs typeface="Arial" pitchFamily="34" charset="0"/>
              </a:rPr>
              <a:t>22,1960 in Chile </a:t>
            </a:r>
            <a:r>
              <a:rPr lang="en-IN" sz="2000" dirty="0">
                <a:latin typeface="Arial" pitchFamily="34" charset="0"/>
                <a:cs typeface="Arial" pitchFamily="34" charset="0"/>
              </a:rPr>
              <a:t>with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the </a:t>
            </a:r>
            <a:r>
              <a:rPr lang="en-IN" sz="2000" dirty="0">
                <a:latin typeface="Arial" pitchFamily="34" charset="0"/>
                <a:cs typeface="Arial" pitchFamily="34" charset="0"/>
              </a:rPr>
              <a:t>estimated magnitude of </a:t>
            </a:r>
            <a:r>
              <a:rPr lang="en-IN" sz="2000" dirty="0">
                <a:solidFill>
                  <a:srgbClr val="C00000"/>
                </a:solidFill>
                <a:latin typeface="Arial" pitchFamily="34" charset="0"/>
                <a:cs typeface="Arial" pitchFamily="34" charset="0"/>
              </a:rPr>
              <a:t>9.5</a:t>
            </a:r>
            <a:r>
              <a:rPr lang="en-IN" sz="2000" dirty="0">
                <a:latin typeface="Arial" pitchFamily="34" charset="0"/>
                <a:cs typeface="Arial" pitchFamily="34" charset="0"/>
              </a:rPr>
              <a:t> on </a:t>
            </a:r>
            <a:r>
              <a:rPr lang="en-IN" sz="2000" dirty="0" smtClean="0">
                <a:latin typeface="Arial" pitchFamily="34" charset="0"/>
                <a:cs typeface="Arial" pitchFamily="34" charset="0"/>
              </a:rPr>
              <a:t>Richter Scale</a:t>
            </a:r>
            <a:r>
              <a:rPr lang="en-IN" sz="2000" dirty="0">
                <a:latin typeface="Arial" pitchFamily="34" charset="0"/>
                <a:cs typeface="Arial" pitchFamily="34" charset="0"/>
              </a:rPr>
              <a:t>, affecting  </a:t>
            </a:r>
            <a:r>
              <a:rPr lang="en-IN" sz="2000" dirty="0" smtClean="0">
                <a:solidFill>
                  <a:srgbClr val="C00000"/>
                </a:solidFill>
                <a:latin typeface="Arial" pitchFamily="34" charset="0"/>
                <a:cs typeface="Arial" pitchFamily="34" charset="0"/>
              </a:rPr>
              <a:t>90,000 </a:t>
            </a:r>
            <a:r>
              <a:rPr lang="en-IN" sz="2000" dirty="0">
                <a:solidFill>
                  <a:srgbClr val="C00000"/>
                </a:solidFill>
                <a:latin typeface="Arial" pitchFamily="34" charset="0"/>
                <a:cs typeface="Arial" pitchFamily="34" charset="0"/>
              </a:rPr>
              <a:t>square </a:t>
            </a:r>
            <a:endParaRPr lang="en-IN" sz="2000" dirty="0" smtClean="0">
              <a:solidFill>
                <a:srgbClr val="C00000"/>
              </a:solidFill>
              <a:latin typeface="Arial" pitchFamily="34" charset="0"/>
              <a:cs typeface="Arial" pitchFamily="34" charset="0"/>
            </a:endParaRPr>
          </a:p>
          <a:p>
            <a:pPr algn="just">
              <a:buNone/>
            </a:pPr>
            <a:r>
              <a:rPr lang="en-IN" sz="2000" dirty="0" smtClean="0">
                <a:solidFill>
                  <a:srgbClr val="C00000"/>
                </a:solidFill>
                <a:latin typeface="Arial" pitchFamily="34" charset="0"/>
                <a:cs typeface="Arial" pitchFamily="34" charset="0"/>
              </a:rPr>
              <a:t>miles</a:t>
            </a:r>
            <a:r>
              <a:rPr lang="en-IN" sz="2000" dirty="0" smtClean="0">
                <a:latin typeface="Arial" pitchFamily="34" charset="0"/>
                <a:cs typeface="Arial" pitchFamily="34" charset="0"/>
              </a:rPr>
              <a:t> </a:t>
            </a:r>
            <a:r>
              <a:rPr lang="en-IN" sz="2000" dirty="0">
                <a:latin typeface="Arial" pitchFamily="34" charset="0"/>
                <a:cs typeface="Arial" pitchFamily="34" charset="0"/>
              </a:rPr>
              <a:t>and killing </a:t>
            </a:r>
            <a:r>
              <a:rPr lang="en-IN" sz="2000" dirty="0">
                <a:solidFill>
                  <a:srgbClr val="C00000"/>
                </a:solidFill>
                <a:latin typeface="Arial" pitchFamily="34" charset="0"/>
                <a:cs typeface="Arial" pitchFamily="34" charset="0"/>
              </a:rPr>
              <a:t>6,000 </a:t>
            </a:r>
            <a:r>
              <a:rPr lang="en-IN" sz="2000" dirty="0" smtClean="0">
                <a:latin typeface="Arial" pitchFamily="34" charset="0"/>
                <a:cs typeface="Arial" pitchFamily="34" charset="0"/>
              </a:rPr>
              <a:t>people. </a:t>
            </a:r>
          </a:p>
          <a:p>
            <a:pPr algn="just">
              <a:buNone/>
            </a:pPr>
            <a:r>
              <a:rPr lang="en-IN" sz="2000" dirty="0" smtClean="0">
                <a:latin typeface="Arial" pitchFamily="34" charset="0"/>
                <a:cs typeface="Arial" pitchFamily="34" charset="0"/>
              </a:rPr>
              <a:t>Earthquakes </a:t>
            </a:r>
            <a:r>
              <a:rPr lang="en-IN" sz="2000" dirty="0">
                <a:latin typeface="Arial" pitchFamily="34" charset="0"/>
                <a:cs typeface="Arial" pitchFamily="34" charset="0"/>
              </a:rPr>
              <a:t>that hit </a:t>
            </a:r>
            <a:r>
              <a:rPr lang="en-IN" sz="2000" dirty="0" smtClean="0">
                <a:latin typeface="Arial" pitchFamily="34" charset="0"/>
                <a:cs typeface="Arial" pitchFamily="34" charset="0"/>
              </a:rPr>
              <a:t>various </a:t>
            </a:r>
            <a:r>
              <a:rPr lang="en-IN" sz="2000" dirty="0">
                <a:latin typeface="Arial" pitchFamily="34" charset="0"/>
                <a:cs typeface="Arial" pitchFamily="34" charset="0"/>
              </a:rPr>
              <a:t>parts of our country with </a:t>
            </a:r>
            <a:r>
              <a:rPr lang="en-IN" sz="2000" dirty="0" smtClean="0">
                <a:latin typeface="Arial" pitchFamily="34" charset="0"/>
                <a:cs typeface="Arial" pitchFamily="34" charset="0"/>
              </a:rPr>
              <a:t>the magnitude </a:t>
            </a:r>
            <a:r>
              <a:rPr lang="en-IN" sz="2000" dirty="0">
                <a:latin typeface="Arial" pitchFamily="34" charset="0"/>
                <a:cs typeface="Arial" pitchFamily="34" charset="0"/>
              </a:rPr>
              <a:t>on </a:t>
            </a:r>
          </a:p>
          <a:p>
            <a:pPr algn="just">
              <a:buNone/>
            </a:pPr>
            <a:r>
              <a:rPr lang="en-IN" sz="2000" dirty="0" smtClean="0">
                <a:latin typeface="Arial" pitchFamily="34" charset="0"/>
                <a:cs typeface="Arial" pitchFamily="34" charset="0"/>
              </a:rPr>
              <a:t>Richter </a:t>
            </a:r>
            <a:r>
              <a:rPr lang="en-IN" sz="2000" dirty="0">
                <a:latin typeface="Arial" pitchFamily="34" charset="0"/>
                <a:cs typeface="Arial" pitchFamily="34" charset="0"/>
              </a:rPr>
              <a:t>Scale are </a:t>
            </a:r>
            <a:r>
              <a:rPr lang="en-IN" sz="2000" dirty="0" smtClean="0">
                <a:latin typeface="Arial" pitchFamily="34" charset="0"/>
                <a:cs typeface="Arial" pitchFamily="34" charset="0"/>
              </a:rPr>
              <a:t>given below. </a:t>
            </a:r>
          </a:p>
          <a:p>
            <a:pPr algn="just">
              <a:buNone/>
            </a:pPr>
            <a:r>
              <a:rPr lang="en-IN" sz="2000" dirty="0" smtClean="0">
                <a:latin typeface="Arial" pitchFamily="34" charset="0"/>
                <a:cs typeface="Arial" pitchFamily="34" charset="0"/>
              </a:rPr>
              <a:t>The </a:t>
            </a:r>
            <a:r>
              <a:rPr lang="en-IN" sz="2000" dirty="0">
                <a:latin typeface="Arial" pitchFamily="34" charset="0"/>
                <a:cs typeface="Arial" pitchFamily="34" charset="0"/>
              </a:rPr>
              <a:t>devastating earthquake which hit </a:t>
            </a:r>
            <a:r>
              <a:rPr lang="en-IN" sz="2000" dirty="0">
                <a:solidFill>
                  <a:srgbClr val="C00000"/>
                </a:solidFill>
                <a:latin typeface="Arial" pitchFamily="34" charset="0"/>
                <a:cs typeface="Arial" pitchFamily="34" charset="0"/>
              </a:rPr>
              <a:t>Bhuj Town </a:t>
            </a:r>
            <a:r>
              <a:rPr lang="en-IN" sz="2000" dirty="0" smtClean="0">
                <a:solidFill>
                  <a:srgbClr val="C00000"/>
                </a:solidFill>
                <a:latin typeface="Arial" pitchFamily="34" charset="0"/>
                <a:cs typeface="Arial" pitchFamily="34" charset="0"/>
              </a:rPr>
              <a:t>in Gujarat </a:t>
            </a:r>
            <a:r>
              <a:rPr lang="en-IN" sz="2000" dirty="0">
                <a:latin typeface="Arial" pitchFamily="34" charset="0"/>
                <a:cs typeface="Arial" pitchFamily="34" charset="0"/>
              </a:rPr>
              <a:t>had cause </a:t>
            </a:r>
          </a:p>
          <a:p>
            <a:pPr algn="just">
              <a:buNone/>
            </a:pPr>
            <a:r>
              <a:rPr lang="en-IN" sz="2000" dirty="0" smtClean="0">
                <a:latin typeface="Arial" pitchFamily="34" charset="0"/>
                <a:cs typeface="Arial" pitchFamily="34" charset="0"/>
              </a:rPr>
              <a:t>devastation </a:t>
            </a:r>
            <a:r>
              <a:rPr lang="en-IN" sz="2000" dirty="0">
                <a:latin typeface="Arial" pitchFamily="34" charset="0"/>
                <a:cs typeface="Arial" pitchFamily="34" charset="0"/>
              </a:rPr>
              <a:t>killing </a:t>
            </a:r>
            <a:r>
              <a:rPr lang="en-IN" sz="2000" dirty="0">
                <a:solidFill>
                  <a:srgbClr val="C00000"/>
                </a:solidFill>
                <a:latin typeface="Arial" pitchFamily="34" charset="0"/>
                <a:cs typeface="Arial" pitchFamily="34" charset="0"/>
              </a:rPr>
              <a:t>20,000-30,000</a:t>
            </a:r>
            <a:r>
              <a:rPr lang="en-IN" sz="2000" dirty="0">
                <a:latin typeface="Arial" pitchFamily="34" charset="0"/>
                <a:cs typeface="Arial" pitchFamily="34" charset="0"/>
              </a:rPr>
              <a:t> people </a:t>
            </a:r>
            <a:r>
              <a:rPr lang="en-IN" sz="2000" dirty="0" smtClean="0">
                <a:latin typeface="Arial" pitchFamily="34" charset="0"/>
                <a:cs typeface="Arial" pitchFamily="34" charset="0"/>
              </a:rPr>
              <a:t>and left </a:t>
            </a:r>
            <a:r>
              <a:rPr lang="en-IN" sz="2000" dirty="0">
                <a:latin typeface="Arial" pitchFamily="34" charset="0"/>
                <a:cs typeface="Arial" pitchFamily="34" charset="0"/>
              </a:rPr>
              <a:t>many injured. It had </a:t>
            </a:r>
            <a:r>
              <a:rPr lang="en-IN" sz="2000" dirty="0" smtClean="0">
                <a:latin typeface="Arial" pitchFamily="34" charset="0"/>
                <a:cs typeface="Arial" pitchFamily="34" charset="0"/>
              </a:rPr>
              <a:t>an </a:t>
            </a:r>
          </a:p>
          <a:p>
            <a:pPr algn="just">
              <a:buNone/>
            </a:pPr>
            <a:r>
              <a:rPr lang="en-IN" sz="2000" dirty="0" smtClean="0">
                <a:latin typeface="Arial" pitchFamily="34" charset="0"/>
                <a:cs typeface="Arial" pitchFamily="34" charset="0"/>
              </a:rPr>
              <a:t>energy </a:t>
            </a:r>
            <a:r>
              <a:rPr lang="en-IN" sz="2000" dirty="0">
                <a:latin typeface="Arial" pitchFamily="34" charset="0"/>
                <a:cs typeface="Arial" pitchFamily="34" charset="0"/>
              </a:rPr>
              <a:t>equivalent to a </a:t>
            </a:r>
            <a:r>
              <a:rPr lang="en-IN" sz="2000" dirty="0">
                <a:solidFill>
                  <a:srgbClr val="C00000"/>
                </a:solidFill>
                <a:latin typeface="Arial" pitchFamily="34" charset="0"/>
                <a:cs typeface="Arial" pitchFamily="34" charset="0"/>
              </a:rPr>
              <a:t>5.3 </a:t>
            </a:r>
            <a:r>
              <a:rPr lang="en-IN" sz="2000" dirty="0" smtClean="0">
                <a:solidFill>
                  <a:srgbClr val="C00000"/>
                </a:solidFill>
                <a:latin typeface="Arial" pitchFamily="34" charset="0"/>
                <a:cs typeface="Arial" pitchFamily="34" charset="0"/>
              </a:rPr>
              <a:t>megaton hydrogen </a:t>
            </a:r>
            <a:r>
              <a:rPr lang="en-IN" sz="2000" dirty="0">
                <a:solidFill>
                  <a:srgbClr val="C00000"/>
                </a:solidFill>
                <a:latin typeface="Arial" pitchFamily="34" charset="0"/>
                <a:cs typeface="Arial" pitchFamily="34" charset="0"/>
              </a:rPr>
              <a:t>bomb</a:t>
            </a:r>
            <a:r>
              <a:rPr lang="en-IN" sz="2000" dirty="0">
                <a:latin typeface="Arial" pitchFamily="34" charset="0"/>
                <a:cs typeface="Arial" pitchFamily="34" charset="0"/>
              </a:rPr>
              <a:t>.</a:t>
            </a:r>
          </a:p>
          <a:p>
            <a:pPr algn="just">
              <a:buNone/>
            </a:pPr>
            <a:r>
              <a:rPr lang="en-IN" sz="2000" dirty="0">
                <a:latin typeface="Arial" pitchFamily="34" charset="0"/>
                <a:cs typeface="Arial" pitchFamily="34" charset="0"/>
              </a:rPr>
              <a:t>Earthquake-generated water waves (may also be </a:t>
            </a:r>
            <a:r>
              <a:rPr lang="en-IN" sz="2000" dirty="0" smtClean="0">
                <a:latin typeface="Arial" pitchFamily="34" charset="0"/>
                <a:cs typeface="Arial" pitchFamily="34" charset="0"/>
              </a:rPr>
              <a:t>generated by volcanic </a:t>
            </a:r>
          </a:p>
          <a:p>
            <a:pPr algn="just">
              <a:buNone/>
            </a:pPr>
            <a:r>
              <a:rPr lang="en-IN" sz="2000" dirty="0" smtClean="0">
                <a:latin typeface="Arial" pitchFamily="34" charset="0"/>
                <a:cs typeface="Arial" pitchFamily="34" charset="0"/>
              </a:rPr>
              <a:t>eruptions</a:t>
            </a:r>
            <a:r>
              <a:rPr lang="en-IN" sz="2000" dirty="0">
                <a:latin typeface="Arial" pitchFamily="34" charset="0"/>
                <a:cs typeface="Arial" pitchFamily="34" charset="0"/>
              </a:rPr>
              <a:t>) called tsunamis can severely affect </a:t>
            </a:r>
            <a:r>
              <a:rPr lang="en-IN" sz="2000" dirty="0" smtClean="0">
                <a:latin typeface="Arial" pitchFamily="34" charset="0"/>
                <a:cs typeface="Arial" pitchFamily="34" charset="0"/>
              </a:rPr>
              <a:t>coastal areas</a:t>
            </a:r>
            <a:r>
              <a:rPr lang="en-IN" sz="2000" dirty="0">
                <a:latin typeface="Arial" pitchFamily="34" charset="0"/>
                <a:cs typeface="Arial" pitchFamily="34" charset="0"/>
              </a:rPr>
              <a:t>. These giant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sea </a:t>
            </a:r>
            <a:r>
              <a:rPr lang="en-IN" sz="2000" dirty="0">
                <a:latin typeface="Arial" pitchFamily="34" charset="0"/>
                <a:cs typeface="Arial" pitchFamily="34" charset="0"/>
              </a:rPr>
              <a:t>swells can move at a speed upto 1000 </a:t>
            </a:r>
            <a:r>
              <a:rPr lang="en-IN" sz="2000" dirty="0" smtClean="0">
                <a:latin typeface="Arial" pitchFamily="34" charset="0"/>
                <a:cs typeface="Arial" pitchFamily="34" charset="0"/>
              </a:rPr>
              <a:t>km/hr or </a:t>
            </a:r>
            <a:r>
              <a:rPr lang="en-IN" sz="2000" dirty="0">
                <a:latin typeface="Arial" pitchFamily="34" charset="0"/>
                <a:cs typeface="Arial" pitchFamily="34" charset="0"/>
              </a:rPr>
              <a:t>faster. When </a:t>
            </a:r>
          </a:p>
          <a:p>
            <a:pPr algn="just">
              <a:buNone/>
            </a:pPr>
            <a:r>
              <a:rPr lang="en-IN" sz="2000" dirty="0" smtClean="0">
                <a:latin typeface="Arial" pitchFamily="34" charset="0"/>
                <a:cs typeface="Arial" pitchFamily="34" charset="0"/>
              </a:rPr>
              <a:t>approaching </a:t>
            </a:r>
            <a:r>
              <a:rPr lang="en-IN" sz="2000" dirty="0">
                <a:latin typeface="Arial" pitchFamily="34" charset="0"/>
                <a:cs typeface="Arial" pitchFamily="34" charset="0"/>
              </a:rPr>
              <a:t>sea shore may often reach 15m </a:t>
            </a:r>
            <a:r>
              <a:rPr lang="en-IN" sz="2000" dirty="0" smtClean="0">
                <a:latin typeface="Arial" pitchFamily="34" charset="0"/>
                <a:cs typeface="Arial" pitchFamily="34" charset="0"/>
              </a:rPr>
              <a:t>or more </a:t>
            </a:r>
            <a:r>
              <a:rPr lang="en-IN" sz="2000" dirty="0">
                <a:latin typeface="Arial" pitchFamily="34" charset="0"/>
                <a:cs typeface="Arial" pitchFamily="34" charset="0"/>
              </a:rPr>
              <a:t>(upto 65 m) and cause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devastation </a:t>
            </a:r>
            <a:r>
              <a:rPr lang="en-IN" sz="2000" dirty="0">
                <a:latin typeface="Arial" pitchFamily="34" charset="0"/>
                <a:cs typeface="Arial" pitchFamily="34" charset="0"/>
              </a:rPr>
              <a:t>in coastal areas. In </a:t>
            </a:r>
            <a:r>
              <a:rPr lang="en-IN" sz="2000" dirty="0" smtClean="0">
                <a:latin typeface="Arial" pitchFamily="34" charset="0"/>
                <a:cs typeface="Arial" pitchFamily="34" charset="0"/>
              </a:rPr>
              <a:t>China it </a:t>
            </a:r>
            <a:r>
              <a:rPr lang="en-IN" sz="2000" dirty="0">
                <a:latin typeface="Arial" pitchFamily="34" charset="0"/>
                <a:cs typeface="Arial" pitchFamily="34" charset="0"/>
              </a:rPr>
              <a:t>killed 8,30,000 people in 1556 and </a:t>
            </a: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50,000 </a:t>
            </a:r>
            <a:r>
              <a:rPr lang="en-IN" sz="2000" dirty="0">
                <a:latin typeface="Arial" pitchFamily="34" charset="0"/>
                <a:cs typeface="Arial" pitchFamily="34" charset="0"/>
              </a:rPr>
              <a:t>in 1976.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836712"/>
          </a:xfrm>
        </p:spPr>
        <p:txBody>
          <a:bodyPr>
            <a:normAutofit fontScale="90000"/>
          </a:bodyPr>
          <a:lstStyle/>
          <a:p>
            <a:r>
              <a:rPr lang="en-IN" sz="3600" b="1" dirty="0" smtClean="0">
                <a:latin typeface="Arial" pitchFamily="34" charset="0"/>
                <a:cs typeface="Arial" pitchFamily="34" charset="0"/>
              </a:rPr>
              <a:t>Seismic Activities and Control Measures</a:t>
            </a:r>
            <a:endParaRPr lang="en-IN" sz="3600" dirty="0"/>
          </a:p>
        </p:txBody>
      </p:sp>
      <p:sp>
        <p:nvSpPr>
          <p:cNvPr id="3" name="Content Placeholder 2"/>
          <p:cNvSpPr>
            <a:spLocks noGrp="1"/>
          </p:cNvSpPr>
          <p:nvPr>
            <p:ph idx="1"/>
          </p:nvPr>
        </p:nvSpPr>
        <p:spPr>
          <a:xfrm>
            <a:off x="179512" y="1600200"/>
            <a:ext cx="8784976" cy="5257800"/>
          </a:xfrm>
        </p:spPr>
        <p:txBody>
          <a:bodyPr>
            <a:normAutofit fontScale="40000" lnSpcReduction="20000"/>
          </a:bodyPr>
          <a:lstStyle/>
          <a:p>
            <a:pPr>
              <a:buNone/>
            </a:pPr>
            <a:r>
              <a:rPr lang="en-IN" sz="5000" dirty="0" smtClean="0">
                <a:latin typeface="Arial" pitchFamily="34" charset="0"/>
                <a:cs typeface="Arial" pitchFamily="34" charset="0"/>
              </a:rPr>
              <a:t>Human activities called seismic activities can also cause or increase </a:t>
            </a:r>
          </a:p>
          <a:p>
            <a:pPr>
              <a:buNone/>
            </a:pPr>
            <a:r>
              <a:rPr lang="en-IN" sz="5000" dirty="0" smtClean="0">
                <a:latin typeface="Arial" pitchFamily="34" charset="0"/>
                <a:cs typeface="Arial" pitchFamily="34" charset="0"/>
              </a:rPr>
              <a:t>earthquake activities. These activities may cause minor earthquakes. Three </a:t>
            </a:r>
          </a:p>
          <a:p>
            <a:pPr>
              <a:buNone/>
            </a:pPr>
            <a:r>
              <a:rPr lang="en-IN" sz="5000" dirty="0" smtClean="0">
                <a:latin typeface="Arial" pitchFamily="34" charset="0"/>
                <a:cs typeface="Arial" pitchFamily="34" charset="0"/>
              </a:rPr>
              <a:t>such identified activities include.</a:t>
            </a:r>
          </a:p>
          <a:p>
            <a:pPr>
              <a:buNone/>
            </a:pPr>
            <a:r>
              <a:rPr lang="en-IN" sz="5000" dirty="0" smtClean="0">
                <a:latin typeface="Arial" pitchFamily="34" charset="0"/>
                <a:cs typeface="Arial" pitchFamily="34" charset="0"/>
              </a:rPr>
              <a:t>a) Added load of water in lake behind dam.</a:t>
            </a:r>
          </a:p>
          <a:p>
            <a:pPr>
              <a:buNone/>
            </a:pPr>
            <a:r>
              <a:rPr lang="en-IN" sz="5000" dirty="0" smtClean="0">
                <a:latin typeface="Arial" pitchFamily="34" charset="0"/>
                <a:cs typeface="Arial" pitchFamily="34" charset="0"/>
              </a:rPr>
              <a:t>b) Under ground nuclear testing.</a:t>
            </a:r>
          </a:p>
          <a:p>
            <a:pPr>
              <a:buNone/>
            </a:pPr>
            <a:r>
              <a:rPr lang="en-IN" sz="5000" dirty="0" smtClean="0">
                <a:latin typeface="Arial" pitchFamily="34" charset="0"/>
                <a:cs typeface="Arial" pitchFamily="34" charset="0"/>
              </a:rPr>
              <a:t>c) Deep well disposal of liquid waste.</a:t>
            </a:r>
          </a:p>
          <a:p>
            <a:pPr>
              <a:buNone/>
            </a:pPr>
            <a:endParaRPr lang="en-IN" dirty="0"/>
          </a:p>
          <a:p>
            <a:pPr>
              <a:buNone/>
            </a:pPr>
            <a:endParaRPr lang="en-IN" dirty="0" smtClean="0"/>
          </a:p>
          <a:p>
            <a:pPr>
              <a:buNone/>
            </a:pPr>
            <a:r>
              <a:rPr lang="en-IN" sz="5000" b="1" u="sng" dirty="0" smtClean="0">
                <a:latin typeface="Arial" pitchFamily="34" charset="0"/>
                <a:cs typeface="Arial" pitchFamily="34" charset="0"/>
              </a:rPr>
              <a:t>Control Measures</a:t>
            </a:r>
          </a:p>
          <a:p>
            <a:pPr>
              <a:buNone/>
            </a:pPr>
            <a:endParaRPr lang="en-IN" sz="5000" dirty="0">
              <a:latin typeface="Arial" pitchFamily="34" charset="0"/>
              <a:cs typeface="Arial" pitchFamily="34" charset="0"/>
            </a:endParaRPr>
          </a:p>
          <a:p>
            <a:pPr>
              <a:buNone/>
            </a:pPr>
            <a:r>
              <a:rPr lang="en-IN" sz="5000" dirty="0" smtClean="0">
                <a:latin typeface="Arial" pitchFamily="34" charset="0"/>
                <a:cs typeface="Arial" pitchFamily="34" charset="0"/>
              </a:rPr>
              <a:t>Damage to property and causalities can be prevented by constructing</a:t>
            </a:r>
          </a:p>
          <a:p>
            <a:pPr>
              <a:buNone/>
            </a:pPr>
            <a:r>
              <a:rPr lang="en-IN" sz="5000" dirty="0" smtClean="0">
                <a:latin typeface="Arial" pitchFamily="34" charset="0"/>
                <a:cs typeface="Arial" pitchFamily="34" charset="0"/>
              </a:rPr>
              <a:t>building in the earthquake prone zones which can withstand tremors. The </a:t>
            </a:r>
          </a:p>
          <a:p>
            <a:pPr>
              <a:buNone/>
            </a:pPr>
            <a:r>
              <a:rPr lang="en-IN" sz="5000" dirty="0" smtClean="0">
                <a:latin typeface="Arial" pitchFamily="34" charset="0"/>
                <a:cs typeface="Arial" pitchFamily="34" charset="0"/>
              </a:rPr>
              <a:t>structures can be heavily reinforced. Strategically placing weak spots in the </a:t>
            </a:r>
          </a:p>
          <a:p>
            <a:pPr>
              <a:buNone/>
            </a:pPr>
            <a:r>
              <a:rPr lang="en-IN" sz="5000" dirty="0" smtClean="0">
                <a:latin typeface="Arial" pitchFamily="34" charset="0"/>
                <a:cs typeface="Arial" pitchFamily="34" charset="0"/>
              </a:rPr>
              <a:t>building that can absorb vibrations from the rest of the building. To have </a:t>
            </a:r>
          </a:p>
          <a:p>
            <a:pPr>
              <a:buNone/>
            </a:pPr>
            <a:r>
              <a:rPr lang="en-IN" sz="5000" dirty="0" smtClean="0">
                <a:latin typeface="Arial" pitchFamily="34" charset="0"/>
                <a:cs typeface="Arial" pitchFamily="34" charset="0"/>
              </a:rPr>
              <a:t>pads or floats beneath the building on which it can shift harmlessly with </a:t>
            </a:r>
          </a:p>
          <a:p>
            <a:pPr>
              <a:buNone/>
            </a:pPr>
            <a:r>
              <a:rPr lang="en-IN" sz="5000" dirty="0" smtClean="0">
                <a:latin typeface="Arial" pitchFamily="34" charset="0"/>
                <a:cs typeface="Arial" pitchFamily="34" charset="0"/>
              </a:rPr>
              <a:t>ground motion. Wooden houses are preferred in earthquake prone areas.</a:t>
            </a:r>
            <a:endParaRPr lang="en-IN" sz="5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diatalkies.com/images/landslides23843e.jpg"/>
          <p:cNvPicPr>
            <a:picLocks noChangeAspect="1" noChangeArrowheads="1"/>
          </p:cNvPicPr>
          <p:nvPr/>
        </p:nvPicPr>
        <p:blipFill>
          <a:blip r:embed="rId2" cstate="print"/>
          <a:srcRect/>
          <a:stretch>
            <a:fillRect/>
          </a:stretch>
        </p:blipFill>
        <p:spPr bwMode="auto">
          <a:xfrm>
            <a:off x="211020" y="260648"/>
            <a:ext cx="8575304" cy="621159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angle 4"/>
          <p:cNvSpPr/>
          <p:nvPr/>
        </p:nvSpPr>
        <p:spPr>
          <a:xfrm>
            <a:off x="3419872" y="332656"/>
            <a:ext cx="2595582" cy="646331"/>
          </a:xfrm>
          <a:prstGeom prst="rect">
            <a:avLst/>
          </a:prstGeom>
        </p:spPr>
        <p:txBody>
          <a:bodyPr wrap="none">
            <a:spAutoFit/>
          </a:bodyPr>
          <a:lstStyle/>
          <a:p>
            <a:r>
              <a:rPr lang="en-IN" sz="3600" b="1" dirty="0" smtClean="0">
                <a:latin typeface="Arial" pitchFamily="34" charset="0"/>
                <a:cs typeface="Arial" pitchFamily="34" charset="0"/>
              </a:rPr>
              <a:t>Landslides</a:t>
            </a:r>
            <a:endParaRPr lang="en-IN"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692696"/>
          </a:xfrm>
        </p:spPr>
        <p:txBody>
          <a:bodyPr>
            <a:normAutofit/>
          </a:bodyPr>
          <a:lstStyle/>
          <a:p>
            <a:r>
              <a:rPr lang="en-IN" sz="3600" b="1" dirty="0" smtClean="0">
                <a:latin typeface="Arial" pitchFamily="34" charset="0"/>
                <a:cs typeface="Arial" pitchFamily="34" charset="0"/>
              </a:rPr>
              <a:t>Landslides</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251520" y="1700808"/>
            <a:ext cx="8712968" cy="3240360"/>
          </a:xfrm>
        </p:spPr>
        <p:txBody>
          <a:bodyPr>
            <a:normAutofit/>
          </a:bodyPr>
          <a:lstStyle/>
          <a:p>
            <a:pPr>
              <a:buNone/>
            </a:pPr>
            <a:r>
              <a:rPr lang="en-IN" sz="2000" dirty="0" smtClean="0">
                <a:latin typeface="Arial" pitchFamily="34" charset="0"/>
                <a:cs typeface="Arial" pitchFamily="34" charset="0"/>
              </a:rPr>
              <a:t>Landslide occurs when coherent rock of soil masses move down slope due </a:t>
            </a:r>
          </a:p>
          <a:p>
            <a:pPr>
              <a:buNone/>
            </a:pPr>
            <a:r>
              <a:rPr lang="en-IN" sz="2000" dirty="0" smtClean="0">
                <a:latin typeface="Arial" pitchFamily="34" charset="0"/>
                <a:cs typeface="Arial" pitchFamily="34" charset="0"/>
              </a:rPr>
              <a:t>to gravitation pull. Slow landslips don’t cause much worry but sudden </a:t>
            </a:r>
          </a:p>
          <a:p>
            <a:pPr>
              <a:buNone/>
            </a:pPr>
            <a:r>
              <a:rPr lang="en-IN" sz="2000" dirty="0" smtClean="0">
                <a:latin typeface="Arial" pitchFamily="34" charset="0"/>
                <a:cs typeface="Arial" pitchFamily="34" charset="0"/>
              </a:rPr>
              <a:t>rockslides and mudslides are dangerous. Water and vegetation influence </a:t>
            </a:r>
          </a:p>
          <a:p>
            <a:pPr>
              <a:buNone/>
            </a:pPr>
            <a:r>
              <a:rPr lang="en-IN" sz="2000" dirty="0" smtClean="0">
                <a:latin typeface="Arial" pitchFamily="34" charset="0"/>
                <a:cs typeface="Arial" pitchFamily="34" charset="0"/>
              </a:rPr>
              <a:t>landslides. Chemical action of water gradually cause chemical weathering </a:t>
            </a:r>
          </a:p>
          <a:p>
            <a:pPr>
              <a:buNone/>
            </a:pPr>
            <a:r>
              <a:rPr lang="en-IN" sz="2000" dirty="0" smtClean="0">
                <a:latin typeface="Arial" pitchFamily="34" charset="0"/>
                <a:cs typeface="Arial" pitchFamily="34" charset="0"/>
              </a:rPr>
              <a:t>of rock making it prone to landslides. Vegetation consolidates the slope </a:t>
            </a:r>
          </a:p>
          <a:p>
            <a:pPr>
              <a:buNone/>
            </a:pPr>
            <a:r>
              <a:rPr lang="en-IN" sz="2000" dirty="0" smtClean="0">
                <a:latin typeface="Arial" pitchFamily="34" charset="0"/>
                <a:cs typeface="Arial" pitchFamily="34" charset="0"/>
              </a:rPr>
              <a:t>material, provides cohesion by its root system also retards the flow of water</a:t>
            </a:r>
          </a:p>
          <a:p>
            <a:pPr>
              <a:buNone/>
            </a:pPr>
            <a:r>
              <a:rPr lang="en-IN" sz="2000" dirty="0" smtClean="0">
                <a:latin typeface="Arial" pitchFamily="34" charset="0"/>
                <a:cs typeface="Arial" pitchFamily="34" charset="0"/>
              </a:rPr>
              <a:t>and its erosion capacity.</a:t>
            </a: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836712"/>
          </a:xfrm>
        </p:spPr>
        <p:txBody>
          <a:bodyPr>
            <a:normAutofit/>
          </a:bodyPr>
          <a:lstStyle/>
          <a:p>
            <a:r>
              <a:rPr lang="en-IN" sz="3600" b="1" dirty="0" smtClean="0">
                <a:latin typeface="Arial" pitchFamily="34" charset="0"/>
                <a:cs typeface="Arial" pitchFamily="34" charset="0"/>
              </a:rPr>
              <a:t>Factors Influencing Landslides</a:t>
            </a:r>
            <a:endParaRPr lang="en-IN" sz="3600" dirty="0"/>
          </a:p>
        </p:txBody>
      </p:sp>
      <p:sp>
        <p:nvSpPr>
          <p:cNvPr id="3" name="Content Placeholder 2"/>
          <p:cNvSpPr>
            <a:spLocks noGrp="1"/>
          </p:cNvSpPr>
          <p:nvPr>
            <p:ph idx="1"/>
          </p:nvPr>
        </p:nvSpPr>
        <p:spPr>
          <a:xfrm>
            <a:off x="277988" y="1684608"/>
            <a:ext cx="8507288" cy="4525963"/>
          </a:xfrm>
        </p:spPr>
        <p:txBody>
          <a:bodyPr>
            <a:normAutofit/>
          </a:bodyPr>
          <a:lstStyle/>
          <a:p>
            <a:pPr>
              <a:buNone/>
            </a:pPr>
            <a:r>
              <a:rPr lang="en-IN" sz="2000" dirty="0" smtClean="0">
                <a:latin typeface="Arial" pitchFamily="34" charset="0"/>
                <a:cs typeface="Arial" pitchFamily="34" charset="0"/>
              </a:rPr>
              <a:t>this can be masked by many other exerting factors like:</a:t>
            </a:r>
          </a:p>
          <a:p>
            <a:pPr>
              <a:buNone/>
            </a:pPr>
            <a:r>
              <a:rPr lang="en-IN" sz="2000" dirty="0" err="1" smtClean="0">
                <a:latin typeface="Arial" pitchFamily="34" charset="0"/>
                <a:cs typeface="Arial" pitchFamily="34" charset="0"/>
              </a:rPr>
              <a:t>i</a:t>
            </a:r>
            <a:r>
              <a:rPr lang="en-IN" sz="2000" dirty="0" smtClean="0">
                <a:latin typeface="Arial" pitchFamily="34" charset="0"/>
                <a:cs typeface="Arial" pitchFamily="34" charset="0"/>
              </a:rPr>
              <a:t>) Earthquakes, vibration etc.</a:t>
            </a:r>
          </a:p>
          <a:p>
            <a:pPr>
              <a:buNone/>
            </a:pPr>
            <a:r>
              <a:rPr lang="en-IN" sz="2000" dirty="0" smtClean="0">
                <a:latin typeface="Arial" pitchFamily="34" charset="0"/>
                <a:cs typeface="Arial" pitchFamily="34" charset="0"/>
              </a:rPr>
              <a:t>ii) Disturbances in resistant rock overlying rock of </a:t>
            </a:r>
            <a:r>
              <a:rPr lang="en-IN" sz="2000" dirty="0" smtClean="0">
                <a:latin typeface="Arial" pitchFamily="34" charset="0"/>
                <a:cs typeface="Arial" pitchFamily="34" charset="0"/>
              </a:rPr>
              <a:t>low resistance</a:t>
            </a:r>
            <a:r>
              <a:rPr lang="en-IN" sz="2000" dirty="0" smtClean="0">
                <a:latin typeface="Arial" pitchFamily="34" charset="0"/>
                <a:cs typeface="Arial" pitchFamily="34" charset="0"/>
              </a:rPr>
              <a:t>.</a:t>
            </a:r>
          </a:p>
          <a:p>
            <a:pPr>
              <a:buNone/>
            </a:pPr>
            <a:r>
              <a:rPr lang="en-IN" sz="2000" dirty="0" smtClean="0">
                <a:latin typeface="Arial" pitchFamily="34" charset="0"/>
                <a:cs typeface="Arial" pitchFamily="34" charset="0"/>
              </a:rPr>
              <a:t>iii) Saturation with water of the unconsolidated sediments.</a:t>
            </a:r>
          </a:p>
          <a:p>
            <a:pPr>
              <a:buNone/>
            </a:pPr>
            <a:r>
              <a:rPr lang="en-IN" sz="2000" dirty="0" smtClean="0">
                <a:latin typeface="Arial" pitchFamily="34" charset="0"/>
                <a:cs typeface="Arial" pitchFamily="34" charset="0"/>
              </a:rPr>
              <a:t>iv) Unconsolidated sediments exposed by logging road or house building.</a:t>
            </a:r>
          </a:p>
          <a:p>
            <a:pPr>
              <a:buNone/>
            </a:pPr>
            <a:endParaRPr lang="en-IN" sz="2000" dirty="0" smtClean="0">
              <a:latin typeface="Arial" pitchFamily="34" charset="0"/>
              <a:cs typeface="Arial" pitchFamily="34" charset="0"/>
            </a:endParaRPr>
          </a:p>
          <a:p>
            <a:pPr algn="just">
              <a:buNone/>
            </a:pPr>
            <a:r>
              <a:rPr lang="en-IN" sz="2000" dirty="0" smtClean="0">
                <a:latin typeface="Arial" pitchFamily="34" charset="0"/>
                <a:cs typeface="Arial" pitchFamily="34" charset="0"/>
              </a:rPr>
              <a:t>Landslides are governed by the forces which tend to pull earth material </a:t>
            </a:r>
          </a:p>
          <a:p>
            <a:pPr algn="just">
              <a:buNone/>
            </a:pPr>
            <a:r>
              <a:rPr lang="en-IN" sz="2000" dirty="0" smtClean="0">
                <a:latin typeface="Arial" pitchFamily="34" charset="0"/>
                <a:cs typeface="Arial" pitchFamily="34" charset="0"/>
              </a:rPr>
              <a:t>down slope (move in case of slopes with steeper slip plane) and </a:t>
            </a:r>
          </a:p>
          <a:p>
            <a:pPr algn="just">
              <a:buNone/>
            </a:pPr>
            <a:r>
              <a:rPr lang="en-IN" sz="2000" dirty="0" smtClean="0">
                <a:latin typeface="Arial" pitchFamily="34" charset="0"/>
                <a:cs typeface="Arial" pitchFamily="34" charset="0"/>
              </a:rPr>
              <a:t>resisting forces which tend to resist such movements.</a:t>
            </a:r>
            <a:endParaRPr lang="en-IN"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1899</Words>
  <Application>Microsoft Office PowerPoint</Application>
  <PresentationFormat>On-screen Show (4:3)</PresentationFormat>
  <Paragraphs>162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Earthquakes</vt:lpstr>
      <vt:lpstr>Examples of Some Earthquakes</vt:lpstr>
      <vt:lpstr>Seismic Activities and Control Measures</vt:lpstr>
      <vt:lpstr>Slide 7</vt:lpstr>
      <vt:lpstr>Landslides</vt:lpstr>
      <vt:lpstr>Factors Influencing Landslides</vt:lpstr>
      <vt:lpstr>Control Measures to Prevent Landslides</vt:lpstr>
      <vt:lpstr>Slide 11</vt:lpstr>
      <vt:lpstr>Cyclones</vt:lpstr>
      <vt:lpstr>Slide 13</vt:lpstr>
      <vt:lpstr>Management of Cyclones</vt:lpstr>
      <vt:lpstr>Slide 15</vt:lpstr>
      <vt:lpstr>Floods</vt:lpstr>
      <vt:lpstr>Control Measures</vt:lpstr>
      <vt:lpstr>Slide 18</vt:lpstr>
      <vt:lpstr>Role of individual in prevention of pollution</vt:lpstr>
      <vt:lpstr>Ways to Prevent Pollution</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23</cp:revision>
  <dcterms:created xsi:type="dcterms:W3CDTF">2011-11-07T14:49:45Z</dcterms:created>
  <dcterms:modified xsi:type="dcterms:W3CDTF">2011-11-07T18:27:36Z</dcterms:modified>
</cp:coreProperties>
</file>