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793" r:id="rId2"/>
  </p:sldMasterIdLst>
  <p:notesMasterIdLst>
    <p:notesMasterId r:id="rId56"/>
  </p:notesMasterIdLst>
  <p:sldIdLst>
    <p:sldId id="256" r:id="rId3"/>
    <p:sldId id="351" r:id="rId4"/>
    <p:sldId id="352" r:id="rId5"/>
    <p:sldId id="353" r:id="rId6"/>
    <p:sldId id="354" r:id="rId7"/>
    <p:sldId id="285" r:id="rId8"/>
    <p:sldId id="348" r:id="rId9"/>
    <p:sldId id="342" r:id="rId10"/>
    <p:sldId id="286" r:id="rId11"/>
    <p:sldId id="343" r:id="rId12"/>
    <p:sldId id="287" r:id="rId13"/>
    <p:sldId id="288" r:id="rId14"/>
    <p:sldId id="344" r:id="rId15"/>
    <p:sldId id="345" r:id="rId16"/>
    <p:sldId id="346" r:id="rId17"/>
    <p:sldId id="289" r:id="rId18"/>
    <p:sldId id="347" r:id="rId19"/>
    <p:sldId id="349" r:id="rId20"/>
    <p:sldId id="290" r:id="rId21"/>
    <p:sldId id="355" r:id="rId22"/>
    <p:sldId id="304" r:id="rId23"/>
    <p:sldId id="294" r:id="rId24"/>
    <p:sldId id="350" r:id="rId25"/>
    <p:sldId id="295" r:id="rId26"/>
    <p:sldId id="291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5" r:id="rId35"/>
    <p:sldId id="296" r:id="rId36"/>
    <p:sldId id="363" r:id="rId37"/>
    <p:sldId id="364" r:id="rId38"/>
    <p:sldId id="366" r:id="rId39"/>
    <p:sldId id="293" r:id="rId40"/>
    <p:sldId id="367" r:id="rId41"/>
    <p:sldId id="368" r:id="rId42"/>
    <p:sldId id="305" r:id="rId43"/>
    <p:sldId id="306" r:id="rId44"/>
    <p:sldId id="369" r:id="rId45"/>
    <p:sldId id="302" r:id="rId46"/>
    <p:sldId id="301" r:id="rId47"/>
    <p:sldId id="370" r:id="rId48"/>
    <p:sldId id="371" r:id="rId49"/>
    <p:sldId id="372" r:id="rId50"/>
    <p:sldId id="373" r:id="rId51"/>
    <p:sldId id="374" r:id="rId52"/>
    <p:sldId id="376" r:id="rId53"/>
    <p:sldId id="377" r:id="rId54"/>
    <p:sldId id="30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FE7FF68A-3C16-4F30-8A1C-1F7DDD22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E9C9E-3F3D-4811-887A-7ECFC95F83B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E33AC-76EF-4C3C-ACD4-92C52F5AA7BF}" type="slidenum">
              <a:rPr lang="en-US"/>
              <a:pPr/>
              <a:t>36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6FAD0-F782-4873-97FD-B023705FD980}" type="slidenum">
              <a:rPr lang="en-US" smtClean="0">
                <a:latin typeface="Tahoma" charset="0"/>
              </a:rPr>
              <a:pPr/>
              <a:t>37</a:t>
            </a:fld>
            <a:endParaRPr lang="en-US" smtClean="0">
              <a:latin typeface="Tahoma" charset="0"/>
            </a:endParaRP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3885453" y="0"/>
            <a:ext cx="2972547" cy="45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23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8686288"/>
            <a:ext cx="2972547" cy="45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2972547" cy="45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4538" cy="3414712"/>
          </a:xfrm>
          <a:ln w="12700" cap="flat"/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7FF68A-3C16-4F30-8A1C-1F7DDD2220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EF97D-A972-4EBB-9537-C03E4A7448F3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58766-BED6-4BE2-B0C0-8D42F2215226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01DE0-E1DD-4F95-B2AC-0C4B427895B6}" type="slidenum">
              <a:rPr lang="en-US"/>
              <a:pPr/>
              <a:t>28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8FC7E-FB85-4859-8F2C-468880093D70}" type="slidenum">
              <a:rPr lang="en-US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93D90-D10D-4C60-B838-E21F6C8CD2C8}" type="slidenum">
              <a:rPr lang="en-US"/>
              <a:pPr/>
              <a:t>30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A0633-B2AC-4EE5-844B-C825037AFE40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3A406-419B-4FE9-8296-DE02FB25FB19}" type="slidenum">
              <a:rPr lang="en-US" smtClean="0">
                <a:latin typeface="Tahoma" charset="0"/>
              </a:rPr>
              <a:pPr/>
              <a:t>33</a:t>
            </a:fld>
            <a:endParaRPr lang="en-US" smtClean="0">
              <a:latin typeface="Tahoma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9A12C2-82C9-40A9-AF46-27F0870752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E8E3D4-A041-4382-AA5D-4552E4B1A6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D4B9E8-C5C3-4B32-BAE0-8EB56C822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FE16EB-49EE-4BC6-BEA0-E3CE37B82D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A27C-A448-48EB-B7AF-340CD20B9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CAC2AC-3156-45E3-88F6-6BA02DEF5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1D4B5-5287-456A-989C-B3F3B2FA34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72F10B-61D3-4B2C-9123-81B4BF9D2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9C1075-0ED0-4DB1-AEAE-DB9C0C7CF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44827D-8ABA-4F5B-BEEA-0073C6864D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E333FB-59BA-47E9-AA58-23FA82FD9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C19779-4756-4317-8C05-E691A2125D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C9488E-7F26-4932-ACC4-B18FD1FBA4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A89821-002E-4BA7-91F0-B02B615BE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8CBD90-C641-428A-8470-F1D7D6A9F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040467-2A97-4725-93AC-534580E3C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E4B09-1793-451B-AA5D-B21BC96356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30C25E-DE42-4A77-9FB9-5907BA4E61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B91F86-8128-4026-BEEA-25B7803AD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82A0-7495-4A9A-9F7C-9F16535C63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FB2806-4E31-444A-8FC5-5083AB591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AC959-BC2B-4FCD-BB1F-8CEF58AC94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E292F58-0EDE-4CAE-B9D0-61EF37F098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E292F58-0EDE-4CAE-B9D0-61EF37F098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8153400" cy="1371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/>
              <a:t>Management: </a:t>
            </a:r>
            <a:br>
              <a:rPr lang="en-US" sz="4800" dirty="0" smtClean="0"/>
            </a:br>
            <a:r>
              <a:rPr lang="en-US" sz="4800" dirty="0" smtClean="0"/>
              <a:t>Historical Development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F.W. Taylor and Scientific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ahoma" pitchFamily="34" charset="0"/>
              </a:rPr>
              <a:t>Developed Scientific Management</a:t>
            </a:r>
          </a:p>
          <a:p>
            <a:pPr algn="just"/>
            <a:r>
              <a:rPr lang="en-US" dirty="0" smtClean="0">
                <a:latin typeface="Tahoma" pitchFamily="34" charset="0"/>
              </a:rPr>
              <a:t>Laid foundation for the study of management</a:t>
            </a:r>
          </a:p>
          <a:p>
            <a:pPr algn="just"/>
            <a:r>
              <a:rPr lang="en-US" b="1" i="1" dirty="0" smtClean="0"/>
              <a:t>Scientific Management </a:t>
            </a:r>
            <a:r>
              <a:rPr lang="en-US" dirty="0" smtClean="0"/>
              <a:t>is the systematic </a:t>
            </a:r>
            <a:r>
              <a:rPr lang="en-US" dirty="0"/>
              <a:t>study of </a:t>
            </a:r>
            <a:r>
              <a:rPr lang="en-US" dirty="0" smtClean="0"/>
              <a:t>the  relationships </a:t>
            </a:r>
            <a:r>
              <a:rPr lang="en-US" dirty="0"/>
              <a:t>between people and tasks for the purpose of redesigning the work process to increase efficiency.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187450" y="152400"/>
            <a:ext cx="779303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b="1" dirty="0" smtClean="0">
                <a:solidFill>
                  <a:schemeClr val="tx2"/>
                </a:solidFill>
                <a:latin typeface="Tahoma" pitchFamily="34" charset="0"/>
              </a:rPr>
              <a:t>Basics of Scientific Management</a:t>
            </a:r>
            <a:endParaRPr lang="en-US" sz="36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9906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ahoma" pitchFamily="34" charset="0"/>
              </a:rPr>
              <a:t>The concept of Scientific management implied the application of Science or management</a:t>
            </a:r>
          </a:p>
          <a:p>
            <a:pPr marL="800100" lvl="1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ahoma" pitchFamily="34" charset="0"/>
              </a:rPr>
              <a:t>Each task must be scientifically designed so that it can replace the old, rule-of-thumb methods.</a:t>
            </a:r>
          </a:p>
          <a:p>
            <a:pPr marL="800100" lvl="1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ahoma" pitchFamily="34" charset="0"/>
              </a:rPr>
              <a:t>Workers must be scientifically selected and trained so that they can be more productive on their job.</a:t>
            </a:r>
          </a:p>
          <a:p>
            <a:pPr marL="800100" lvl="1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ahoma" pitchFamily="34" charset="0"/>
              </a:rPr>
              <a:t>Bring the scientifically designed jobs and workers together so that there will be a match between them.</a:t>
            </a:r>
          </a:p>
          <a:p>
            <a:pPr marL="800100" lvl="1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ahoma" pitchFamily="34" charset="0"/>
              </a:rPr>
              <a:t>There must be division of labor and cooperation between management and workers.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>
              <a:latin typeface="Tahoma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28600" y="76200"/>
            <a:ext cx="89154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200" b="1" dirty="0">
                <a:solidFill>
                  <a:schemeClr val="tx2"/>
                </a:solidFill>
                <a:latin typeface="Tahoma" pitchFamily="34" charset="0"/>
              </a:rPr>
              <a:t>Taylor’s </a:t>
            </a:r>
            <a:r>
              <a:rPr lang="en-US" sz="3200" b="1" dirty="0" smtClean="0">
                <a:solidFill>
                  <a:schemeClr val="tx2"/>
                </a:solidFill>
                <a:latin typeface="Tahoma" pitchFamily="34" charset="0"/>
              </a:rPr>
              <a:t>Four Principles </a:t>
            </a:r>
            <a:r>
              <a:rPr lang="en-US" sz="3200" b="1" dirty="0">
                <a:solidFill>
                  <a:schemeClr val="tx2"/>
                </a:solidFill>
                <a:latin typeface="Tahoma" pitchFamily="34" charset="0"/>
              </a:rPr>
              <a:t>of Management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950913" y="990600"/>
            <a:ext cx="804068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2275" lvl="2" indent="-53340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Time-and-Motion study:</a:t>
            </a:r>
          </a:p>
          <a:p>
            <a:pPr marL="342900" lvl="2" indent="-342900" algn="just" eaLnBrk="1" hangingPunct="1">
              <a:spcBef>
                <a:spcPts val="300"/>
              </a:spcBef>
              <a:buClr>
                <a:schemeClr val="folHlink"/>
              </a:buClr>
              <a:buSzPct val="60000"/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Study the way workers perform their tasks, gather all the informal job knowledge that workers possess and experiment with ways of improving how tasks are performed.</a:t>
            </a:r>
          </a:p>
          <a:p>
            <a:pPr marL="422275" indent="-533400"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Scientific Task Planning</a:t>
            </a:r>
          </a:p>
          <a:p>
            <a:pPr marL="342900" indent="-342900" algn="just" eaLnBrk="1" hangingPunct="1">
              <a:spcBef>
                <a:spcPts val="300"/>
              </a:spcBef>
              <a:buClr>
                <a:schemeClr val="folHlink"/>
              </a:buClr>
              <a:buSzPct val="60000"/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Scientific task is the amount of work which an average workers can perform during a day under normal working conditions. The ultimate goal is to see that work is done in a logical sequence promoting maximum efficiency. </a:t>
            </a:r>
          </a:p>
          <a:p>
            <a:pPr marL="342900" indent="-342900" algn="just" eaLnBrk="1" hangingPunct="1">
              <a:spcBef>
                <a:spcPts val="300"/>
              </a:spcBef>
              <a:buClr>
                <a:schemeClr val="folHlink"/>
              </a:buClr>
              <a:buSzPct val="60000"/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Standards have to be set in advance for the task, material, work methods, quality, working conditions etc.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ts val="300"/>
              </a:spcBef>
              <a:buClr>
                <a:schemeClr val="folHlink"/>
              </a:buClr>
              <a:buSzPct val="60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24800" cy="48006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300"/>
              </a:spcBef>
              <a:buClr>
                <a:schemeClr val="folHlink"/>
              </a:buClr>
              <a:buSzPct val="6000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Scientific Selection of Personnel</a:t>
            </a:r>
          </a:p>
          <a:p>
            <a:pPr marL="742950" lvl="1" indent="-285750" algn="just">
              <a:spcBef>
                <a:spcPts val="3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Put right worker in right job, find limitations, train</a:t>
            </a:r>
          </a:p>
          <a:p>
            <a:pPr marL="742950" lvl="1" indent="-285750" algn="just">
              <a:spcBef>
                <a:spcPts val="3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Carefully select workers who possess skills and abilities that match the needs of the task, and train them to perform the task according to the established rules and procedures</a:t>
            </a:r>
          </a:p>
          <a:p>
            <a:pPr marL="742950" lvl="1" indent="-285750">
              <a:spcBef>
                <a:spcPts val="3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933688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chemeClr val="tx2"/>
                </a:solidFill>
                <a:latin typeface="Tahoma" pitchFamily="34" charset="0"/>
              </a:rPr>
              <a:t>Taylor’s </a:t>
            </a:r>
            <a:r>
              <a:rPr lang="en-US" sz="3200" b="1" dirty="0" smtClean="0">
                <a:solidFill>
                  <a:schemeClr val="tx2"/>
                </a:solidFill>
                <a:latin typeface="Tahoma" pitchFamily="34" charset="0"/>
              </a:rPr>
              <a:t>Four Principles </a:t>
            </a:r>
            <a:r>
              <a:rPr lang="en-US" sz="3200" b="1" dirty="0">
                <a:solidFill>
                  <a:schemeClr val="tx2"/>
                </a:solidFill>
                <a:latin typeface="Tahoma" pitchFamily="34" charset="0"/>
              </a:rPr>
              <a:t>of Management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"/>
            <a:ext cx="8171688" cy="65532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300"/>
              </a:spcBef>
              <a:buClr>
                <a:schemeClr val="folHlink"/>
              </a:buClr>
              <a:buSzPct val="6000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Differential Piece rate system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Designed to pay based on the actual performance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system of financial incentives is also needed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scheme, a worker who completes the normal work gets wages at high rate per piece than a worker who complete the same within the time limit set by the management. </a:t>
            </a:r>
          </a:p>
          <a:p>
            <a:pPr marL="342900" indent="-342900">
              <a:lnSpc>
                <a:spcPct val="120000"/>
              </a:lnSpc>
              <a:buClr>
                <a:schemeClr val="folHlink"/>
              </a:buClr>
              <a:buSzPct val="6000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Functional foremanship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order to achieve better production control, factor is divided into several components, each in charge of a specialist, namely, instruction card clerk, cost &amp; time clerk etc.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Functional specialist perform the planning function and provide expert advice to workers.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Manager plans, prepares, inspects and Worker does the actual work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Codify the new methods of performing tasks into written rules and standard operating procedures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Division of work between manager and workers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2312" y="152400"/>
            <a:ext cx="8095488" cy="7159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</a:rPr>
              <a:t>Problems with Scientific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8486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i="1" dirty="0"/>
              <a:t>Managers frequently implemented only the increased output side of Taylor’s plan</a:t>
            </a:r>
            <a:r>
              <a:rPr lang="en-US" sz="2800" b="1" i="1" dirty="0" smtClean="0"/>
              <a:t>. (Exploitative device)</a:t>
            </a:r>
            <a:endParaRPr lang="en-US" sz="2800" b="1" i="1" dirty="0"/>
          </a:p>
          <a:p>
            <a:pPr lvl="1" algn="just"/>
            <a:r>
              <a:rPr lang="en-US" dirty="0"/>
              <a:t>Workers did not share in the increased output</a:t>
            </a:r>
            <a:r>
              <a:rPr lang="en-US" dirty="0" smtClean="0"/>
              <a:t>. (Undemocratic)</a:t>
            </a:r>
            <a:endParaRPr lang="en-US" dirty="0"/>
          </a:p>
          <a:p>
            <a:pPr algn="just"/>
            <a:r>
              <a:rPr lang="en-US" sz="2800" b="1" dirty="0"/>
              <a:t>Specialized jobs became very boring, </a:t>
            </a:r>
            <a:r>
              <a:rPr lang="en-US" sz="2800" b="1" i="1" dirty="0"/>
              <a:t>dull</a:t>
            </a:r>
            <a:r>
              <a:rPr lang="en-US" sz="2800" b="1" dirty="0"/>
              <a:t>.</a:t>
            </a:r>
          </a:p>
          <a:p>
            <a:pPr lvl="1"/>
            <a:r>
              <a:rPr lang="en-US" dirty="0"/>
              <a:t>Workers ended up distrusting the Scientific Management method.</a:t>
            </a:r>
          </a:p>
          <a:p>
            <a:r>
              <a:rPr lang="en-US" sz="2800" b="1" i="1" dirty="0"/>
              <a:t>Workers could purposely “under-perform.”</a:t>
            </a:r>
          </a:p>
          <a:p>
            <a:pPr lvl="1"/>
            <a:r>
              <a:rPr lang="en-US" dirty="0"/>
              <a:t>Management responded with increased use of machines and conveyors belts.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852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ahoma" pitchFamily="34" charset="0"/>
              </a:rPr>
              <a:t>Frank &amp; Lillian </a:t>
            </a:r>
            <a:r>
              <a:rPr lang="en-US" sz="4400" b="1" dirty="0" err="1">
                <a:solidFill>
                  <a:schemeClr val="tx2"/>
                </a:solidFill>
                <a:latin typeface="Tahoma" pitchFamily="34" charset="0"/>
              </a:rPr>
              <a:t>Gilbreth</a:t>
            </a:r>
            <a:endParaRPr lang="en-US" sz="44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182688" y="1371600"/>
            <a:ext cx="7772400" cy="510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ahoma" pitchFamily="34" charset="0"/>
              </a:rPr>
              <a:t>Endorsed </a:t>
            </a:r>
            <a:r>
              <a:rPr lang="en-US" sz="2800" dirty="0">
                <a:latin typeface="Tahoma" pitchFamily="34" charset="0"/>
              </a:rPr>
              <a:t>piece-work and suggested a higher rate per unit if his directions were followed.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</a:pPr>
            <a:endParaRPr lang="en-US" sz="2800" dirty="0" smtClean="0">
              <a:latin typeface="Tahoma" pitchFamily="34" charset="0"/>
            </a:endParaRPr>
          </a:p>
          <a:p>
            <a:pPr marL="342900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ahoma" pitchFamily="34" charset="0"/>
              </a:rPr>
              <a:t>Disagreed </a:t>
            </a:r>
            <a:r>
              <a:rPr lang="en-US" sz="2800" dirty="0">
                <a:latin typeface="Tahoma" pitchFamily="34" charset="0"/>
              </a:rPr>
              <a:t>with Taylor’s idea that management should choose which workers took which jobs</a:t>
            </a:r>
            <a:r>
              <a:rPr lang="en-US" sz="2800" dirty="0" smtClean="0">
                <a:latin typeface="Tahoma" pitchFamily="34" charset="0"/>
              </a:rPr>
              <a:t>.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/>
              <a:t>Frank and Lillian </a:t>
            </a:r>
            <a:r>
              <a:rPr lang="en-US" sz="2800" dirty="0" err="1" smtClean="0"/>
              <a:t>Gilbreth</a:t>
            </a:r>
            <a:endParaRPr lang="en-US" sz="2800" dirty="0" smtClean="0"/>
          </a:p>
          <a:p>
            <a:pPr marL="800100" lvl="2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i="1" dirty="0" smtClean="0">
                <a:solidFill>
                  <a:srgbClr val="7030A0"/>
                </a:solidFill>
                <a:latin typeface="Tahoma" pitchFamily="34" charset="0"/>
              </a:rPr>
              <a:t>Bricklaying efficiency improvements</a:t>
            </a:r>
          </a:p>
          <a:p>
            <a:pPr marL="800100" lvl="2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i="1" dirty="0" smtClean="0">
                <a:solidFill>
                  <a:srgbClr val="7030A0"/>
                </a:solidFill>
                <a:latin typeface="Tahoma" pitchFamily="34" charset="0"/>
              </a:rPr>
              <a:t>Time and motion studies (</a:t>
            </a:r>
            <a:r>
              <a:rPr lang="en-US" sz="2800" i="1" dirty="0" err="1" smtClean="0">
                <a:solidFill>
                  <a:srgbClr val="7030A0"/>
                </a:solidFill>
                <a:latin typeface="Tahoma" pitchFamily="34" charset="0"/>
              </a:rPr>
              <a:t>therbligs</a:t>
            </a:r>
            <a:r>
              <a:rPr lang="en-US" sz="2800" i="1" dirty="0" smtClean="0">
                <a:solidFill>
                  <a:srgbClr val="7030A0"/>
                </a:solidFill>
                <a:latin typeface="Tahoma" pitchFamily="34" charset="0"/>
              </a:rPr>
              <a:t>)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lnSpcReduction="10000"/>
          </a:bodyPr>
          <a:lstStyle/>
          <a:p>
            <a:pPr marL="609600" indent="-609600" algn="just" defTabSz="809625">
              <a:buFont typeface="Wingdings" pitchFamily="2" charset="2"/>
              <a:buAutoNum type="arabicPeriod"/>
            </a:pPr>
            <a:r>
              <a:rPr lang="en-US" dirty="0" smtClean="0"/>
              <a:t>Break up and analyze every individual action necessary to perform a particular task into each of its component actions</a:t>
            </a:r>
          </a:p>
          <a:p>
            <a:pPr marL="609600" indent="-609600" algn="just" defTabSz="809625">
              <a:buFont typeface="Wingdings" pitchFamily="2" charset="2"/>
              <a:buAutoNum type="arabicPeriod"/>
            </a:pPr>
            <a:r>
              <a:rPr lang="en-US" dirty="0" smtClean="0"/>
              <a:t>Find better ways to perform each component action</a:t>
            </a:r>
          </a:p>
          <a:p>
            <a:pPr marL="609600" indent="-609600" algn="just" defTabSz="809625">
              <a:buFont typeface="Wingdings" pitchFamily="2" charset="2"/>
              <a:buAutoNum type="arabicPeriod"/>
            </a:pPr>
            <a:r>
              <a:rPr lang="en-US" dirty="0" smtClean="0"/>
              <a:t>Reorganize each of the component actions so that the action as a whole could be performed more efficiently-at less cost in time and effort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715250" cy="868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ahoma" pitchFamily="34" charset="0"/>
              </a:rPr>
              <a:t>Frank &amp; Lillian </a:t>
            </a:r>
            <a:r>
              <a:rPr lang="en-US" sz="4400" b="1" dirty="0" err="1">
                <a:solidFill>
                  <a:schemeClr val="tx2"/>
                </a:solidFill>
                <a:latin typeface="Tahoma" pitchFamily="34" charset="0"/>
              </a:rPr>
              <a:t>Gilbreth</a:t>
            </a:r>
            <a:endParaRPr lang="en-US" sz="4400" b="1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effectLst/>
              </a:rPr>
              <a:t>Administrative Management Theory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(1. Henri </a:t>
            </a:r>
            <a:r>
              <a:rPr lang="en-US" sz="3600" b="1" dirty="0" err="1" smtClean="0">
                <a:effectLst/>
              </a:rPr>
              <a:t>Fayol</a:t>
            </a:r>
            <a:r>
              <a:rPr lang="en-US" sz="3600" b="1" dirty="0" smtClean="0">
                <a:effectLst/>
              </a:rPr>
              <a:t> &amp; 2. Max Weber)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38288" cy="5105400"/>
          </a:xfrm>
        </p:spPr>
        <p:txBody>
          <a:bodyPr/>
          <a:lstStyle/>
          <a:p>
            <a:r>
              <a:rPr lang="en-US" sz="2800" b="1" dirty="0" smtClean="0"/>
              <a:t>Administrative Management</a:t>
            </a:r>
          </a:p>
          <a:p>
            <a:pPr lvl="1" algn="just"/>
            <a:r>
              <a:rPr lang="en-US" dirty="0" smtClean="0"/>
              <a:t>The study of how to create an organizational structure that leads to high efficiency and effectiveness </a:t>
            </a:r>
          </a:p>
          <a:p>
            <a:pPr lvl="1" algn="just"/>
            <a:r>
              <a:rPr lang="en-US" dirty="0" smtClean="0"/>
              <a:t>The theory which explained the process of managing an organization from the top managerial perspective. </a:t>
            </a:r>
          </a:p>
          <a:p>
            <a:pPr lvl="1" algn="just"/>
            <a:r>
              <a:rPr lang="en-US" dirty="0" smtClean="0"/>
              <a:t>An approach that focuses on principles that can be used by managers to coordinate the internal activities of organization.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187450" y="304800"/>
            <a:ext cx="7793038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ahoma" pitchFamily="34" charset="0"/>
              </a:rPr>
              <a:t>Henri </a:t>
            </a:r>
            <a:r>
              <a:rPr lang="en-US" sz="4400" b="1" dirty="0" err="1">
                <a:solidFill>
                  <a:schemeClr val="tx2"/>
                </a:solidFill>
                <a:latin typeface="Tahoma" pitchFamily="34" charset="0"/>
              </a:rPr>
              <a:t>Fayol</a:t>
            </a:r>
            <a:endParaRPr lang="en-US" sz="44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066800" y="1295400"/>
            <a:ext cx="792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Firstly classify business operations into six major activities: Technical, commercial, financial, security, accounting and managerial. 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focused on Management and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came up with the five basic functions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Planning, Organizing,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Commanding, Coordination, 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Controlling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wrote that management is a set of principles which can be learned.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Developed Fourteen Principles of Management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43088" cy="1143000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The Pre-modern Era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smtClean="0"/>
              <a:t>Ancient massive construction projects</a:t>
            </a:r>
          </a:p>
          <a:p>
            <a:pPr lvl="1"/>
            <a:r>
              <a:rPr lang="en-US" b="1" i="1" dirty="0" smtClean="0"/>
              <a:t>Egyptian pyramids</a:t>
            </a:r>
          </a:p>
          <a:p>
            <a:pPr lvl="1"/>
            <a:r>
              <a:rPr lang="en-US" b="1" i="1" dirty="0" smtClean="0"/>
              <a:t>Great Wall of China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486400" y="2474913"/>
            <a:ext cx="3124200" cy="3468687"/>
            <a:chOff x="3456" y="1559"/>
            <a:chExt cx="1968" cy="2185"/>
          </a:xfrm>
        </p:grpSpPr>
        <p:pic>
          <p:nvPicPr>
            <p:cNvPr id="5" name="Picture 7" descr="C:\WINDOWS\Application Data\Microsoft\Media Catalog\Downloaded Clips\cl0\bl00020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3" y="1559"/>
              <a:ext cx="845" cy="2185"/>
            </a:xfrm>
            <a:prstGeom prst="rect">
              <a:avLst/>
            </a:prstGeom>
            <a:noFill/>
          </p:spPr>
        </p:pic>
        <p:sp>
          <p:nvSpPr>
            <p:cNvPr id="6" name="Freeform 22" descr="White marble"/>
            <p:cNvSpPr>
              <a:spLocks/>
            </p:cNvSpPr>
            <p:nvPr/>
          </p:nvSpPr>
          <p:spPr bwMode="auto">
            <a:xfrm>
              <a:off x="3526" y="2429"/>
              <a:ext cx="784" cy="1225"/>
            </a:xfrm>
            <a:custGeom>
              <a:avLst/>
              <a:gdLst/>
              <a:ahLst/>
              <a:cxnLst>
                <a:cxn ang="0">
                  <a:pos x="239" y="38"/>
                </a:cxn>
                <a:cxn ang="0">
                  <a:pos x="192" y="101"/>
                </a:cxn>
                <a:cxn ang="0">
                  <a:pos x="285" y="210"/>
                </a:cxn>
                <a:cxn ang="0">
                  <a:pos x="301" y="256"/>
                </a:cxn>
                <a:cxn ang="0">
                  <a:pos x="309" y="280"/>
                </a:cxn>
                <a:cxn ang="0">
                  <a:pos x="254" y="358"/>
                </a:cxn>
                <a:cxn ang="0">
                  <a:pos x="169" y="467"/>
                </a:cxn>
                <a:cxn ang="0">
                  <a:pos x="138" y="537"/>
                </a:cxn>
                <a:cxn ang="0">
                  <a:pos x="99" y="817"/>
                </a:cxn>
                <a:cxn ang="0">
                  <a:pos x="153" y="1206"/>
                </a:cxn>
                <a:cxn ang="0">
                  <a:pos x="472" y="1175"/>
                </a:cxn>
                <a:cxn ang="0">
                  <a:pos x="480" y="1152"/>
                </a:cxn>
                <a:cxn ang="0">
                  <a:pos x="464" y="1128"/>
                </a:cxn>
                <a:cxn ang="0">
                  <a:pos x="449" y="1050"/>
                </a:cxn>
                <a:cxn ang="0">
                  <a:pos x="480" y="910"/>
                </a:cxn>
                <a:cxn ang="0">
                  <a:pos x="511" y="825"/>
                </a:cxn>
                <a:cxn ang="0">
                  <a:pos x="558" y="980"/>
                </a:cxn>
                <a:cxn ang="0">
                  <a:pos x="566" y="1136"/>
                </a:cxn>
                <a:cxn ang="0">
                  <a:pos x="573" y="1183"/>
                </a:cxn>
                <a:cxn ang="0">
                  <a:pos x="597" y="1190"/>
                </a:cxn>
                <a:cxn ang="0">
                  <a:pos x="644" y="1206"/>
                </a:cxn>
                <a:cxn ang="0">
                  <a:pos x="776" y="1198"/>
                </a:cxn>
                <a:cxn ang="0">
                  <a:pos x="784" y="1175"/>
                </a:cxn>
                <a:cxn ang="0">
                  <a:pos x="776" y="1089"/>
                </a:cxn>
                <a:cxn ang="0">
                  <a:pos x="714" y="918"/>
                </a:cxn>
                <a:cxn ang="0">
                  <a:pos x="667" y="747"/>
                </a:cxn>
                <a:cxn ang="0">
                  <a:pos x="651" y="529"/>
                </a:cxn>
                <a:cxn ang="0">
                  <a:pos x="581" y="482"/>
                </a:cxn>
                <a:cxn ang="0">
                  <a:pos x="535" y="451"/>
                </a:cxn>
                <a:cxn ang="0">
                  <a:pos x="496" y="288"/>
                </a:cxn>
                <a:cxn ang="0">
                  <a:pos x="480" y="210"/>
                </a:cxn>
                <a:cxn ang="0">
                  <a:pos x="480" y="62"/>
                </a:cxn>
                <a:cxn ang="0">
                  <a:pos x="363" y="0"/>
                </a:cxn>
                <a:cxn ang="0">
                  <a:pos x="262" y="31"/>
                </a:cxn>
                <a:cxn ang="0">
                  <a:pos x="239" y="38"/>
                </a:cxn>
              </a:cxnLst>
              <a:rect l="0" t="0" r="r" b="b"/>
              <a:pathLst>
                <a:path w="784" h="1225">
                  <a:moveTo>
                    <a:pt x="239" y="38"/>
                  </a:moveTo>
                  <a:cubicBezTo>
                    <a:pt x="204" y="50"/>
                    <a:pt x="201" y="66"/>
                    <a:pt x="192" y="101"/>
                  </a:cubicBezTo>
                  <a:cubicBezTo>
                    <a:pt x="209" y="151"/>
                    <a:pt x="264" y="162"/>
                    <a:pt x="285" y="210"/>
                  </a:cubicBezTo>
                  <a:cubicBezTo>
                    <a:pt x="292" y="225"/>
                    <a:pt x="296" y="241"/>
                    <a:pt x="301" y="256"/>
                  </a:cubicBezTo>
                  <a:cubicBezTo>
                    <a:pt x="304" y="264"/>
                    <a:pt x="309" y="280"/>
                    <a:pt x="309" y="280"/>
                  </a:cubicBezTo>
                  <a:cubicBezTo>
                    <a:pt x="298" y="312"/>
                    <a:pt x="274" y="330"/>
                    <a:pt x="254" y="358"/>
                  </a:cubicBezTo>
                  <a:cubicBezTo>
                    <a:pt x="227" y="396"/>
                    <a:pt x="207" y="440"/>
                    <a:pt x="169" y="467"/>
                  </a:cubicBezTo>
                  <a:cubicBezTo>
                    <a:pt x="160" y="493"/>
                    <a:pt x="146" y="511"/>
                    <a:pt x="138" y="537"/>
                  </a:cubicBezTo>
                  <a:cubicBezTo>
                    <a:pt x="126" y="631"/>
                    <a:pt x="108" y="722"/>
                    <a:pt x="99" y="817"/>
                  </a:cubicBezTo>
                  <a:cubicBezTo>
                    <a:pt x="96" y="932"/>
                    <a:pt x="0" y="1166"/>
                    <a:pt x="153" y="1206"/>
                  </a:cubicBezTo>
                  <a:cubicBezTo>
                    <a:pt x="540" y="1195"/>
                    <a:pt x="329" y="1225"/>
                    <a:pt x="472" y="1175"/>
                  </a:cubicBezTo>
                  <a:cubicBezTo>
                    <a:pt x="475" y="1167"/>
                    <a:pt x="481" y="1160"/>
                    <a:pt x="480" y="1152"/>
                  </a:cubicBezTo>
                  <a:cubicBezTo>
                    <a:pt x="478" y="1143"/>
                    <a:pt x="467" y="1137"/>
                    <a:pt x="464" y="1128"/>
                  </a:cubicBezTo>
                  <a:cubicBezTo>
                    <a:pt x="455" y="1103"/>
                    <a:pt x="454" y="1076"/>
                    <a:pt x="449" y="1050"/>
                  </a:cubicBezTo>
                  <a:cubicBezTo>
                    <a:pt x="461" y="1004"/>
                    <a:pt x="468" y="956"/>
                    <a:pt x="480" y="910"/>
                  </a:cubicBezTo>
                  <a:cubicBezTo>
                    <a:pt x="488" y="881"/>
                    <a:pt x="511" y="825"/>
                    <a:pt x="511" y="825"/>
                  </a:cubicBezTo>
                  <a:cubicBezTo>
                    <a:pt x="548" y="873"/>
                    <a:pt x="550" y="919"/>
                    <a:pt x="558" y="980"/>
                  </a:cubicBezTo>
                  <a:cubicBezTo>
                    <a:pt x="561" y="1032"/>
                    <a:pt x="562" y="1084"/>
                    <a:pt x="566" y="1136"/>
                  </a:cubicBezTo>
                  <a:cubicBezTo>
                    <a:pt x="567" y="1152"/>
                    <a:pt x="565" y="1169"/>
                    <a:pt x="573" y="1183"/>
                  </a:cubicBezTo>
                  <a:cubicBezTo>
                    <a:pt x="577" y="1190"/>
                    <a:pt x="589" y="1187"/>
                    <a:pt x="597" y="1190"/>
                  </a:cubicBezTo>
                  <a:cubicBezTo>
                    <a:pt x="613" y="1195"/>
                    <a:pt x="644" y="1206"/>
                    <a:pt x="644" y="1206"/>
                  </a:cubicBezTo>
                  <a:cubicBezTo>
                    <a:pt x="688" y="1203"/>
                    <a:pt x="733" y="1208"/>
                    <a:pt x="776" y="1198"/>
                  </a:cubicBezTo>
                  <a:cubicBezTo>
                    <a:pt x="784" y="1196"/>
                    <a:pt x="784" y="1183"/>
                    <a:pt x="784" y="1175"/>
                  </a:cubicBezTo>
                  <a:cubicBezTo>
                    <a:pt x="784" y="1146"/>
                    <a:pt x="780" y="1118"/>
                    <a:pt x="776" y="1089"/>
                  </a:cubicBezTo>
                  <a:cubicBezTo>
                    <a:pt x="768" y="1029"/>
                    <a:pt x="738" y="972"/>
                    <a:pt x="714" y="918"/>
                  </a:cubicBezTo>
                  <a:cubicBezTo>
                    <a:pt x="690" y="863"/>
                    <a:pt x="677" y="805"/>
                    <a:pt x="667" y="747"/>
                  </a:cubicBezTo>
                  <a:cubicBezTo>
                    <a:pt x="664" y="674"/>
                    <a:pt x="691" y="590"/>
                    <a:pt x="651" y="529"/>
                  </a:cubicBezTo>
                  <a:cubicBezTo>
                    <a:pt x="632" y="500"/>
                    <a:pt x="608" y="497"/>
                    <a:pt x="581" y="482"/>
                  </a:cubicBezTo>
                  <a:cubicBezTo>
                    <a:pt x="565" y="473"/>
                    <a:pt x="535" y="451"/>
                    <a:pt x="535" y="451"/>
                  </a:cubicBezTo>
                  <a:cubicBezTo>
                    <a:pt x="501" y="402"/>
                    <a:pt x="507" y="346"/>
                    <a:pt x="496" y="288"/>
                  </a:cubicBezTo>
                  <a:cubicBezTo>
                    <a:pt x="491" y="262"/>
                    <a:pt x="480" y="210"/>
                    <a:pt x="480" y="210"/>
                  </a:cubicBezTo>
                  <a:cubicBezTo>
                    <a:pt x="481" y="203"/>
                    <a:pt x="498" y="95"/>
                    <a:pt x="480" y="62"/>
                  </a:cubicBezTo>
                  <a:cubicBezTo>
                    <a:pt x="466" y="38"/>
                    <a:pt x="390" y="8"/>
                    <a:pt x="363" y="0"/>
                  </a:cubicBezTo>
                  <a:cubicBezTo>
                    <a:pt x="329" y="10"/>
                    <a:pt x="296" y="21"/>
                    <a:pt x="262" y="31"/>
                  </a:cubicBezTo>
                  <a:cubicBezTo>
                    <a:pt x="254" y="33"/>
                    <a:pt x="239" y="38"/>
                    <a:pt x="239" y="38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7" name="Picture 8" descr="c:\Program Files\Microsoft Office\Clipart\smbusbas\bd10049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2160"/>
              <a:ext cx="1968" cy="15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79438"/>
            <a:ext cx="8077200" cy="519112"/>
          </a:xfrm>
        </p:spPr>
        <p:txBody>
          <a:bodyPr/>
          <a:lstStyle/>
          <a:p>
            <a:pPr algn="ctr"/>
            <a:r>
              <a:rPr lang="en-US" sz="2800" b="1" dirty="0" err="1">
                <a:effectLst/>
              </a:rPr>
              <a:t>Fayol’s</a:t>
            </a:r>
            <a:r>
              <a:rPr lang="en-US" sz="2800" b="1" dirty="0">
                <a:effectLst/>
              </a:rPr>
              <a:t> Fourteen Principles of Management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 dirty="0"/>
              <a:t>Division of work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Authority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Discipline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Unity of command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Unity of direction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Subordination of the individual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Remuneration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 dirty="0"/>
              <a:t>Centralization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Scalar </a:t>
            </a:r>
            <a:r>
              <a:rPr lang="en-US" sz="2400" b="1" dirty="0" smtClean="0"/>
              <a:t>chain (Line of Authority)</a:t>
            </a:r>
            <a:endParaRPr lang="en-US" sz="2400" b="1" dirty="0"/>
          </a:p>
          <a:p>
            <a:pPr>
              <a:spcBef>
                <a:spcPct val="50000"/>
              </a:spcBef>
            </a:pPr>
            <a:r>
              <a:rPr lang="en-US" sz="2400" b="1" dirty="0"/>
              <a:t>Order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Equity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Stability of tenure of personnel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Initiative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Esprit de corps</a:t>
            </a:r>
          </a:p>
        </p:txBody>
      </p:sp>
    </p:spTree>
  </p:cSld>
  <p:clrMapOvr>
    <a:masterClrMapping/>
  </p:clrMapOvr>
  <p:transition>
    <p:cut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b="1" dirty="0" smtClean="0"/>
              <a:t>HENRI FAYOL’s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 smtClean="0"/>
              <a:t>FOURTEEN PRINCIPLES OF MANAGEMENT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066800" y="38527"/>
            <a:ext cx="78486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en-US" sz="2800" b="1" dirty="0" smtClean="0">
                <a:latin typeface="Times New Roman" charset="0"/>
              </a:rPr>
              <a:t>1</a:t>
            </a:r>
            <a:r>
              <a:rPr lang="en-US" sz="2800" b="1" dirty="0">
                <a:latin typeface="Times New Roman" charset="0"/>
              </a:rPr>
              <a:t>. </a:t>
            </a:r>
            <a:r>
              <a:rPr lang="en-US" sz="2800" b="1" dirty="0" smtClean="0">
                <a:latin typeface="Times New Roman" charset="0"/>
              </a:rPr>
              <a:t>Division of Work or Specialization </a:t>
            </a:r>
            <a:r>
              <a:rPr lang="en-US" sz="2800" b="1" dirty="0">
                <a:latin typeface="Times New Roman" charset="0"/>
              </a:rPr>
              <a:t>of labor</a:t>
            </a:r>
            <a:r>
              <a:rPr lang="en-US" sz="2800" dirty="0">
                <a:latin typeface="Times New Roman" charset="0"/>
              </a:rPr>
              <a:t>. Specializing encourages continuous improvement in skills and the development of improvements in </a:t>
            </a:r>
            <a:r>
              <a:rPr lang="en-US" sz="2800" dirty="0" smtClean="0">
                <a:latin typeface="Times New Roman" charset="0"/>
              </a:rPr>
              <a:t>methods to improve productivity. </a:t>
            </a:r>
            <a:endParaRPr lang="en-US" sz="2800" dirty="0">
              <a:latin typeface="Times New Roman" charset="0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en-US" sz="2800" b="1" dirty="0">
                <a:latin typeface="Times New Roman" charset="0"/>
              </a:rPr>
              <a:t>2. </a:t>
            </a:r>
            <a:r>
              <a:rPr lang="en-US" sz="2800" b="1" dirty="0" smtClean="0">
                <a:latin typeface="Times New Roman" charset="0"/>
              </a:rPr>
              <a:t>Authority &amp; Responsibility</a:t>
            </a:r>
            <a:r>
              <a:rPr lang="en-US" sz="2800" dirty="0" smtClean="0">
                <a:latin typeface="Times New Roman" charset="0"/>
              </a:rPr>
              <a:t>. </a:t>
            </a:r>
            <a:r>
              <a:rPr lang="en-US" sz="2800" dirty="0">
                <a:latin typeface="Times New Roman" charset="0"/>
              </a:rPr>
              <a:t>The right to give orders and the power to exact obedience. </a:t>
            </a:r>
          </a:p>
          <a:p>
            <a:pPr algn="just" eaLnBrk="1" hangingPunct="1">
              <a:spcBef>
                <a:spcPts val="600"/>
              </a:spcBef>
            </a:pPr>
            <a:r>
              <a:rPr lang="en-US" sz="2800" b="1" dirty="0" smtClean="0">
                <a:latin typeface="Times New Roman" charset="0"/>
              </a:rPr>
              <a:t>3.Discipline</a:t>
            </a:r>
            <a:r>
              <a:rPr lang="en-US" sz="2800" dirty="0">
                <a:latin typeface="Times New Roman" charset="0"/>
              </a:rPr>
              <a:t>. No slacking, bending of rules</a:t>
            </a:r>
            <a:r>
              <a:rPr lang="en-US" sz="2800" dirty="0" smtClean="0">
                <a:latin typeface="Times New Roman" charset="0"/>
              </a:rPr>
              <a:t>. </a:t>
            </a:r>
            <a:r>
              <a:rPr lang="en-GB" sz="2800" dirty="0" smtClean="0">
                <a:latin typeface="Times New Roman" charset="0"/>
              </a:rPr>
              <a:t>Employees must obey, but this is two-sided: employees will only obey orders if management play their part by providing good leadership.</a:t>
            </a:r>
            <a:r>
              <a:rPr lang="en-US" sz="2800" dirty="0" smtClean="0">
                <a:latin typeface="Times New Roman" charset="0"/>
              </a:rPr>
              <a:t> </a:t>
            </a:r>
            <a:endParaRPr lang="en-US" sz="2800" dirty="0">
              <a:latin typeface="Times New Roman" charset="0"/>
            </a:endParaRPr>
          </a:p>
          <a:p>
            <a:pPr algn="just" eaLnBrk="1" hangingPunct="1">
              <a:spcBef>
                <a:spcPts val="600"/>
              </a:spcBef>
            </a:pPr>
            <a:r>
              <a:rPr lang="en-US" sz="2800" b="1" dirty="0">
                <a:latin typeface="Times New Roman" charset="0"/>
              </a:rPr>
              <a:t>4. Unity of command</a:t>
            </a:r>
            <a:r>
              <a:rPr lang="en-US" sz="2800" dirty="0">
                <a:latin typeface="Times New Roman" charset="0"/>
              </a:rPr>
              <a:t>. </a:t>
            </a:r>
            <a:r>
              <a:rPr lang="en-GB" sz="2800" dirty="0" smtClean="0">
                <a:latin typeface="Times New Roman" charset="0"/>
              </a:rPr>
              <a:t>Each employee should have only one boss with no other conflicting lines of command. </a:t>
            </a:r>
            <a:endParaRPr lang="en-US" sz="2800" dirty="0">
              <a:latin typeface="Times New Roman" charset="0"/>
            </a:endParaRPr>
          </a:p>
          <a:p>
            <a:pPr algn="just" eaLnBrk="1" hangingPunct="1"/>
            <a:endParaRPr lang="en-US" sz="2800" dirty="0">
              <a:latin typeface="Times New Roman" charset="0"/>
            </a:endParaRPr>
          </a:p>
          <a:p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866888" cy="62484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charset="0"/>
              </a:rPr>
              <a:t>5. Unity of direction</a:t>
            </a:r>
            <a:r>
              <a:rPr lang="en-US" dirty="0" smtClean="0">
                <a:latin typeface="Times New Roman" charset="0"/>
              </a:rPr>
              <a:t>. </a:t>
            </a:r>
            <a:r>
              <a:rPr lang="en-GB" dirty="0" smtClean="0">
                <a:latin typeface="Times New Roman" charset="0"/>
              </a:rPr>
              <a:t>People engaged in the same kind of activities must have the same objectives in a single plan. This is essential to ensure unity and coordination in the enterprise. Unity of command does not exist without unity of direction.</a:t>
            </a:r>
            <a:endParaRPr lang="en-US" dirty="0" smtClean="0">
              <a:latin typeface="Times New Roman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charset="0"/>
              </a:rPr>
              <a:t>6. Subordination of Individual Interests</a:t>
            </a:r>
            <a:r>
              <a:rPr lang="en-US" dirty="0" smtClean="0">
                <a:latin typeface="Times New Roman" charset="0"/>
              </a:rPr>
              <a:t>.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Management must see that the goals of the firms are always paramount. So, w</a:t>
            </a:r>
            <a:r>
              <a:rPr lang="en-US" dirty="0" smtClean="0">
                <a:latin typeface="Times New Roman" charset="0"/>
              </a:rPr>
              <a:t>hen people at work, only work things should be pursued or thought about. </a:t>
            </a:r>
          </a:p>
          <a:p>
            <a:pPr algn="just">
              <a:buNone/>
            </a:pPr>
            <a:r>
              <a:rPr lang="en-US" b="1" dirty="0" smtClean="0">
                <a:latin typeface="Times New Roman" charset="0"/>
              </a:rPr>
              <a:t>7. Remuneration</a:t>
            </a:r>
            <a:r>
              <a:rPr lang="en-US" dirty="0" smtClean="0">
                <a:latin typeface="Times New Roman" charset="0"/>
              </a:rPr>
              <a:t>. Employees receive fair payment for services, not what the company can get away with. 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8. Centralization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Consolidation of management functions. Decisions are made from the top.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9. Equity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Equality of treatment (but not necessarily identical treatment)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990600" y="76200"/>
            <a:ext cx="80772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Scalar Chain (line of authority)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Formal chain of command running from top to bottom of the organization, like military </a:t>
            </a:r>
          </a:p>
          <a:p>
            <a:pPr algn="just">
              <a:spcBef>
                <a:spcPts val="6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All materials and personnel have a prescribed place, and they must remain there. </a:t>
            </a:r>
          </a:p>
          <a:p>
            <a:pPr marL="0" lvl="1" algn="just">
              <a:spcBef>
                <a:spcPts val="6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Stability of Tenure of Personnel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Long-term employment is important for the development of skills that improve the organization’s performance.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Employees work better if job security and career progress are assured to them.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13. Initiative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Fostering creativity and innovation by encouraging employees to act on their own.</a:t>
            </a:r>
          </a:p>
          <a:p>
            <a:pPr algn="just">
              <a:spcBef>
                <a:spcPts val="6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Esprit de corps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Harmony, cohesion among personnel.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0" y="76200"/>
            <a:ext cx="922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3600" b="1" dirty="0">
                <a:solidFill>
                  <a:schemeClr val="tx2"/>
                </a:solidFill>
                <a:latin typeface="Tahoma" pitchFamily="34" charset="0"/>
              </a:rPr>
              <a:t>Max </a:t>
            </a:r>
            <a:r>
              <a:rPr lang="en-US" sz="3600" b="1" dirty="0" smtClean="0">
                <a:solidFill>
                  <a:schemeClr val="tx2"/>
                </a:solidFill>
                <a:latin typeface="Tahoma" pitchFamily="34" charset="0"/>
              </a:rPr>
              <a:t>Weber’s Principles of Bureaucracy</a:t>
            </a:r>
            <a:endParaRPr lang="en-US" sz="36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990600" y="1295400"/>
            <a:ext cx="79644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Coined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“bureaucracy”: the perfect office</a:t>
            </a:r>
          </a:p>
          <a:p>
            <a:pPr marL="342900" lvl="2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Developed the principles of bureaucracy as a formal system of organization and administration designed to ensure efficiency and effectiveness. </a:t>
            </a:r>
          </a:p>
          <a:p>
            <a:pPr marL="342900" lvl="2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Bureaucracy: Ideal type of organization characterized by division of labor, a clearly defined hierarchy, detailed rules and regulations, and impersonal relationships</a:t>
            </a:r>
          </a:p>
          <a:p>
            <a:pPr marL="342900" lvl="2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 defined chain of command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 division of work (job descriptions)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Procedures for any situation (Formal Rules &amp; Regulations, formal selection)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Impersonal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 Orientation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Inflexible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Rigid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/>
              </a:rPr>
              <a:t>Weber’s Ideal Bureaucracy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jon69447_0202"/>
          <p:cNvPicPr>
            <a:picLocks noChangeAspect="1" noChangeArrowheads="1"/>
          </p:cNvPicPr>
          <p:nvPr/>
        </p:nvPicPr>
        <p:blipFill>
          <a:blip r:embed="rId2" cstate="print">
            <a:lum bright="6000" contrast="40000"/>
          </a:blip>
          <a:srcRect/>
          <a:stretch>
            <a:fillRect/>
          </a:stretch>
        </p:blipFill>
        <p:spPr bwMode="auto">
          <a:xfrm>
            <a:off x="700088" y="381000"/>
            <a:ext cx="8139112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6324600" y="381000"/>
            <a:ext cx="2438400" cy="1670050"/>
          </a:xfr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91435" bIns="91435"/>
          <a:lstStyle/>
          <a:p>
            <a:r>
              <a:rPr lang="en-US" sz="2300" dirty="0"/>
              <a:t>Weber’s Principles of Bureaucracy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6EE3B069-7FE8-4E54-91DE-20C9A8C27EF0}" type="slidenum">
              <a:rPr lang="en-US"/>
              <a:pPr/>
              <a:t>28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Weber’s Principles of Bureaucracy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65288"/>
            <a:ext cx="7543800" cy="4459287"/>
          </a:xfrm>
        </p:spPr>
        <p:txBody>
          <a:bodyPr/>
          <a:lstStyle/>
          <a:p>
            <a:pPr marL="685800" indent="-685800" algn="just">
              <a:buFontTx/>
              <a:buAutoNum type="arabicParenR"/>
            </a:pPr>
            <a:r>
              <a:rPr lang="en-US" dirty="0"/>
              <a:t>A manager’s formal authority derives from the position he holds in the organization.</a:t>
            </a:r>
          </a:p>
          <a:p>
            <a:pPr marL="685800" indent="-685800" algn="just">
              <a:buFontTx/>
              <a:buAutoNum type="arabicParenR" startAt="2"/>
            </a:pPr>
            <a:r>
              <a:rPr lang="en-US" dirty="0"/>
              <a:t>People should occupy positions because of their performance, not because of their social standing or personal contacts.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F6700D28-3922-4A38-8EC4-06DA04540B05}" type="slidenum">
              <a:rPr lang="en-US"/>
              <a:pPr/>
              <a:t>29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Weber’s Principles of Bureaucracy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16075"/>
            <a:ext cx="7708900" cy="4757738"/>
          </a:xfrm>
        </p:spPr>
        <p:txBody>
          <a:bodyPr/>
          <a:lstStyle/>
          <a:p>
            <a:pPr marL="685800" indent="-685800">
              <a:buFontTx/>
              <a:buAutoNum type="arabicParenR" startAt="3"/>
            </a:pPr>
            <a:r>
              <a:rPr lang="en-US" dirty="0"/>
              <a:t>The extent of each position’s formal authority and task responsibilities and it’s relationship to other positions should be clearly specified.</a:t>
            </a:r>
          </a:p>
          <a:p>
            <a:pPr marL="685800" indent="-685800">
              <a:buFontTx/>
              <a:buAutoNum type="arabicParenR" startAt="3"/>
            </a:pPr>
            <a:r>
              <a:rPr lang="en-US" dirty="0"/>
              <a:t>Authority can be exercised effectively when positions are arranged hierarchically, so employees know whom to report to and who reports to them.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Adam Smith’s Contribution To The Field Of Management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5181600"/>
          </a:xfrm>
        </p:spPr>
        <p:txBody>
          <a:bodyPr/>
          <a:lstStyle/>
          <a:p>
            <a:r>
              <a:rPr lang="en-US" dirty="0" smtClean="0"/>
              <a:t>Wrote the </a:t>
            </a:r>
            <a:r>
              <a:rPr lang="en-US" i="1" dirty="0" smtClean="0"/>
              <a:t>Wealth of Nations</a:t>
            </a:r>
            <a:r>
              <a:rPr lang="en-US" dirty="0" smtClean="0"/>
              <a:t> (1776)</a:t>
            </a:r>
          </a:p>
          <a:p>
            <a:pPr lvl="1"/>
            <a:r>
              <a:rPr lang="en-US" dirty="0" smtClean="0"/>
              <a:t>Advocated the economic advantages that organizations and society would reap from the division of labor:</a:t>
            </a:r>
          </a:p>
          <a:p>
            <a:pPr lvl="2" algn="just"/>
            <a:r>
              <a:rPr lang="en-US" sz="2600" i="1" dirty="0" smtClean="0"/>
              <a:t>Increased productivity by increasing each worker’s skill and dexterity.</a:t>
            </a:r>
          </a:p>
          <a:p>
            <a:pPr lvl="2" algn="just"/>
            <a:r>
              <a:rPr lang="en-US" sz="2600" i="1" dirty="0" smtClean="0"/>
              <a:t>Time saved that is commonly lost in changing tasks.</a:t>
            </a:r>
          </a:p>
          <a:p>
            <a:pPr lvl="2" algn="just"/>
            <a:r>
              <a:rPr lang="en-US" sz="2600" i="1" dirty="0" smtClean="0"/>
              <a:t>The creation of labor-saving inventions and machinery.</a:t>
            </a:r>
            <a:endParaRPr lang="en-US" sz="2600" i="1" dirty="0"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0182B40D-F54B-40D2-99D9-653056389551}" type="slidenum">
              <a:rPr lang="en-US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3900" b="1" dirty="0">
                <a:effectLst/>
              </a:rPr>
              <a:t>Weber’s Principles of Bureaucracy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1712913"/>
            <a:ext cx="7785100" cy="4375150"/>
          </a:xfrm>
        </p:spPr>
        <p:txBody>
          <a:bodyPr/>
          <a:lstStyle/>
          <a:p>
            <a:pPr marL="685800" indent="-685800">
              <a:lnSpc>
                <a:spcPct val="80000"/>
              </a:lnSpc>
              <a:buFontTx/>
              <a:buAutoNum type="arabicParenR" startAt="5"/>
            </a:pPr>
            <a:r>
              <a:rPr lang="en-US" dirty="0"/>
              <a:t>Managers must create a well-defined system of rules, standard operating procedures, </a:t>
            </a:r>
            <a:br>
              <a:rPr lang="en-US" dirty="0"/>
            </a:br>
            <a:r>
              <a:rPr lang="en-US" dirty="0"/>
              <a:t>and norms so they </a:t>
            </a:r>
            <a:br>
              <a:rPr lang="en-US" dirty="0"/>
            </a:br>
            <a:r>
              <a:rPr lang="en-US" dirty="0"/>
              <a:t>can effectively </a:t>
            </a:r>
            <a:br>
              <a:rPr lang="en-US" dirty="0"/>
            </a:br>
            <a:r>
              <a:rPr lang="en-US" dirty="0"/>
              <a:t>control behavior .</a:t>
            </a:r>
          </a:p>
        </p:txBody>
      </p:sp>
      <p:pic>
        <p:nvPicPr>
          <p:cNvPr id="47108" name="Picture 4" descr="j00905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9400" y="2774950"/>
            <a:ext cx="3519488" cy="30432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Rules, SOPs and Norms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924800" cy="4616450"/>
          </a:xfrm>
        </p:spPr>
        <p:txBody>
          <a:bodyPr/>
          <a:lstStyle/>
          <a:p>
            <a:r>
              <a:rPr lang="en-US" sz="2800" b="1" dirty="0"/>
              <a:t>Rules</a:t>
            </a:r>
            <a:r>
              <a:rPr lang="en-US" sz="2800" dirty="0"/>
              <a:t> – formal written instructions that specify actions to be taken under different circumstances to achieve specific goals</a:t>
            </a:r>
          </a:p>
          <a:p>
            <a:r>
              <a:rPr lang="en-US" sz="2800" b="1" dirty="0"/>
              <a:t>Standard Operating Procedures (SOPs)</a:t>
            </a:r>
            <a:r>
              <a:rPr lang="en-US" sz="2800" dirty="0"/>
              <a:t> – specific sets of written instructions about how to perform a certain aspect of a task</a:t>
            </a:r>
          </a:p>
          <a:p>
            <a:r>
              <a:rPr lang="en-US" sz="2800" b="1" dirty="0"/>
              <a:t>Norms</a:t>
            </a:r>
            <a:r>
              <a:rPr lang="en-US" sz="2800" dirty="0"/>
              <a:t> – unwritten, informal codes of conduct that prescribe how people should act in particular situations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B779F7E6-C323-4E4F-A909-76B102107FBF}" type="slidenum">
              <a:rPr lang="en-US"/>
              <a:pPr/>
              <a:t>32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Behavioral Management Theory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543800" cy="4067175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Behavioral Management</a:t>
            </a:r>
          </a:p>
          <a:p>
            <a:pPr lvl="1" algn="just"/>
            <a:r>
              <a:rPr lang="en-US" dirty="0"/>
              <a:t>The study of how managers should personally behave to motivate employees and encourage them to perform at high levels and be committed to the achievement of organizational goals.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/>
              </a:rPr>
              <a:t>The Behavioral Approach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888288" cy="4456113"/>
          </a:xfrm>
        </p:spPr>
        <p:txBody>
          <a:bodyPr/>
          <a:lstStyle/>
          <a:p>
            <a:pPr eaLnBrk="1" hangingPunct="1"/>
            <a:r>
              <a:rPr lang="en-US" b="1" dirty="0" smtClean="0"/>
              <a:t>The Human Relations Movement</a:t>
            </a:r>
          </a:p>
          <a:p>
            <a:pPr lvl="1" eaLnBrk="1" hangingPunct="1"/>
            <a:r>
              <a:rPr lang="en-US" dirty="0" smtClean="0"/>
              <a:t>An effort to make managers more sensitive to their employees’ needs</a:t>
            </a:r>
          </a:p>
          <a:p>
            <a:pPr lvl="1" eaLnBrk="1" hangingPunct="1"/>
            <a:r>
              <a:rPr lang="en-US" dirty="0" smtClean="0"/>
              <a:t>Arose out of the influences of</a:t>
            </a:r>
          </a:p>
          <a:p>
            <a:pPr lvl="2" eaLnBrk="1" hangingPunct="1"/>
            <a:r>
              <a:rPr lang="en-US" b="1" dirty="0" smtClean="0"/>
              <a:t>The threat of unionization</a:t>
            </a:r>
          </a:p>
          <a:p>
            <a:pPr lvl="2" eaLnBrk="1" hangingPunct="1"/>
            <a:r>
              <a:rPr lang="en-US" b="1" dirty="0" smtClean="0"/>
              <a:t>The Hawthorne studies</a:t>
            </a:r>
          </a:p>
          <a:p>
            <a:pPr lvl="2" eaLnBrk="1" hangingPunct="1"/>
            <a:r>
              <a:rPr lang="en-US" b="1" dirty="0" smtClean="0"/>
              <a:t>The philosophy of industrial humanism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295400" y="214313"/>
            <a:ext cx="7031038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imes New Roman" charset="0"/>
              </a:rPr>
              <a:t>Behavioral Approaches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143000" y="2017713"/>
            <a:ext cx="7194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3000" dirty="0">
              <a:latin typeface="Times New Roman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000" b="1" dirty="0" smtClean="0">
                <a:latin typeface="Times New Roman" charset="0"/>
              </a:rPr>
              <a:t>Elton Mayo: </a:t>
            </a:r>
            <a:r>
              <a:rPr lang="en-US" sz="3000" dirty="0" smtClean="0">
                <a:latin typeface="Times New Roman" charset="0"/>
              </a:rPr>
              <a:t>The </a:t>
            </a:r>
            <a:r>
              <a:rPr lang="en-US" sz="3000" dirty="0">
                <a:latin typeface="Times New Roman" charset="0"/>
              </a:rPr>
              <a:t>Hawthorne Experiment (1927</a:t>
            </a:r>
            <a:r>
              <a:rPr lang="en-US" sz="3000" dirty="0" smtClean="0">
                <a:latin typeface="Times New Roman" charset="0"/>
              </a:rPr>
              <a:t>)</a:t>
            </a:r>
          </a:p>
          <a:p>
            <a:pPr marL="1365250" lvl="2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3000" dirty="0">
              <a:latin typeface="Times New Roman" charset="0"/>
            </a:endParaRP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000" dirty="0" smtClean="0">
                <a:latin typeface="Times New Roman" charset="0"/>
              </a:rPr>
              <a:t>McGregor’s </a:t>
            </a:r>
            <a:r>
              <a:rPr lang="en-US" sz="3000" dirty="0">
                <a:latin typeface="Times New Roman" charset="0"/>
              </a:rPr>
              <a:t>Theory X and Theory Y (1960)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en-US" sz="3000" dirty="0">
              <a:latin typeface="Times New Roman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en-US" sz="3000" dirty="0"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Behavioral Management Theory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b="1" i="1" dirty="0" smtClean="0"/>
              <a:t>Mary Parker Follett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n-US" sz="3200" dirty="0" smtClean="0"/>
              <a:t>Recognized that organizations could be viewed from the perspective of individual and group behavior.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n-US" sz="3200" dirty="0" smtClean="0"/>
              <a:t>Concerned that Taylor ignored the human side of the organization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en-US" sz="3200" i="1" dirty="0" smtClean="0"/>
              <a:t>Suggested workers help in analyzing their jobs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en-US" sz="3200" i="1" dirty="0" smtClean="0"/>
              <a:t>If workers have relevant knowledge of the task, then they should control the task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35ED9428-3366-435A-B74B-A6E461722A08}" type="slidenum">
              <a:rPr lang="en-US"/>
              <a:pPr/>
              <a:t>36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The Hawthorne Studies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4375"/>
          </a:xfrm>
        </p:spPr>
        <p:txBody>
          <a:bodyPr/>
          <a:lstStyle/>
          <a:p>
            <a:pPr algn="just"/>
            <a:r>
              <a:rPr lang="en-US" dirty="0"/>
              <a:t>Studies of how characteristics of the work setting affected worker fatigue and performance at the Hawthorne Works of the Western Electric Company from 1924-1932.</a:t>
            </a:r>
          </a:p>
          <a:p>
            <a:pPr lvl="1"/>
            <a:r>
              <a:rPr lang="en-US" sz="3200" b="1" i="1" dirty="0" smtClean="0"/>
              <a:t>Illumination Study</a:t>
            </a:r>
          </a:p>
          <a:p>
            <a:pPr lvl="1"/>
            <a:r>
              <a:rPr lang="en-US" sz="3200" b="1" i="1" dirty="0" smtClean="0"/>
              <a:t>Group Study</a:t>
            </a:r>
            <a:endParaRPr lang="en-US" sz="3200" b="1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67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effectLst/>
              </a:rPr>
              <a:t>Human Relations Movement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620000" cy="5257800"/>
          </a:xfrm>
        </p:spPr>
        <p:txBody>
          <a:bodyPr/>
          <a:lstStyle/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Grew out of the Hawthorne studies.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Proposed that workers respond primarily </a:t>
            </a:r>
            <a:br>
              <a:rPr lang="en-US" dirty="0" smtClean="0"/>
            </a:br>
            <a:r>
              <a:rPr lang="en-US" dirty="0" smtClean="0"/>
              <a:t>to the social context of work, including </a:t>
            </a:r>
            <a:br>
              <a:rPr lang="en-US" dirty="0" smtClean="0"/>
            </a:br>
            <a:r>
              <a:rPr lang="en-US" dirty="0" smtClean="0"/>
              <a:t>social conditioning, group norms, </a:t>
            </a:r>
            <a:br>
              <a:rPr lang="en-US" dirty="0" smtClean="0"/>
            </a:br>
            <a:r>
              <a:rPr lang="en-US" dirty="0" smtClean="0"/>
              <a:t>and interpersonal dynamics.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Assumed that the manager’s </a:t>
            </a:r>
            <a:br>
              <a:rPr lang="en-US" dirty="0" smtClean="0"/>
            </a:br>
            <a:r>
              <a:rPr lang="en-US" dirty="0" smtClean="0"/>
              <a:t>concern for workers would lead to </a:t>
            </a:r>
            <a:br>
              <a:rPr lang="en-US" dirty="0" smtClean="0"/>
            </a:br>
            <a:r>
              <a:rPr lang="en-US" dirty="0" smtClean="0"/>
              <a:t>increased worker satisfaction and </a:t>
            </a:r>
            <a:br>
              <a:rPr lang="en-US" dirty="0" smtClean="0"/>
            </a:br>
            <a:r>
              <a:rPr lang="en-US" dirty="0" smtClean="0"/>
              <a:t>improved worker performance.</a:t>
            </a:r>
          </a:p>
        </p:txBody>
      </p:sp>
      <p:pic>
        <p:nvPicPr>
          <p:cNvPr id="33796" name="Picture 4" descr="j0174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3738" y="4114800"/>
            <a:ext cx="17192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10" grpId="0" animBg="1" autoUpdateAnimBg="0"/>
      <p:bldP spid="101581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198563" y="228600"/>
            <a:ext cx="77930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3600" b="1" dirty="0">
                <a:solidFill>
                  <a:schemeClr val="tx2"/>
                </a:solidFill>
                <a:latin typeface="Tahoma" pitchFamily="34" charset="0"/>
              </a:rPr>
              <a:t>The Hawthorne Experiment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066800" y="1143000"/>
            <a:ext cx="769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Research conducted at the Hawthorne plant of the Western Electric Company near Chicago, 1927-1937</a:t>
            </a:r>
          </a:p>
          <a:p>
            <a:pPr marL="342900" indent="-342900" algn="just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b="1" i="1" dirty="0" smtClean="0">
                <a:latin typeface="Tahoma" pitchFamily="34" charset="0"/>
              </a:rPr>
              <a:t>Initial </a:t>
            </a:r>
            <a:r>
              <a:rPr lang="en-US" sz="2800" b="1" i="1" dirty="0">
                <a:latin typeface="Tahoma" pitchFamily="34" charset="0"/>
              </a:rPr>
              <a:t>study:</a:t>
            </a:r>
            <a:r>
              <a:rPr lang="en-US" sz="2800" dirty="0">
                <a:latin typeface="Tahoma" pitchFamily="34" charset="0"/>
              </a:rPr>
              <a:t> effects of lighting on worker </a:t>
            </a:r>
            <a:r>
              <a:rPr lang="en-US" sz="2800" dirty="0" smtClean="0">
                <a:latin typeface="Tahoma" pitchFamily="34" charset="0"/>
              </a:rPr>
              <a:t>performance</a:t>
            </a:r>
          </a:p>
          <a:p>
            <a:pPr marL="342900" lvl="1" indent="-342900" algn="just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ahoma" pitchFamily="34" charset="0"/>
              </a:rPr>
              <a:t>Worker productivity was measured at various levels of light illumination.</a:t>
            </a:r>
          </a:p>
          <a:p>
            <a:pPr marL="342900" lvl="1" indent="-342900" algn="just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ahoma" pitchFamily="34" charset="0"/>
              </a:rPr>
              <a:t>Researchers found that regardless of whether the light levels were raised or lowered, worker productivity increased.</a:t>
            </a:r>
          </a:p>
          <a:p>
            <a:pPr marL="342900" indent="-342900" algn="just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latin typeface="Tahoma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 dirty="0"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3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effectLst/>
              </a:rPr>
              <a:t>Human Relations (Hawthorne) Implications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257800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Hawthorne effect</a:t>
            </a:r>
            <a:r>
              <a:rPr lang="en-US" sz="2800" dirty="0" smtClean="0"/>
              <a:t> </a:t>
            </a:r>
            <a:r>
              <a:rPr lang="en-US" sz="2800" dirty="0" smtClean="0">
                <a:cs typeface="Tahoma" charset="0"/>
              </a:rPr>
              <a:t>— </a:t>
            </a:r>
            <a:r>
              <a:rPr lang="en-US" sz="2800" dirty="0" smtClean="0"/>
              <a:t>workers’ attitudes toward their managers affect the level of workers’ performance</a:t>
            </a:r>
          </a:p>
          <a:p>
            <a:pPr algn="just">
              <a:lnSpc>
                <a:spcPct val="110000"/>
              </a:lnSpc>
            </a:pPr>
            <a:r>
              <a:rPr lang="en-US" sz="2800" dirty="0" smtClean="0"/>
              <a:t>Human relations movement – advocates that supervisors be behaviorally trained to manage subordinates in ways that elicit their cooperation and increase their productivity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Behavior of managers and workers in the work setting is as important in explaining the level of performance as the technical aspects of the task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Industrial revolution</a:t>
            </a:r>
          </a:p>
          <a:p>
            <a:pPr algn="just"/>
            <a:r>
              <a:rPr lang="en-US" i="1" dirty="0" smtClean="0">
                <a:solidFill>
                  <a:srgbClr val="7030A0"/>
                </a:solidFill>
              </a:rPr>
              <a:t>Machine power began to substitute for human power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/>
              <a:t>Lead to mass production of economical goods</a:t>
            </a:r>
          </a:p>
          <a:p>
            <a:pPr algn="just"/>
            <a:r>
              <a:rPr lang="en-US" i="1" dirty="0" smtClean="0">
                <a:solidFill>
                  <a:srgbClr val="7030A0"/>
                </a:solidFill>
              </a:rPr>
              <a:t>Improved and less costly transportation systems became available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/>
              <a:t>Created larger markets for goods.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i="1" dirty="0" smtClean="0">
                <a:solidFill>
                  <a:srgbClr val="7030A0"/>
                </a:solidFill>
              </a:rPr>
              <a:t>Larger organizations developed to serve larger markets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/>
              <a:t>Created the need for formalized management practices.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/>
              </a:rPr>
              <a:t>The Industrial Revolution’s Influence On Management Practices</a:t>
            </a:r>
          </a:p>
        </p:txBody>
      </p:sp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021DE26F-8093-4EF6-AD24-12E8130066F4}" type="slidenum">
              <a:rPr lang="en-US"/>
              <a:pPr/>
              <a:t>40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The Hawthorne Studies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4375"/>
          </a:xfrm>
        </p:spPr>
        <p:txBody>
          <a:bodyPr/>
          <a:lstStyle/>
          <a:p>
            <a:pPr algn="just"/>
            <a:r>
              <a:rPr lang="en-US" dirty="0"/>
              <a:t>Demonstrated the importance of understanding how the feelings, thoughts, and behavior of work-group members and managers affect performance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762000" y="1219200"/>
            <a:ext cx="819308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Douglas McGregor proposed the two different sets of assumptions about workers.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Theory  X - classical theory: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assumes that average workers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lazy and dislike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work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do as little as possible. They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motivated only by money and do not care about the job.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Workers have little ambition and wish to avoid responsibility and average worker prefers direction</a:t>
            </a: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Managers must closely supervise and must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carefully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controlled through reward and punishment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228600"/>
            <a:ext cx="78486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Theory X and Theory Y</a:t>
            </a:r>
            <a:endParaRPr kumimoji="0" lang="en-US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build="p" bldLvl="3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182688" y="1295400"/>
            <a:ext cx="777240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Theory Y: Modern Management Theory</a:t>
            </a:r>
          </a:p>
          <a:p>
            <a:pPr marL="742950" lvl="1" indent="-285750" algn="just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Theory Y assumes workers are not lazy, want to do a good job.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often enjoy their work and will exercise self-control at work.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are motivated by wanting to do a good job and will do well if the opportunity is presented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have capacity for imagination, ingenuity, and creativity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enjoy expending physical and mental effort in work as much as play and rest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228600"/>
            <a:ext cx="78486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Theory X and Theory Y</a:t>
            </a:r>
            <a:endParaRPr kumimoji="0" lang="en-US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3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FF9D16E4-B203-4774-B30D-4BA3FFF15376}" type="slidenum">
              <a:rPr lang="en-US"/>
              <a:pPr/>
              <a:t>43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320"/>
            <a:ext cx="7498080" cy="868680"/>
          </a:xfrm>
        </p:spPr>
        <p:txBody>
          <a:bodyPr/>
          <a:lstStyle/>
          <a:p>
            <a:pPr algn="ctr"/>
            <a:r>
              <a:rPr lang="en-US" b="1" dirty="0">
                <a:effectLst/>
              </a:rPr>
              <a:t>Theory X vs. Theory Y</a:t>
            </a:r>
          </a:p>
        </p:txBody>
      </p:sp>
      <p:pic>
        <p:nvPicPr>
          <p:cNvPr id="83971" name="Picture 3" descr="jon69447_0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90687"/>
            <a:ext cx="8248650" cy="417671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62000" y="1524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sz="4400">
                <a:solidFill>
                  <a:schemeClr val="tx2"/>
                </a:solidFill>
                <a:latin typeface="Times New Roman" charset="0"/>
              </a:rPr>
              <a:t>Contemporary Approaches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793750" y="1955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2800">
              <a:latin typeface="Times New Roman" charset="0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latin typeface="Times New Roman" charset="0"/>
              </a:rPr>
              <a:t>Ouchi’s Theory Z (1981)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latin typeface="Times New Roman" charset="0"/>
              </a:rPr>
              <a:t>Contingency Management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 err="1">
                <a:solidFill>
                  <a:schemeClr val="tx2"/>
                </a:solidFill>
                <a:latin typeface="Tahoma" pitchFamily="34" charset="0"/>
              </a:rPr>
              <a:t>Ouchi’s</a:t>
            </a:r>
            <a:r>
              <a:rPr lang="en-US" sz="4400" b="1" dirty="0">
                <a:solidFill>
                  <a:schemeClr val="tx2"/>
                </a:solidFill>
                <a:latin typeface="Tahoma" pitchFamily="34" charset="0"/>
              </a:rPr>
              <a:t> Theory Z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182688" y="1219200"/>
            <a:ext cx="77724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>
                <a:latin typeface="Tahoma" pitchFamily="34" charset="0"/>
              </a:rPr>
              <a:t>Theory Z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Value of culture in an industrial society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Intimate and cooperative work relationships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Alienated in work environment in which family ties, traditions, and social institutions are minimized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Workers have strong sense of moral obligation, discipline and order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41AE7D2F-61AD-4C7A-AC74-77630C736749}" type="slidenum">
              <a:rPr lang="en-US"/>
              <a:pPr/>
              <a:t>46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effectLst/>
              </a:rPr>
              <a:t>Organizational Environment Theory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437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 dirty="0"/>
              <a:t>Organizational Environment 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set of forces and conditions that operate beyond an organization’s boundaries but affect a manager’s ability to acquire and utilize resources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1D5C6C51-2607-4A1A-9902-B2ADC9AC6FDD}" type="slidenum">
              <a:rPr lang="en-US"/>
              <a:pPr/>
              <a:t>47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pPr algn="ctr"/>
            <a:r>
              <a:rPr lang="en-US" b="1" dirty="0">
                <a:effectLst/>
              </a:rPr>
              <a:t>The Open-Systems View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24375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Open System</a:t>
            </a:r>
          </a:p>
          <a:p>
            <a:pPr lvl="1"/>
            <a:r>
              <a:rPr lang="en-US" sz="3200" dirty="0"/>
              <a:t>A system that takes resources for its external environment and transforms them into goods and services that are then sent back to that environment where they are bought by customers.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jon69447_0204"/>
          <p:cNvPicPr>
            <a:picLocks noChangeAspect="1" noChangeArrowheads="1"/>
          </p:cNvPicPr>
          <p:nvPr/>
        </p:nvPicPr>
        <p:blipFill>
          <a:blip r:embed="rId2" cstate="print">
            <a:lum bright="-4000" contrast="38000"/>
          </a:blip>
          <a:srcRect/>
          <a:stretch>
            <a:fillRect/>
          </a:stretch>
        </p:blipFill>
        <p:spPr bwMode="auto">
          <a:xfrm>
            <a:off x="682625" y="295275"/>
            <a:ext cx="7951788" cy="60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D4307C68-A842-4859-894B-E39F58608CFC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The Open-Systems View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24375"/>
          </a:xfrm>
        </p:spPr>
        <p:txBody>
          <a:bodyPr/>
          <a:lstStyle/>
          <a:p>
            <a:pPr lvl="1"/>
            <a:r>
              <a:rPr lang="en-US" b="1" dirty="0"/>
              <a:t>Inputs</a:t>
            </a:r>
            <a:r>
              <a:rPr lang="en-US" dirty="0"/>
              <a:t>: the acquisition of external resources to produce goods and services</a:t>
            </a:r>
          </a:p>
          <a:p>
            <a:pPr lvl="1"/>
            <a:r>
              <a:rPr lang="en-US" b="1" dirty="0"/>
              <a:t>Conversion</a:t>
            </a:r>
            <a:r>
              <a:rPr lang="en-US" dirty="0"/>
              <a:t>: transforms the inputs into outputs of finished goods and services.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the release of finished goods  and services to its external environment.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1–</a:t>
            </a:r>
            <a:fld id="{EEDAD9E7-25BD-4E9A-9C4D-3B92CE6015C9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Contributions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Classical approach</a:t>
            </a:r>
          </a:p>
          <a:p>
            <a:pPr lvl="1"/>
            <a:r>
              <a:rPr lang="en-US" dirty="0"/>
              <a:t>The term used to describe the hypotheses of the scientific management theorists and the general administrative theorists.</a:t>
            </a:r>
          </a:p>
          <a:p>
            <a:r>
              <a:rPr lang="en-US" dirty="0">
                <a:solidFill>
                  <a:srgbClr val="7030A0"/>
                </a:solidFill>
              </a:rPr>
              <a:t>Scientific management theorists</a:t>
            </a:r>
          </a:p>
          <a:p>
            <a:pPr lvl="2"/>
            <a:r>
              <a:rPr lang="en-US" dirty="0"/>
              <a:t>Fredrick W. </a:t>
            </a:r>
            <a:r>
              <a:rPr lang="en-US" dirty="0" smtClean="0"/>
              <a:t>Taylor and </a:t>
            </a:r>
            <a:r>
              <a:rPr lang="en-US" dirty="0"/>
              <a:t>Frank and Lillian </a:t>
            </a:r>
            <a:r>
              <a:rPr lang="en-US" dirty="0" err="1"/>
              <a:t>Gilbreth</a:t>
            </a:r>
            <a:r>
              <a:rPr lang="en-US" dirty="0"/>
              <a:t>, </a:t>
            </a:r>
          </a:p>
          <a:p>
            <a:r>
              <a:rPr lang="en-US" dirty="0">
                <a:solidFill>
                  <a:srgbClr val="7030A0"/>
                </a:solidFill>
              </a:rPr>
              <a:t>General administrative theorists</a:t>
            </a:r>
          </a:p>
          <a:p>
            <a:pPr lvl="2"/>
            <a:r>
              <a:rPr lang="en-US" dirty="0"/>
              <a:t>Henri </a:t>
            </a:r>
            <a:r>
              <a:rPr lang="en-US" dirty="0" err="1"/>
              <a:t>Fayol</a:t>
            </a:r>
            <a:r>
              <a:rPr lang="en-US" dirty="0"/>
              <a:t> and Max Weber</a:t>
            </a:r>
          </a:p>
        </p:txBody>
      </p:sp>
    </p:spTree>
  </p:cSld>
  <p:clrMapOvr>
    <a:masterClrMapping/>
  </p:clrMapOvr>
  <p:transition>
    <p:cut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811054A3-A336-42E1-83DB-ACD442F7393C}" type="slidenum">
              <a:rPr lang="en-US"/>
              <a:pPr/>
              <a:t>50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Closed System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4375"/>
          </a:xfrm>
        </p:spPr>
        <p:txBody>
          <a:bodyPr/>
          <a:lstStyle/>
          <a:p>
            <a:r>
              <a:rPr lang="en-US" dirty="0"/>
              <a:t>A self-contained system that is not affected by changes in its external environment.</a:t>
            </a:r>
          </a:p>
          <a:p>
            <a:r>
              <a:rPr lang="en-US" dirty="0"/>
              <a:t>Likely to experience entropy and lose its ability to control itself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52CDD468-F197-4FD2-AB4C-BBBFA73B4AC9}" type="slidenum">
              <a:rPr lang="en-US"/>
              <a:pPr/>
              <a:t>51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</a:rPr>
              <a:t>Contingency Theory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24375"/>
          </a:xfrm>
        </p:spPr>
        <p:txBody>
          <a:bodyPr/>
          <a:lstStyle/>
          <a:p>
            <a:r>
              <a:rPr lang="en-US"/>
              <a:t>“There is no one best way to organize”</a:t>
            </a:r>
          </a:p>
          <a:p>
            <a:r>
              <a:rPr lang="en-US"/>
              <a:t>The idea that the organizational structures and control systems manager choose depend on</a:t>
            </a:r>
            <a:r>
              <a:rPr lang="en-US">
                <a:cs typeface="Tahoma" charset="0"/>
              </a:rPr>
              <a:t>—are contingent on—characteristics of the external environment in which the organization operates.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C544A8FB-B4C4-4467-BEAD-4FD14DF6FE0C}" type="slidenum">
              <a:rPr lang="en-US"/>
              <a:pPr/>
              <a:t>52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Contingency Theory</a:t>
            </a:r>
          </a:p>
        </p:txBody>
      </p:sp>
      <p:pic>
        <p:nvPicPr>
          <p:cNvPr id="98307" name="Picture 3" descr="jon69447_0205"/>
          <p:cNvPicPr>
            <a:picLocks noChangeAspect="1" noChangeArrowheads="1"/>
          </p:cNvPicPr>
          <p:nvPr/>
        </p:nvPicPr>
        <p:blipFill>
          <a:blip r:embed="rId2" cstate="print">
            <a:lum bright="-8000" contrast="34000"/>
          </a:blip>
          <a:srcRect/>
          <a:stretch>
            <a:fillRect/>
          </a:stretch>
        </p:blipFill>
        <p:spPr bwMode="auto">
          <a:xfrm>
            <a:off x="635000" y="1658938"/>
            <a:ext cx="8139113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066800" y="2286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b="1" dirty="0">
                <a:latin typeface="Tahoma" pitchFamily="34" charset="0"/>
              </a:rPr>
              <a:t>Contingency Management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066800" y="1219200"/>
            <a:ext cx="76200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b="1" i="1" dirty="0">
                <a:latin typeface="Tahoma" pitchFamily="34" charset="0"/>
              </a:rPr>
              <a:t>Managing in Different and Changing Situations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Require managers to use different approaches and techniques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 b="1" i="1" dirty="0">
                <a:latin typeface="Tahoma" pitchFamily="34" charset="0"/>
              </a:rPr>
              <a:t>Contingency perspective</a:t>
            </a:r>
            <a:r>
              <a:rPr lang="en-US" sz="2800" dirty="0">
                <a:latin typeface="Tahoma" pitchFamily="34" charset="0"/>
              </a:rPr>
              <a:t> - different ways of managing are required in different organizations and different circumstances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dirty="0">
                <a:latin typeface="Tahoma" pitchFamily="34" charset="0"/>
              </a:rPr>
              <a:t>stresses that there are no simplistic or universal rules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b="1" i="1" dirty="0">
                <a:solidFill>
                  <a:srgbClr val="E0B500"/>
                </a:solidFill>
                <a:latin typeface="Tahoma" pitchFamily="34" charset="0"/>
              </a:rPr>
              <a:t>contingency variable</a:t>
            </a:r>
            <a:endParaRPr lang="en-US" sz="2800" b="1" i="1" dirty="0">
              <a:solidFill>
                <a:srgbClr val="FFCC00"/>
              </a:solidFill>
              <a:latin typeface="Tahoma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04800" y="6143625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charset="0"/>
              </a:rPr>
              <a:t>© Prentice Hall, 2002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122362" y="152400"/>
            <a:ext cx="7793038" cy="776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imes New Roman" charset="0"/>
              </a:rPr>
              <a:t>Management Theory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334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lang="en-US" sz="2400" dirty="0">
              <a:latin typeface="Times New Roman" charset="0"/>
            </a:endParaRP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>
                <a:latin typeface="Times New Roman" charset="0"/>
              </a:rPr>
              <a:t>Classical Approaches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Frederick Taylor: Scientific Management (1886)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Frank and Lillian </a:t>
            </a:r>
            <a:r>
              <a:rPr lang="en-US" sz="2000" dirty="0" err="1">
                <a:latin typeface="Times New Roman" charset="0"/>
              </a:rPr>
              <a:t>Gilbreth</a:t>
            </a:r>
            <a:r>
              <a:rPr lang="en-US" sz="2000" dirty="0">
                <a:latin typeface="Times New Roman" charset="0"/>
              </a:rPr>
              <a:t>: Time/motion studies (later 1800s)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Henri </a:t>
            </a:r>
            <a:r>
              <a:rPr lang="en-US" sz="2000" dirty="0" err="1">
                <a:latin typeface="Times New Roman" charset="0"/>
              </a:rPr>
              <a:t>Fayol</a:t>
            </a:r>
            <a:r>
              <a:rPr lang="en-US" sz="2000" dirty="0">
                <a:latin typeface="Times New Roman" charset="0"/>
              </a:rPr>
              <a:t>: 14 Principles of Management  (1880s-1890s)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Max Weber : Bureaucracy (1920s)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>
                <a:latin typeface="Times New Roman" charset="0"/>
              </a:rPr>
              <a:t>Behavioral Approaches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The Hawthorne Experiment (1927)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 err="1">
                <a:latin typeface="Times New Roman" charset="0"/>
              </a:rPr>
              <a:t>MacGregor’s</a:t>
            </a:r>
            <a:r>
              <a:rPr lang="en-US" sz="2000" dirty="0">
                <a:latin typeface="Times New Roman" charset="0"/>
              </a:rPr>
              <a:t> Theory X and Theory Y (1960)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>
                <a:latin typeface="Times New Roman" charset="0"/>
              </a:rPr>
              <a:t>Quantitative Approaches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dirty="0">
                <a:latin typeface="Times New Roman" charset="0"/>
              </a:rPr>
              <a:t>Contemporary Approaches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 err="1">
                <a:latin typeface="Times New Roman" charset="0"/>
              </a:rPr>
              <a:t>Ouchi’s</a:t>
            </a:r>
            <a:r>
              <a:rPr lang="en-US" sz="2000" dirty="0">
                <a:latin typeface="Times New Roman" charset="0"/>
              </a:rPr>
              <a:t> Theory Z (1981)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latin typeface="Times New Roman" charset="0"/>
              </a:rPr>
              <a:t>Contingency Management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381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61">
                                            <p:txEl>
                                              <p:charRg st="381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1">
                                            <p:txEl>
                                              <p:charRg st="381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405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61">
                                            <p:txEl>
                                              <p:charRg st="405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61">
                                            <p:txEl>
                                              <p:charRg st="405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287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661">
                                            <p:txEl>
                                              <p:charRg st="287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661">
                                            <p:txEl>
                                              <p:charRg st="287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319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661">
                                            <p:txEl>
                                              <p:charRg st="319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661">
                                            <p:txEl>
                                              <p:charRg st="319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340" end="3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661">
                                            <p:txEl>
                                              <p:charRg st="340" end="3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661">
                                            <p:txEl>
                                              <p:charRg st="340" end="3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661">
                                            <p:txEl>
                                              <p:charRg st="409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Branches of Classical Theory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Scientific Management</a:t>
            </a:r>
          </a:p>
          <a:p>
            <a:pPr marL="596646" indent="-514350">
              <a:buAutoNum type="arabicPeriod"/>
            </a:pPr>
            <a:r>
              <a:rPr lang="en-US" dirty="0" smtClean="0"/>
              <a:t>Administrative Theory</a:t>
            </a:r>
          </a:p>
          <a:p>
            <a:pPr marL="596646" indent="-514350">
              <a:buAutoNum type="arabicPeriod"/>
            </a:pPr>
            <a:r>
              <a:rPr lang="en-US" dirty="0" smtClean="0"/>
              <a:t>Bureaucracy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320"/>
            <a:ext cx="7498080" cy="71628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>
                <a:effectLst/>
              </a:rPr>
              <a:t>The Evolution of Management Theory</a:t>
            </a:r>
          </a:p>
        </p:txBody>
      </p:sp>
      <p:pic>
        <p:nvPicPr>
          <p:cNvPr id="14339" name="Picture 3" descr="jon69447_0201"/>
          <p:cNvPicPr>
            <a:picLocks noChangeAspect="1" noChangeArrowheads="1"/>
          </p:cNvPicPr>
          <p:nvPr/>
        </p:nvPicPr>
        <p:blipFill>
          <a:blip r:embed="rId2" cstate="print">
            <a:lum bright="-16000" contrast="52000"/>
          </a:blip>
          <a:srcRect/>
          <a:stretch>
            <a:fillRect/>
          </a:stretch>
        </p:blipFill>
        <p:spPr bwMode="auto">
          <a:xfrm>
            <a:off x="847725" y="1951038"/>
            <a:ext cx="8220075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11250" y="406400"/>
            <a:ext cx="7793038" cy="96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4400" b="1" dirty="0">
                <a:solidFill>
                  <a:schemeClr val="tx2"/>
                </a:solidFill>
                <a:latin typeface="Tahoma" pitchFamily="34" charset="0"/>
              </a:rPr>
              <a:t>Classical Approaches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1430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b="1" dirty="0">
                <a:latin typeface="Tahoma" pitchFamily="34" charset="0"/>
              </a:rPr>
              <a:t>Frederick Taylor: </a:t>
            </a:r>
            <a:r>
              <a:rPr lang="en-US" sz="2800" dirty="0">
                <a:latin typeface="Tahoma" pitchFamily="34" charset="0"/>
              </a:rPr>
              <a:t>Scientific Management (1886)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b="1" dirty="0">
                <a:latin typeface="Tahoma" pitchFamily="34" charset="0"/>
              </a:rPr>
              <a:t>Frank and Lillian </a:t>
            </a:r>
            <a:r>
              <a:rPr lang="en-US" sz="2800" b="1" dirty="0" err="1">
                <a:latin typeface="Tahoma" pitchFamily="34" charset="0"/>
              </a:rPr>
              <a:t>Gilbreth</a:t>
            </a:r>
            <a:r>
              <a:rPr lang="en-US" sz="2800" b="1" dirty="0">
                <a:latin typeface="Tahoma" pitchFamily="34" charset="0"/>
              </a:rPr>
              <a:t>:</a:t>
            </a:r>
            <a:r>
              <a:rPr lang="en-US" sz="2800" dirty="0">
                <a:latin typeface="Tahoma" pitchFamily="34" charset="0"/>
              </a:rPr>
              <a:t> Time and motion studies (later 1800s)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b="1" dirty="0">
                <a:latin typeface="Tahoma" pitchFamily="34" charset="0"/>
              </a:rPr>
              <a:t>Henri </a:t>
            </a:r>
            <a:r>
              <a:rPr lang="en-US" sz="2800" b="1" dirty="0" err="1">
                <a:latin typeface="Tahoma" pitchFamily="34" charset="0"/>
              </a:rPr>
              <a:t>Fayol</a:t>
            </a:r>
            <a:r>
              <a:rPr lang="en-US" sz="2800" b="1" dirty="0">
                <a:latin typeface="Tahoma" pitchFamily="34" charset="0"/>
              </a:rPr>
              <a:t>: </a:t>
            </a:r>
            <a:r>
              <a:rPr lang="en-US" sz="2800" dirty="0">
                <a:latin typeface="Tahoma" pitchFamily="34" charset="0"/>
              </a:rPr>
              <a:t>Fourteen Principles of Management  (1880s-1890s)</a:t>
            </a:r>
          </a:p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 b="1" dirty="0">
                <a:latin typeface="Tahoma" pitchFamily="34" charset="0"/>
              </a:rPr>
              <a:t>Max Weber : </a:t>
            </a:r>
            <a:r>
              <a:rPr lang="en-US" sz="2800" dirty="0">
                <a:latin typeface="Tahoma" pitchFamily="34" charset="0"/>
              </a:rPr>
              <a:t>Bureaucracy (1920s)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946</TotalTime>
  <Words>2442</Words>
  <Application>Microsoft Office PowerPoint</Application>
  <PresentationFormat>On-screen Show (4:3)</PresentationFormat>
  <Paragraphs>278</Paragraphs>
  <Slides>53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Solstice</vt:lpstr>
      <vt:lpstr>1_Solstice</vt:lpstr>
      <vt:lpstr>Management:  Historical Development</vt:lpstr>
      <vt:lpstr>The Pre-modern Era</vt:lpstr>
      <vt:lpstr>Adam Smith’s Contribution To The Field Of Management</vt:lpstr>
      <vt:lpstr>The Industrial Revolution’s Influence On Management Practices</vt:lpstr>
      <vt:lpstr>Classical Contributions</vt:lpstr>
      <vt:lpstr>Slide 6</vt:lpstr>
      <vt:lpstr>Branches of Classical Theory</vt:lpstr>
      <vt:lpstr>The Evolution of Management Theory</vt:lpstr>
      <vt:lpstr>Slide 9</vt:lpstr>
      <vt:lpstr>F.W. Taylor and Scientific Management</vt:lpstr>
      <vt:lpstr>Slide 11</vt:lpstr>
      <vt:lpstr>Slide 12</vt:lpstr>
      <vt:lpstr>Taylor’s Four Principles of Management</vt:lpstr>
      <vt:lpstr>Slide 14</vt:lpstr>
      <vt:lpstr>Problems with Scientific Management</vt:lpstr>
      <vt:lpstr>Slide 16</vt:lpstr>
      <vt:lpstr>Frank &amp; Lillian Gilbreth</vt:lpstr>
      <vt:lpstr>Administrative Management Theory (1. Henri Fayol &amp; 2. Max Weber)</vt:lpstr>
      <vt:lpstr>Slide 19</vt:lpstr>
      <vt:lpstr>Fayol’s Fourteen Principles of Management</vt:lpstr>
      <vt:lpstr>Slide 21</vt:lpstr>
      <vt:lpstr>Slide 22</vt:lpstr>
      <vt:lpstr>Slide 23</vt:lpstr>
      <vt:lpstr>Slide 24</vt:lpstr>
      <vt:lpstr>Slide 25</vt:lpstr>
      <vt:lpstr>Weber’s Ideal Bureaucracy</vt:lpstr>
      <vt:lpstr>Weber’s Principles of Bureaucracy</vt:lpstr>
      <vt:lpstr>Weber’s Principles of Bureaucracy</vt:lpstr>
      <vt:lpstr>Weber’s Principles of Bureaucracy</vt:lpstr>
      <vt:lpstr>Weber’s Principles of Bureaucracy</vt:lpstr>
      <vt:lpstr>Rules, SOPs and Norms</vt:lpstr>
      <vt:lpstr>Behavioral Management Theory</vt:lpstr>
      <vt:lpstr>The Behavioral Approach</vt:lpstr>
      <vt:lpstr>Slide 34</vt:lpstr>
      <vt:lpstr>Behavioral Management Theory</vt:lpstr>
      <vt:lpstr>The Hawthorne Studies</vt:lpstr>
      <vt:lpstr>Human Relations Movement</vt:lpstr>
      <vt:lpstr>Slide 38</vt:lpstr>
      <vt:lpstr>Human Relations (Hawthorne) Implications</vt:lpstr>
      <vt:lpstr>The Hawthorne Studies</vt:lpstr>
      <vt:lpstr>Slide 41</vt:lpstr>
      <vt:lpstr>Slide 42</vt:lpstr>
      <vt:lpstr>Theory X vs. Theory Y</vt:lpstr>
      <vt:lpstr>Slide 44</vt:lpstr>
      <vt:lpstr>Slide 45</vt:lpstr>
      <vt:lpstr>Organizational Environment Theory</vt:lpstr>
      <vt:lpstr>The Open-Systems View</vt:lpstr>
      <vt:lpstr>Slide 48</vt:lpstr>
      <vt:lpstr>The Open-Systems View</vt:lpstr>
      <vt:lpstr>Closed System</vt:lpstr>
      <vt:lpstr>Contingency Theory</vt:lpstr>
      <vt:lpstr>Contingency Theory</vt:lpstr>
      <vt:lpstr>Slide 53</vt:lpstr>
    </vt:vector>
  </TitlesOfParts>
  <Company>University of Rhode Island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</dc:title>
  <dc:creator>College of Business</dc:creator>
  <cp:lastModifiedBy>home</cp:lastModifiedBy>
  <cp:revision>134</cp:revision>
  <dcterms:created xsi:type="dcterms:W3CDTF">2005-09-08T18:29:49Z</dcterms:created>
  <dcterms:modified xsi:type="dcterms:W3CDTF">2013-04-20T06:20:46Z</dcterms:modified>
</cp:coreProperties>
</file>