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ms-office.legacyDiagramTex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88" r:id="rId11"/>
    <p:sldId id="285"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94" r:id="rId32"/>
    <p:sldId id="295" r:id="rId33"/>
    <p:sldId id="296" r:id="rId34"/>
    <p:sldId id="297" r:id="rId35"/>
    <p:sldId id="298" r:id="rId36"/>
    <p:sldId id="299" r:id="rId37"/>
    <p:sldId id="300" r:id="rId38"/>
    <p:sldId id="305" r:id="rId39"/>
    <p:sldId id="301" r:id="rId40"/>
    <p:sldId id="290" r:id="rId41"/>
    <p:sldId id="302" r:id="rId42"/>
    <p:sldId id="303" r:id="rId43"/>
    <p:sldId id="304" r:id="rId44"/>
    <p:sldId id="291" r:id="rId45"/>
    <p:sldId id="292" r:id="rId46"/>
    <p:sldId id="306" r:id="rId47"/>
    <p:sldId id="308" r:id="rId48"/>
    <p:sldId id="309" r:id="rId49"/>
    <p:sldId id="311" r:id="rId50"/>
    <p:sldId id="312" r:id="rId51"/>
    <p:sldId id="313" r:id="rId52"/>
    <p:sldId id="316" r:id="rId53"/>
    <p:sldId id="317" r:id="rId54"/>
    <p:sldId id="318" r:id="rId55"/>
    <p:sldId id="319" r:id="rId56"/>
    <p:sldId id="320"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06/relationships/legacyDocTextInfo" Target="legacyDocTextInfo.bin"/><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3C8C4A-5BFF-49F4-BBF1-54C4D1D2044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70FB36F-17BD-424F-916B-18C31137D4C7}">
      <dgm:prSet phldrT="[Text]" custT="1"/>
      <dgm:spPr/>
      <dgm:t>
        <a:bodyPr/>
        <a:lstStyle/>
        <a:p>
          <a:r>
            <a:rPr lang="en-US" sz="2400" b="1" dirty="0" smtClean="0"/>
            <a:t>General Manager</a:t>
          </a:r>
          <a:endParaRPr lang="en-US" sz="2400" b="1" dirty="0"/>
        </a:p>
      </dgm:t>
    </dgm:pt>
    <dgm:pt modelId="{4244C971-48B3-4A09-8FE8-BE59A28754DC}" type="parTrans" cxnId="{F0789228-75E6-4EAF-A5AE-D54EAC2F9457}">
      <dgm:prSet/>
      <dgm:spPr/>
      <dgm:t>
        <a:bodyPr/>
        <a:lstStyle/>
        <a:p>
          <a:endParaRPr lang="en-US"/>
        </a:p>
      </dgm:t>
    </dgm:pt>
    <dgm:pt modelId="{D4EB2D2A-CDB0-4DE2-A3B2-ED751DB0B71B}" type="sibTrans" cxnId="{F0789228-75E6-4EAF-A5AE-D54EAC2F9457}">
      <dgm:prSet/>
      <dgm:spPr/>
      <dgm:t>
        <a:bodyPr/>
        <a:lstStyle/>
        <a:p>
          <a:endParaRPr lang="en-US"/>
        </a:p>
      </dgm:t>
    </dgm:pt>
    <dgm:pt modelId="{F815EADE-58AD-4474-8C98-21C4E8686925}">
      <dgm:prSet phldrT="[Text]" custT="1"/>
      <dgm:spPr/>
      <dgm:t>
        <a:bodyPr/>
        <a:lstStyle/>
        <a:p>
          <a:r>
            <a:rPr lang="en-US" sz="1200" b="1" dirty="0" smtClean="0"/>
            <a:t>Production Dept</a:t>
          </a:r>
          <a:endParaRPr lang="en-US" sz="1200" b="1" dirty="0"/>
        </a:p>
      </dgm:t>
    </dgm:pt>
    <dgm:pt modelId="{7A22CB9D-0E91-4352-AF09-725895E8D853}" type="parTrans" cxnId="{4B90ADED-DBBD-431E-82C3-FFA1DBFB8AF4}">
      <dgm:prSet/>
      <dgm:spPr/>
      <dgm:t>
        <a:bodyPr/>
        <a:lstStyle/>
        <a:p>
          <a:endParaRPr lang="en-US"/>
        </a:p>
      </dgm:t>
    </dgm:pt>
    <dgm:pt modelId="{8FA1C5FC-629F-45A5-80ED-CA5DAE3C5999}" type="sibTrans" cxnId="{4B90ADED-DBBD-431E-82C3-FFA1DBFB8AF4}">
      <dgm:prSet/>
      <dgm:spPr/>
      <dgm:t>
        <a:bodyPr/>
        <a:lstStyle/>
        <a:p>
          <a:endParaRPr lang="en-US"/>
        </a:p>
      </dgm:t>
    </dgm:pt>
    <dgm:pt modelId="{DB72D551-2C9F-4CE3-A604-1BA612D5A876}">
      <dgm:prSet phldrT="[Text]" custT="1"/>
      <dgm:spPr/>
      <dgm:t>
        <a:bodyPr/>
        <a:lstStyle/>
        <a:p>
          <a:r>
            <a:rPr lang="en-US" sz="1200" b="1" dirty="0" smtClean="0"/>
            <a:t>Finance Dept</a:t>
          </a:r>
          <a:endParaRPr lang="en-US" sz="1200" b="1" dirty="0"/>
        </a:p>
      </dgm:t>
    </dgm:pt>
    <dgm:pt modelId="{55446AF4-8317-4204-8BCE-D5EA574989E7}" type="parTrans" cxnId="{B8C5477E-7368-4273-92FA-E94223500118}">
      <dgm:prSet/>
      <dgm:spPr/>
      <dgm:t>
        <a:bodyPr/>
        <a:lstStyle/>
        <a:p>
          <a:endParaRPr lang="en-US"/>
        </a:p>
      </dgm:t>
    </dgm:pt>
    <dgm:pt modelId="{E3311BF6-35EB-4162-9C92-2BA8368D0A04}" type="sibTrans" cxnId="{B8C5477E-7368-4273-92FA-E94223500118}">
      <dgm:prSet/>
      <dgm:spPr/>
      <dgm:t>
        <a:bodyPr/>
        <a:lstStyle/>
        <a:p>
          <a:endParaRPr lang="en-US"/>
        </a:p>
      </dgm:t>
    </dgm:pt>
    <dgm:pt modelId="{F325CD0E-EC6B-4A82-A35A-CA7084B97674}">
      <dgm:prSet phldrT="[Text]" custT="1"/>
      <dgm:spPr/>
      <dgm:t>
        <a:bodyPr/>
        <a:lstStyle/>
        <a:p>
          <a:r>
            <a:rPr lang="en-US" sz="1200" b="1" dirty="0" smtClean="0"/>
            <a:t>Marketing Dept</a:t>
          </a:r>
          <a:endParaRPr lang="en-US" sz="1200" b="1" dirty="0"/>
        </a:p>
      </dgm:t>
    </dgm:pt>
    <dgm:pt modelId="{DAA25402-7BDF-4F5F-9281-B64AD1F86DCA}" type="parTrans" cxnId="{91B949E3-F780-4832-984F-8F034A564AD3}">
      <dgm:prSet/>
      <dgm:spPr/>
      <dgm:t>
        <a:bodyPr/>
        <a:lstStyle/>
        <a:p>
          <a:endParaRPr lang="en-US"/>
        </a:p>
      </dgm:t>
    </dgm:pt>
    <dgm:pt modelId="{5A9611A3-A6DA-4E4A-848D-6BB8BE252F1D}" type="sibTrans" cxnId="{91B949E3-F780-4832-984F-8F034A564AD3}">
      <dgm:prSet/>
      <dgm:spPr/>
      <dgm:t>
        <a:bodyPr/>
        <a:lstStyle/>
        <a:p>
          <a:endParaRPr lang="en-US"/>
        </a:p>
      </dgm:t>
    </dgm:pt>
    <dgm:pt modelId="{7D63A5B7-FB7E-4A9D-9C9B-FB27A7F47F30}">
      <dgm:prSet phldrT="[Text]" custT="1"/>
      <dgm:spPr/>
      <dgm:t>
        <a:bodyPr/>
        <a:lstStyle/>
        <a:p>
          <a:r>
            <a:rPr lang="en-US" sz="1200" dirty="0" smtClean="0"/>
            <a:t>HR Department</a:t>
          </a:r>
          <a:endParaRPr lang="en-US" sz="1200" dirty="0"/>
        </a:p>
      </dgm:t>
    </dgm:pt>
    <dgm:pt modelId="{04D05AD6-5606-46FF-9608-EBDEE943A957}" type="parTrans" cxnId="{8BE76B13-5B28-4B96-98FC-A9C78BC97239}">
      <dgm:prSet/>
      <dgm:spPr/>
      <dgm:t>
        <a:bodyPr/>
        <a:lstStyle/>
        <a:p>
          <a:endParaRPr lang="en-US"/>
        </a:p>
      </dgm:t>
    </dgm:pt>
    <dgm:pt modelId="{DB0CBD74-B94E-4F41-A16A-AB2CCD6EAC2B}" type="sibTrans" cxnId="{8BE76B13-5B28-4B96-98FC-A9C78BC97239}">
      <dgm:prSet/>
      <dgm:spPr/>
      <dgm:t>
        <a:bodyPr/>
        <a:lstStyle/>
        <a:p>
          <a:endParaRPr lang="en-US"/>
        </a:p>
      </dgm:t>
    </dgm:pt>
    <dgm:pt modelId="{8E8EF29F-2805-43D6-A093-7E9448883B4A}" type="pres">
      <dgm:prSet presAssocID="{7F3C8C4A-5BFF-49F4-BBF1-54C4D1D20441}" presName="hierChild1" presStyleCnt="0">
        <dgm:presLayoutVars>
          <dgm:orgChart val="1"/>
          <dgm:chPref val="1"/>
          <dgm:dir/>
          <dgm:animOne val="branch"/>
          <dgm:animLvl val="lvl"/>
          <dgm:resizeHandles/>
        </dgm:presLayoutVars>
      </dgm:prSet>
      <dgm:spPr/>
      <dgm:t>
        <a:bodyPr/>
        <a:lstStyle/>
        <a:p>
          <a:endParaRPr lang="en-US"/>
        </a:p>
      </dgm:t>
    </dgm:pt>
    <dgm:pt modelId="{F10FE33B-DDD4-4ED6-AC5C-33A63C63D2DC}" type="pres">
      <dgm:prSet presAssocID="{B70FB36F-17BD-424F-916B-18C31137D4C7}" presName="hierRoot1" presStyleCnt="0">
        <dgm:presLayoutVars>
          <dgm:hierBranch val="init"/>
        </dgm:presLayoutVars>
      </dgm:prSet>
      <dgm:spPr/>
    </dgm:pt>
    <dgm:pt modelId="{D3B4BCAC-D9A0-485D-AE72-F7EB11677B38}" type="pres">
      <dgm:prSet presAssocID="{B70FB36F-17BD-424F-916B-18C31137D4C7}" presName="rootComposite1" presStyleCnt="0"/>
      <dgm:spPr/>
    </dgm:pt>
    <dgm:pt modelId="{42B19461-A41D-4A2B-9E04-2FD45F021363}" type="pres">
      <dgm:prSet presAssocID="{B70FB36F-17BD-424F-916B-18C31137D4C7}" presName="rootText1" presStyleLbl="node0" presStyleIdx="0" presStyleCnt="1" custScaleX="327827" custScaleY="145218" custLinFactY="-71174" custLinFactNeighborY="-100000">
        <dgm:presLayoutVars>
          <dgm:chPref val="3"/>
        </dgm:presLayoutVars>
      </dgm:prSet>
      <dgm:spPr/>
      <dgm:t>
        <a:bodyPr/>
        <a:lstStyle/>
        <a:p>
          <a:endParaRPr lang="en-US"/>
        </a:p>
      </dgm:t>
    </dgm:pt>
    <dgm:pt modelId="{8AF0DDD8-CEBD-443E-A63A-55417304E9CB}" type="pres">
      <dgm:prSet presAssocID="{B70FB36F-17BD-424F-916B-18C31137D4C7}" presName="rootConnector1" presStyleLbl="node1" presStyleIdx="0" presStyleCnt="0"/>
      <dgm:spPr/>
      <dgm:t>
        <a:bodyPr/>
        <a:lstStyle/>
        <a:p>
          <a:endParaRPr lang="en-US"/>
        </a:p>
      </dgm:t>
    </dgm:pt>
    <dgm:pt modelId="{90C99FA4-85BC-4791-BBA5-723B220C54DD}" type="pres">
      <dgm:prSet presAssocID="{B70FB36F-17BD-424F-916B-18C31137D4C7}" presName="hierChild2" presStyleCnt="0"/>
      <dgm:spPr/>
    </dgm:pt>
    <dgm:pt modelId="{C443799F-3CDE-40D2-B703-4D251293EFFC}" type="pres">
      <dgm:prSet presAssocID="{7A22CB9D-0E91-4352-AF09-725895E8D853}" presName="Name37" presStyleLbl="parChTrans1D2" presStyleIdx="0" presStyleCnt="4"/>
      <dgm:spPr/>
      <dgm:t>
        <a:bodyPr/>
        <a:lstStyle/>
        <a:p>
          <a:endParaRPr lang="en-US"/>
        </a:p>
      </dgm:t>
    </dgm:pt>
    <dgm:pt modelId="{172A5E6B-3172-4185-A0FC-04A66F6742E6}" type="pres">
      <dgm:prSet presAssocID="{F815EADE-58AD-4474-8C98-21C4E8686925}" presName="hierRoot2" presStyleCnt="0">
        <dgm:presLayoutVars>
          <dgm:hierBranch val="init"/>
        </dgm:presLayoutVars>
      </dgm:prSet>
      <dgm:spPr/>
    </dgm:pt>
    <dgm:pt modelId="{8B629A83-BC63-4529-9151-A85B817998CF}" type="pres">
      <dgm:prSet presAssocID="{F815EADE-58AD-4474-8C98-21C4E8686925}" presName="rootComposite" presStyleCnt="0"/>
      <dgm:spPr/>
    </dgm:pt>
    <dgm:pt modelId="{A9FC2D85-3778-4382-8A6C-0E3EF06CC520}" type="pres">
      <dgm:prSet presAssocID="{F815EADE-58AD-4474-8C98-21C4E8686925}" presName="rootText" presStyleLbl="node2" presStyleIdx="0" presStyleCnt="4" custScaleX="131792" custScaleY="152745">
        <dgm:presLayoutVars>
          <dgm:chPref val="3"/>
        </dgm:presLayoutVars>
      </dgm:prSet>
      <dgm:spPr/>
      <dgm:t>
        <a:bodyPr/>
        <a:lstStyle/>
        <a:p>
          <a:endParaRPr lang="en-US"/>
        </a:p>
      </dgm:t>
    </dgm:pt>
    <dgm:pt modelId="{04659728-E772-4A8D-B331-2AEE33CE54A2}" type="pres">
      <dgm:prSet presAssocID="{F815EADE-58AD-4474-8C98-21C4E8686925}" presName="rootConnector" presStyleLbl="node2" presStyleIdx="0" presStyleCnt="4"/>
      <dgm:spPr/>
      <dgm:t>
        <a:bodyPr/>
        <a:lstStyle/>
        <a:p>
          <a:endParaRPr lang="en-US"/>
        </a:p>
      </dgm:t>
    </dgm:pt>
    <dgm:pt modelId="{64334E94-0383-4D12-8031-5B534EB22BD5}" type="pres">
      <dgm:prSet presAssocID="{F815EADE-58AD-4474-8C98-21C4E8686925}" presName="hierChild4" presStyleCnt="0"/>
      <dgm:spPr/>
    </dgm:pt>
    <dgm:pt modelId="{B6D768B8-A191-4FAC-A477-63BEC5324007}" type="pres">
      <dgm:prSet presAssocID="{F815EADE-58AD-4474-8C98-21C4E8686925}" presName="hierChild5" presStyleCnt="0"/>
      <dgm:spPr/>
    </dgm:pt>
    <dgm:pt modelId="{867669CD-CE57-4BA3-B30A-893AE9C3896F}" type="pres">
      <dgm:prSet presAssocID="{55446AF4-8317-4204-8BCE-D5EA574989E7}" presName="Name37" presStyleLbl="parChTrans1D2" presStyleIdx="1" presStyleCnt="4"/>
      <dgm:spPr/>
      <dgm:t>
        <a:bodyPr/>
        <a:lstStyle/>
        <a:p>
          <a:endParaRPr lang="en-US"/>
        </a:p>
      </dgm:t>
    </dgm:pt>
    <dgm:pt modelId="{6CEC7140-1CD8-4374-8DD6-1D009ABE00B7}" type="pres">
      <dgm:prSet presAssocID="{DB72D551-2C9F-4CE3-A604-1BA612D5A876}" presName="hierRoot2" presStyleCnt="0">
        <dgm:presLayoutVars>
          <dgm:hierBranch val="init"/>
        </dgm:presLayoutVars>
      </dgm:prSet>
      <dgm:spPr/>
    </dgm:pt>
    <dgm:pt modelId="{7D797AE3-7278-497B-98BF-C31B33B43E1A}" type="pres">
      <dgm:prSet presAssocID="{DB72D551-2C9F-4CE3-A604-1BA612D5A876}" presName="rootComposite" presStyleCnt="0"/>
      <dgm:spPr/>
    </dgm:pt>
    <dgm:pt modelId="{51F56B5A-9050-4950-B515-69D41D0BA2CB}" type="pres">
      <dgm:prSet presAssocID="{DB72D551-2C9F-4CE3-A604-1BA612D5A876}" presName="rootText" presStyleLbl="node2" presStyleIdx="1" presStyleCnt="4" custScaleX="106633" custScaleY="139673">
        <dgm:presLayoutVars>
          <dgm:chPref val="3"/>
        </dgm:presLayoutVars>
      </dgm:prSet>
      <dgm:spPr/>
      <dgm:t>
        <a:bodyPr/>
        <a:lstStyle/>
        <a:p>
          <a:endParaRPr lang="en-US"/>
        </a:p>
      </dgm:t>
    </dgm:pt>
    <dgm:pt modelId="{1E055334-3CED-458E-999B-964D80196C1B}" type="pres">
      <dgm:prSet presAssocID="{DB72D551-2C9F-4CE3-A604-1BA612D5A876}" presName="rootConnector" presStyleLbl="node2" presStyleIdx="1" presStyleCnt="4"/>
      <dgm:spPr/>
      <dgm:t>
        <a:bodyPr/>
        <a:lstStyle/>
        <a:p>
          <a:endParaRPr lang="en-US"/>
        </a:p>
      </dgm:t>
    </dgm:pt>
    <dgm:pt modelId="{BF6E8B54-C824-4283-AAF6-E46A243525E6}" type="pres">
      <dgm:prSet presAssocID="{DB72D551-2C9F-4CE3-A604-1BA612D5A876}" presName="hierChild4" presStyleCnt="0"/>
      <dgm:spPr/>
    </dgm:pt>
    <dgm:pt modelId="{C83041B4-D484-479E-A48A-A67EC552A482}" type="pres">
      <dgm:prSet presAssocID="{DB72D551-2C9F-4CE3-A604-1BA612D5A876}" presName="hierChild5" presStyleCnt="0"/>
      <dgm:spPr/>
    </dgm:pt>
    <dgm:pt modelId="{A618C2D1-39DE-44BE-A765-326E5E0D7F6C}" type="pres">
      <dgm:prSet presAssocID="{DAA25402-7BDF-4F5F-9281-B64AD1F86DCA}" presName="Name37" presStyleLbl="parChTrans1D2" presStyleIdx="2" presStyleCnt="4"/>
      <dgm:spPr/>
      <dgm:t>
        <a:bodyPr/>
        <a:lstStyle/>
        <a:p>
          <a:endParaRPr lang="en-US"/>
        </a:p>
      </dgm:t>
    </dgm:pt>
    <dgm:pt modelId="{849DBAE4-9C57-4E84-96DC-9FDA7B6A7F11}" type="pres">
      <dgm:prSet presAssocID="{F325CD0E-EC6B-4A82-A35A-CA7084B97674}" presName="hierRoot2" presStyleCnt="0">
        <dgm:presLayoutVars>
          <dgm:hierBranch val="init"/>
        </dgm:presLayoutVars>
      </dgm:prSet>
      <dgm:spPr/>
    </dgm:pt>
    <dgm:pt modelId="{CBBA6B8E-FEA6-4E6E-A0D9-87C03AFA2C55}" type="pres">
      <dgm:prSet presAssocID="{F325CD0E-EC6B-4A82-A35A-CA7084B97674}" presName="rootComposite" presStyleCnt="0"/>
      <dgm:spPr/>
    </dgm:pt>
    <dgm:pt modelId="{1CACE37E-6B63-422B-A0CC-4DAF68BDEC9D}" type="pres">
      <dgm:prSet presAssocID="{F325CD0E-EC6B-4A82-A35A-CA7084B97674}" presName="rootText" presStyleLbl="node2" presStyleIdx="2" presStyleCnt="4" custScaleX="135459" custScaleY="157271">
        <dgm:presLayoutVars>
          <dgm:chPref val="3"/>
        </dgm:presLayoutVars>
      </dgm:prSet>
      <dgm:spPr/>
      <dgm:t>
        <a:bodyPr/>
        <a:lstStyle/>
        <a:p>
          <a:endParaRPr lang="en-US"/>
        </a:p>
      </dgm:t>
    </dgm:pt>
    <dgm:pt modelId="{63E5C715-F2E1-4AF0-BAD6-DD1172DC6CF9}" type="pres">
      <dgm:prSet presAssocID="{F325CD0E-EC6B-4A82-A35A-CA7084B97674}" presName="rootConnector" presStyleLbl="node2" presStyleIdx="2" presStyleCnt="4"/>
      <dgm:spPr/>
      <dgm:t>
        <a:bodyPr/>
        <a:lstStyle/>
        <a:p>
          <a:endParaRPr lang="en-US"/>
        </a:p>
      </dgm:t>
    </dgm:pt>
    <dgm:pt modelId="{E993E388-B43B-4462-9EB0-3D91239F74F5}" type="pres">
      <dgm:prSet presAssocID="{F325CD0E-EC6B-4A82-A35A-CA7084B97674}" presName="hierChild4" presStyleCnt="0"/>
      <dgm:spPr/>
    </dgm:pt>
    <dgm:pt modelId="{46395DEA-6954-48F3-BFF0-86E3F75DC649}" type="pres">
      <dgm:prSet presAssocID="{F325CD0E-EC6B-4A82-A35A-CA7084B97674}" presName="hierChild5" presStyleCnt="0"/>
      <dgm:spPr/>
    </dgm:pt>
    <dgm:pt modelId="{7CA6C3C1-3511-4D31-93B5-8D99D66B7244}" type="pres">
      <dgm:prSet presAssocID="{04D05AD6-5606-46FF-9608-EBDEE943A957}" presName="Name37" presStyleLbl="parChTrans1D2" presStyleIdx="3" presStyleCnt="4"/>
      <dgm:spPr/>
      <dgm:t>
        <a:bodyPr/>
        <a:lstStyle/>
        <a:p>
          <a:endParaRPr lang="en-US"/>
        </a:p>
      </dgm:t>
    </dgm:pt>
    <dgm:pt modelId="{882E5F0D-B754-45C6-9744-E5D830943AB7}" type="pres">
      <dgm:prSet presAssocID="{7D63A5B7-FB7E-4A9D-9C9B-FB27A7F47F30}" presName="hierRoot2" presStyleCnt="0">
        <dgm:presLayoutVars>
          <dgm:hierBranch val="init"/>
        </dgm:presLayoutVars>
      </dgm:prSet>
      <dgm:spPr/>
    </dgm:pt>
    <dgm:pt modelId="{BAC85D1D-EF6C-459C-A5FE-D662B5B36A19}" type="pres">
      <dgm:prSet presAssocID="{7D63A5B7-FB7E-4A9D-9C9B-FB27A7F47F30}" presName="rootComposite" presStyleCnt="0"/>
      <dgm:spPr/>
    </dgm:pt>
    <dgm:pt modelId="{C493D988-DA6F-4E87-B10A-AB6B93F0CF33}" type="pres">
      <dgm:prSet presAssocID="{7D63A5B7-FB7E-4A9D-9C9B-FB27A7F47F30}" presName="rootText" presStyleLbl="node2" presStyleIdx="3" presStyleCnt="4" custScaleX="138978" custScaleY="161826">
        <dgm:presLayoutVars>
          <dgm:chPref val="3"/>
        </dgm:presLayoutVars>
      </dgm:prSet>
      <dgm:spPr/>
      <dgm:t>
        <a:bodyPr/>
        <a:lstStyle/>
        <a:p>
          <a:endParaRPr lang="en-US"/>
        </a:p>
      </dgm:t>
    </dgm:pt>
    <dgm:pt modelId="{660711A3-20D0-427E-9B12-A33F43D4A7F4}" type="pres">
      <dgm:prSet presAssocID="{7D63A5B7-FB7E-4A9D-9C9B-FB27A7F47F30}" presName="rootConnector" presStyleLbl="node2" presStyleIdx="3" presStyleCnt="4"/>
      <dgm:spPr/>
      <dgm:t>
        <a:bodyPr/>
        <a:lstStyle/>
        <a:p>
          <a:endParaRPr lang="en-US"/>
        </a:p>
      </dgm:t>
    </dgm:pt>
    <dgm:pt modelId="{79F7A9D4-5A6F-4DE4-9413-B86A0AF5D553}" type="pres">
      <dgm:prSet presAssocID="{7D63A5B7-FB7E-4A9D-9C9B-FB27A7F47F30}" presName="hierChild4" presStyleCnt="0"/>
      <dgm:spPr/>
    </dgm:pt>
    <dgm:pt modelId="{E017E7CE-E07F-4D4A-AC39-7C346319AF6C}" type="pres">
      <dgm:prSet presAssocID="{7D63A5B7-FB7E-4A9D-9C9B-FB27A7F47F30}" presName="hierChild5" presStyleCnt="0"/>
      <dgm:spPr/>
    </dgm:pt>
    <dgm:pt modelId="{3CD2BF63-9731-4E39-906C-CAE7C8C50C18}" type="pres">
      <dgm:prSet presAssocID="{B70FB36F-17BD-424F-916B-18C31137D4C7}" presName="hierChild3" presStyleCnt="0"/>
      <dgm:spPr/>
    </dgm:pt>
  </dgm:ptLst>
  <dgm:cxnLst>
    <dgm:cxn modelId="{7BE901B3-1A53-460E-8BE1-3484343A1EB9}" type="presOf" srcId="{F325CD0E-EC6B-4A82-A35A-CA7084B97674}" destId="{63E5C715-F2E1-4AF0-BAD6-DD1172DC6CF9}" srcOrd="1" destOrd="0" presId="urn:microsoft.com/office/officeart/2005/8/layout/orgChart1"/>
    <dgm:cxn modelId="{F0789228-75E6-4EAF-A5AE-D54EAC2F9457}" srcId="{7F3C8C4A-5BFF-49F4-BBF1-54C4D1D20441}" destId="{B70FB36F-17BD-424F-916B-18C31137D4C7}" srcOrd="0" destOrd="0" parTransId="{4244C971-48B3-4A09-8FE8-BE59A28754DC}" sibTransId="{D4EB2D2A-CDB0-4DE2-A3B2-ED751DB0B71B}"/>
    <dgm:cxn modelId="{8BE76B13-5B28-4B96-98FC-A9C78BC97239}" srcId="{B70FB36F-17BD-424F-916B-18C31137D4C7}" destId="{7D63A5B7-FB7E-4A9D-9C9B-FB27A7F47F30}" srcOrd="3" destOrd="0" parTransId="{04D05AD6-5606-46FF-9608-EBDEE943A957}" sibTransId="{DB0CBD74-B94E-4F41-A16A-AB2CCD6EAC2B}"/>
    <dgm:cxn modelId="{91CEAB98-4F11-4AA0-8FA8-411783F5D634}" type="presOf" srcId="{DB72D551-2C9F-4CE3-A604-1BA612D5A876}" destId="{1E055334-3CED-458E-999B-964D80196C1B}" srcOrd="1" destOrd="0" presId="urn:microsoft.com/office/officeart/2005/8/layout/orgChart1"/>
    <dgm:cxn modelId="{A3B07B5D-B0C3-458B-BD3A-B244E08486CC}" type="presOf" srcId="{DB72D551-2C9F-4CE3-A604-1BA612D5A876}" destId="{51F56B5A-9050-4950-B515-69D41D0BA2CB}" srcOrd="0" destOrd="0" presId="urn:microsoft.com/office/officeart/2005/8/layout/orgChart1"/>
    <dgm:cxn modelId="{ED8EA239-E1B4-41E5-8943-46E0A33904C5}" type="presOf" srcId="{DAA25402-7BDF-4F5F-9281-B64AD1F86DCA}" destId="{A618C2D1-39DE-44BE-A765-326E5E0D7F6C}" srcOrd="0" destOrd="0" presId="urn:microsoft.com/office/officeart/2005/8/layout/orgChart1"/>
    <dgm:cxn modelId="{C65076D0-4EA0-4189-B7A5-FA7C022B4BF7}" type="presOf" srcId="{7F3C8C4A-5BFF-49F4-BBF1-54C4D1D20441}" destId="{8E8EF29F-2805-43D6-A093-7E9448883B4A}" srcOrd="0" destOrd="0" presId="urn:microsoft.com/office/officeart/2005/8/layout/orgChart1"/>
    <dgm:cxn modelId="{A42D580A-79D6-4AE4-B6E7-026E8E34ADBC}" type="presOf" srcId="{B70FB36F-17BD-424F-916B-18C31137D4C7}" destId="{8AF0DDD8-CEBD-443E-A63A-55417304E9CB}" srcOrd="1" destOrd="0" presId="urn:microsoft.com/office/officeart/2005/8/layout/orgChart1"/>
    <dgm:cxn modelId="{4B90ADED-DBBD-431E-82C3-FFA1DBFB8AF4}" srcId="{B70FB36F-17BD-424F-916B-18C31137D4C7}" destId="{F815EADE-58AD-4474-8C98-21C4E8686925}" srcOrd="0" destOrd="0" parTransId="{7A22CB9D-0E91-4352-AF09-725895E8D853}" sibTransId="{8FA1C5FC-629F-45A5-80ED-CA5DAE3C5999}"/>
    <dgm:cxn modelId="{BF1C62F0-70D3-480A-A5D5-7CCFC164326B}" type="presOf" srcId="{7D63A5B7-FB7E-4A9D-9C9B-FB27A7F47F30}" destId="{660711A3-20D0-427E-9B12-A33F43D4A7F4}" srcOrd="1" destOrd="0" presId="urn:microsoft.com/office/officeart/2005/8/layout/orgChart1"/>
    <dgm:cxn modelId="{692F7659-73B8-421C-A6B2-7F795A584128}" type="presOf" srcId="{04D05AD6-5606-46FF-9608-EBDEE943A957}" destId="{7CA6C3C1-3511-4D31-93B5-8D99D66B7244}" srcOrd="0" destOrd="0" presId="urn:microsoft.com/office/officeart/2005/8/layout/orgChart1"/>
    <dgm:cxn modelId="{93D2F431-4ECB-4AB4-BFCE-EE57865E9E2A}" type="presOf" srcId="{55446AF4-8317-4204-8BCE-D5EA574989E7}" destId="{867669CD-CE57-4BA3-B30A-893AE9C3896F}" srcOrd="0" destOrd="0" presId="urn:microsoft.com/office/officeart/2005/8/layout/orgChart1"/>
    <dgm:cxn modelId="{7E218875-B410-4AE8-AEE8-D9B482313F69}" type="presOf" srcId="{7A22CB9D-0E91-4352-AF09-725895E8D853}" destId="{C443799F-3CDE-40D2-B703-4D251293EFFC}" srcOrd="0" destOrd="0" presId="urn:microsoft.com/office/officeart/2005/8/layout/orgChart1"/>
    <dgm:cxn modelId="{94455DCB-8F1F-4945-8D89-2B68776D39C2}" type="presOf" srcId="{F815EADE-58AD-4474-8C98-21C4E8686925}" destId="{A9FC2D85-3778-4382-8A6C-0E3EF06CC520}" srcOrd="0" destOrd="0" presId="urn:microsoft.com/office/officeart/2005/8/layout/orgChart1"/>
    <dgm:cxn modelId="{11D88500-B062-49B3-9481-25AE85E2F6DA}" type="presOf" srcId="{B70FB36F-17BD-424F-916B-18C31137D4C7}" destId="{42B19461-A41D-4A2B-9E04-2FD45F021363}" srcOrd="0" destOrd="0" presId="urn:microsoft.com/office/officeart/2005/8/layout/orgChart1"/>
    <dgm:cxn modelId="{EE3E3CDE-7D52-4D51-B9FD-81BA3F89B7E4}" type="presOf" srcId="{F325CD0E-EC6B-4A82-A35A-CA7084B97674}" destId="{1CACE37E-6B63-422B-A0CC-4DAF68BDEC9D}" srcOrd="0" destOrd="0" presId="urn:microsoft.com/office/officeart/2005/8/layout/orgChart1"/>
    <dgm:cxn modelId="{0DAF7EAC-0A34-47B6-A5A0-3DA7D4DAFBDB}" type="presOf" srcId="{F815EADE-58AD-4474-8C98-21C4E8686925}" destId="{04659728-E772-4A8D-B331-2AEE33CE54A2}" srcOrd="1" destOrd="0" presId="urn:microsoft.com/office/officeart/2005/8/layout/orgChart1"/>
    <dgm:cxn modelId="{91B949E3-F780-4832-984F-8F034A564AD3}" srcId="{B70FB36F-17BD-424F-916B-18C31137D4C7}" destId="{F325CD0E-EC6B-4A82-A35A-CA7084B97674}" srcOrd="2" destOrd="0" parTransId="{DAA25402-7BDF-4F5F-9281-B64AD1F86DCA}" sibTransId="{5A9611A3-A6DA-4E4A-848D-6BB8BE252F1D}"/>
    <dgm:cxn modelId="{ACCE259E-1A38-4A2D-AB64-13065E2494B8}" type="presOf" srcId="{7D63A5B7-FB7E-4A9D-9C9B-FB27A7F47F30}" destId="{C493D988-DA6F-4E87-B10A-AB6B93F0CF33}" srcOrd="0" destOrd="0" presId="urn:microsoft.com/office/officeart/2005/8/layout/orgChart1"/>
    <dgm:cxn modelId="{B8C5477E-7368-4273-92FA-E94223500118}" srcId="{B70FB36F-17BD-424F-916B-18C31137D4C7}" destId="{DB72D551-2C9F-4CE3-A604-1BA612D5A876}" srcOrd="1" destOrd="0" parTransId="{55446AF4-8317-4204-8BCE-D5EA574989E7}" sibTransId="{E3311BF6-35EB-4162-9C92-2BA8368D0A04}"/>
    <dgm:cxn modelId="{28F5E37A-9856-4C68-90DB-18D18B606181}" type="presParOf" srcId="{8E8EF29F-2805-43D6-A093-7E9448883B4A}" destId="{F10FE33B-DDD4-4ED6-AC5C-33A63C63D2DC}" srcOrd="0" destOrd="0" presId="urn:microsoft.com/office/officeart/2005/8/layout/orgChart1"/>
    <dgm:cxn modelId="{DAC8E1EF-BC9A-4899-8644-970D61AD3D7E}" type="presParOf" srcId="{F10FE33B-DDD4-4ED6-AC5C-33A63C63D2DC}" destId="{D3B4BCAC-D9A0-485D-AE72-F7EB11677B38}" srcOrd="0" destOrd="0" presId="urn:microsoft.com/office/officeart/2005/8/layout/orgChart1"/>
    <dgm:cxn modelId="{5C1C10C9-3054-4971-9FE5-954B18DA1261}" type="presParOf" srcId="{D3B4BCAC-D9A0-485D-AE72-F7EB11677B38}" destId="{42B19461-A41D-4A2B-9E04-2FD45F021363}" srcOrd="0" destOrd="0" presId="urn:microsoft.com/office/officeart/2005/8/layout/orgChart1"/>
    <dgm:cxn modelId="{802BE65F-8BE0-46E6-9266-7E44C83C0383}" type="presParOf" srcId="{D3B4BCAC-D9A0-485D-AE72-F7EB11677B38}" destId="{8AF0DDD8-CEBD-443E-A63A-55417304E9CB}" srcOrd="1" destOrd="0" presId="urn:microsoft.com/office/officeart/2005/8/layout/orgChart1"/>
    <dgm:cxn modelId="{FED27826-2896-4380-8D2A-2122A2B83027}" type="presParOf" srcId="{F10FE33B-DDD4-4ED6-AC5C-33A63C63D2DC}" destId="{90C99FA4-85BC-4791-BBA5-723B220C54DD}" srcOrd="1" destOrd="0" presId="urn:microsoft.com/office/officeart/2005/8/layout/orgChart1"/>
    <dgm:cxn modelId="{A3A36F26-B13E-46E3-B3DB-BE9B7D8CB3B0}" type="presParOf" srcId="{90C99FA4-85BC-4791-BBA5-723B220C54DD}" destId="{C443799F-3CDE-40D2-B703-4D251293EFFC}" srcOrd="0" destOrd="0" presId="urn:microsoft.com/office/officeart/2005/8/layout/orgChart1"/>
    <dgm:cxn modelId="{A24F6597-A3F1-4818-B698-5A834EEE953F}" type="presParOf" srcId="{90C99FA4-85BC-4791-BBA5-723B220C54DD}" destId="{172A5E6B-3172-4185-A0FC-04A66F6742E6}" srcOrd="1" destOrd="0" presId="urn:microsoft.com/office/officeart/2005/8/layout/orgChart1"/>
    <dgm:cxn modelId="{4EE9FE83-43E8-47BF-95F4-AF6257416B0D}" type="presParOf" srcId="{172A5E6B-3172-4185-A0FC-04A66F6742E6}" destId="{8B629A83-BC63-4529-9151-A85B817998CF}" srcOrd="0" destOrd="0" presId="urn:microsoft.com/office/officeart/2005/8/layout/orgChart1"/>
    <dgm:cxn modelId="{209CDA8D-84F4-4B54-B3BA-685A30F7BD6C}" type="presParOf" srcId="{8B629A83-BC63-4529-9151-A85B817998CF}" destId="{A9FC2D85-3778-4382-8A6C-0E3EF06CC520}" srcOrd="0" destOrd="0" presId="urn:microsoft.com/office/officeart/2005/8/layout/orgChart1"/>
    <dgm:cxn modelId="{8D4EE8B6-563C-4A15-BF38-B96B5DFD04AF}" type="presParOf" srcId="{8B629A83-BC63-4529-9151-A85B817998CF}" destId="{04659728-E772-4A8D-B331-2AEE33CE54A2}" srcOrd="1" destOrd="0" presId="urn:microsoft.com/office/officeart/2005/8/layout/orgChart1"/>
    <dgm:cxn modelId="{0D0FC18E-44F5-4CD7-B784-0714F167E505}" type="presParOf" srcId="{172A5E6B-3172-4185-A0FC-04A66F6742E6}" destId="{64334E94-0383-4D12-8031-5B534EB22BD5}" srcOrd="1" destOrd="0" presId="urn:microsoft.com/office/officeart/2005/8/layout/orgChart1"/>
    <dgm:cxn modelId="{22E3C8A4-76CC-49EB-A238-C136D6943744}" type="presParOf" srcId="{172A5E6B-3172-4185-A0FC-04A66F6742E6}" destId="{B6D768B8-A191-4FAC-A477-63BEC5324007}" srcOrd="2" destOrd="0" presId="urn:microsoft.com/office/officeart/2005/8/layout/orgChart1"/>
    <dgm:cxn modelId="{76DD27E1-11D9-4FA8-988D-A1A8549F6897}" type="presParOf" srcId="{90C99FA4-85BC-4791-BBA5-723B220C54DD}" destId="{867669CD-CE57-4BA3-B30A-893AE9C3896F}" srcOrd="2" destOrd="0" presId="urn:microsoft.com/office/officeart/2005/8/layout/orgChart1"/>
    <dgm:cxn modelId="{1A5EAD7E-7436-40E7-82CE-C1B0BF8C865A}" type="presParOf" srcId="{90C99FA4-85BC-4791-BBA5-723B220C54DD}" destId="{6CEC7140-1CD8-4374-8DD6-1D009ABE00B7}" srcOrd="3" destOrd="0" presId="urn:microsoft.com/office/officeart/2005/8/layout/orgChart1"/>
    <dgm:cxn modelId="{A51A6638-BB02-41E5-92F7-3945EA29D15E}" type="presParOf" srcId="{6CEC7140-1CD8-4374-8DD6-1D009ABE00B7}" destId="{7D797AE3-7278-497B-98BF-C31B33B43E1A}" srcOrd="0" destOrd="0" presId="urn:microsoft.com/office/officeart/2005/8/layout/orgChart1"/>
    <dgm:cxn modelId="{1975C80D-F2E8-43C7-88C3-BC47F5D9A970}" type="presParOf" srcId="{7D797AE3-7278-497B-98BF-C31B33B43E1A}" destId="{51F56B5A-9050-4950-B515-69D41D0BA2CB}" srcOrd="0" destOrd="0" presId="urn:microsoft.com/office/officeart/2005/8/layout/orgChart1"/>
    <dgm:cxn modelId="{41855F37-61C7-4E20-B12D-B4D7181B9505}" type="presParOf" srcId="{7D797AE3-7278-497B-98BF-C31B33B43E1A}" destId="{1E055334-3CED-458E-999B-964D80196C1B}" srcOrd="1" destOrd="0" presId="urn:microsoft.com/office/officeart/2005/8/layout/orgChart1"/>
    <dgm:cxn modelId="{3FE0070B-B5F6-4F80-80B4-319B8ECAC523}" type="presParOf" srcId="{6CEC7140-1CD8-4374-8DD6-1D009ABE00B7}" destId="{BF6E8B54-C824-4283-AAF6-E46A243525E6}" srcOrd="1" destOrd="0" presId="urn:microsoft.com/office/officeart/2005/8/layout/orgChart1"/>
    <dgm:cxn modelId="{8B7FFCC8-6BF6-4D5A-8B20-9328E311867B}" type="presParOf" srcId="{6CEC7140-1CD8-4374-8DD6-1D009ABE00B7}" destId="{C83041B4-D484-479E-A48A-A67EC552A482}" srcOrd="2" destOrd="0" presId="urn:microsoft.com/office/officeart/2005/8/layout/orgChart1"/>
    <dgm:cxn modelId="{E54EBCDA-D719-4D94-88F3-C1A871CE7A79}" type="presParOf" srcId="{90C99FA4-85BC-4791-BBA5-723B220C54DD}" destId="{A618C2D1-39DE-44BE-A765-326E5E0D7F6C}" srcOrd="4" destOrd="0" presId="urn:microsoft.com/office/officeart/2005/8/layout/orgChart1"/>
    <dgm:cxn modelId="{AB2C1CC1-5892-4C36-B1D2-0841AC8962DF}" type="presParOf" srcId="{90C99FA4-85BC-4791-BBA5-723B220C54DD}" destId="{849DBAE4-9C57-4E84-96DC-9FDA7B6A7F11}" srcOrd="5" destOrd="0" presId="urn:microsoft.com/office/officeart/2005/8/layout/orgChart1"/>
    <dgm:cxn modelId="{CF62FBA2-BB7B-4F8E-B685-F8BE173B160F}" type="presParOf" srcId="{849DBAE4-9C57-4E84-96DC-9FDA7B6A7F11}" destId="{CBBA6B8E-FEA6-4E6E-A0D9-87C03AFA2C55}" srcOrd="0" destOrd="0" presId="urn:microsoft.com/office/officeart/2005/8/layout/orgChart1"/>
    <dgm:cxn modelId="{AE95E8DA-4D04-41AA-8800-8CD3827B7070}" type="presParOf" srcId="{CBBA6B8E-FEA6-4E6E-A0D9-87C03AFA2C55}" destId="{1CACE37E-6B63-422B-A0CC-4DAF68BDEC9D}" srcOrd="0" destOrd="0" presId="urn:microsoft.com/office/officeart/2005/8/layout/orgChart1"/>
    <dgm:cxn modelId="{EB8DEACE-6944-441F-915E-D186071EB9A4}" type="presParOf" srcId="{CBBA6B8E-FEA6-4E6E-A0D9-87C03AFA2C55}" destId="{63E5C715-F2E1-4AF0-BAD6-DD1172DC6CF9}" srcOrd="1" destOrd="0" presId="urn:microsoft.com/office/officeart/2005/8/layout/orgChart1"/>
    <dgm:cxn modelId="{D9DBFDC8-4E45-4117-B453-E73741F7C0A2}" type="presParOf" srcId="{849DBAE4-9C57-4E84-96DC-9FDA7B6A7F11}" destId="{E993E388-B43B-4462-9EB0-3D91239F74F5}" srcOrd="1" destOrd="0" presId="urn:microsoft.com/office/officeart/2005/8/layout/orgChart1"/>
    <dgm:cxn modelId="{2EFF07F8-3D78-455D-B167-EAFA291524E2}" type="presParOf" srcId="{849DBAE4-9C57-4E84-96DC-9FDA7B6A7F11}" destId="{46395DEA-6954-48F3-BFF0-86E3F75DC649}" srcOrd="2" destOrd="0" presId="urn:microsoft.com/office/officeart/2005/8/layout/orgChart1"/>
    <dgm:cxn modelId="{8AB16A86-0D09-47D9-911A-8FBF52BF63EF}" type="presParOf" srcId="{90C99FA4-85BC-4791-BBA5-723B220C54DD}" destId="{7CA6C3C1-3511-4D31-93B5-8D99D66B7244}" srcOrd="6" destOrd="0" presId="urn:microsoft.com/office/officeart/2005/8/layout/orgChart1"/>
    <dgm:cxn modelId="{0759763A-DDA8-4030-9370-1DAB6293B298}" type="presParOf" srcId="{90C99FA4-85BC-4791-BBA5-723B220C54DD}" destId="{882E5F0D-B754-45C6-9744-E5D830943AB7}" srcOrd="7" destOrd="0" presId="urn:microsoft.com/office/officeart/2005/8/layout/orgChart1"/>
    <dgm:cxn modelId="{C873FAEA-8580-4372-A5F8-3092C03222C2}" type="presParOf" srcId="{882E5F0D-B754-45C6-9744-E5D830943AB7}" destId="{BAC85D1D-EF6C-459C-A5FE-D662B5B36A19}" srcOrd="0" destOrd="0" presId="urn:microsoft.com/office/officeart/2005/8/layout/orgChart1"/>
    <dgm:cxn modelId="{6940CA92-8FE0-47B6-9331-2C641623629B}" type="presParOf" srcId="{BAC85D1D-EF6C-459C-A5FE-D662B5B36A19}" destId="{C493D988-DA6F-4E87-B10A-AB6B93F0CF33}" srcOrd="0" destOrd="0" presId="urn:microsoft.com/office/officeart/2005/8/layout/orgChart1"/>
    <dgm:cxn modelId="{55A4ECFE-E542-4C00-B577-9B17F2456CA8}" type="presParOf" srcId="{BAC85D1D-EF6C-459C-A5FE-D662B5B36A19}" destId="{660711A3-20D0-427E-9B12-A33F43D4A7F4}" srcOrd="1" destOrd="0" presId="urn:microsoft.com/office/officeart/2005/8/layout/orgChart1"/>
    <dgm:cxn modelId="{4C313E65-7BCC-4CD0-AB25-E303CF5DD76C}" type="presParOf" srcId="{882E5F0D-B754-45C6-9744-E5D830943AB7}" destId="{79F7A9D4-5A6F-4DE4-9413-B86A0AF5D553}" srcOrd="1" destOrd="0" presId="urn:microsoft.com/office/officeart/2005/8/layout/orgChart1"/>
    <dgm:cxn modelId="{E977B40B-323D-4D61-B017-0428F32A2878}" type="presParOf" srcId="{882E5F0D-B754-45C6-9744-E5D830943AB7}" destId="{E017E7CE-E07F-4D4A-AC39-7C346319AF6C}" srcOrd="2" destOrd="0" presId="urn:microsoft.com/office/officeart/2005/8/layout/orgChart1"/>
    <dgm:cxn modelId="{3786EEE3-2BDD-4FAF-AC81-4CF0D53440CE}" type="presParOf" srcId="{F10FE33B-DDD4-4ED6-AC5C-33A63C63D2DC}" destId="{3CD2BF63-9731-4E39-906C-CAE7C8C50C18}"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11E449-7AD0-401E-87D7-A180A1C630D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88BA94C-6E21-4A9A-BA03-ED984AA56B80}">
      <dgm:prSet phldrT="[Text]" custT="1"/>
      <dgm:spPr/>
      <dgm:t>
        <a:bodyPr/>
        <a:lstStyle/>
        <a:p>
          <a:r>
            <a:rPr lang="en-US" sz="2000" b="1" dirty="0" smtClean="0"/>
            <a:t>General Manager</a:t>
          </a:r>
          <a:endParaRPr lang="en-US" sz="2000" b="1" dirty="0"/>
        </a:p>
      </dgm:t>
    </dgm:pt>
    <dgm:pt modelId="{768E65FA-AFAE-4F27-A744-C7DE9CA14B1A}" type="parTrans" cxnId="{E6574EA4-A069-4EF9-853F-7EAF57B0ED1A}">
      <dgm:prSet/>
      <dgm:spPr/>
      <dgm:t>
        <a:bodyPr/>
        <a:lstStyle/>
        <a:p>
          <a:endParaRPr lang="en-US"/>
        </a:p>
      </dgm:t>
    </dgm:pt>
    <dgm:pt modelId="{90887A17-2A8E-493A-9EDC-B16CD69CE883}" type="sibTrans" cxnId="{E6574EA4-A069-4EF9-853F-7EAF57B0ED1A}">
      <dgm:prSet/>
      <dgm:spPr/>
      <dgm:t>
        <a:bodyPr/>
        <a:lstStyle/>
        <a:p>
          <a:endParaRPr lang="en-US"/>
        </a:p>
      </dgm:t>
    </dgm:pt>
    <dgm:pt modelId="{1F08C891-656A-41CF-8F0F-8D5005F2F259}">
      <dgm:prSet phldrT="[Text]" custT="1"/>
      <dgm:spPr/>
      <dgm:t>
        <a:bodyPr/>
        <a:lstStyle/>
        <a:p>
          <a:r>
            <a:rPr lang="en-US" sz="1800" b="1" dirty="0" smtClean="0"/>
            <a:t>Division I</a:t>
          </a:r>
          <a:endParaRPr lang="en-US" sz="1800" b="1" dirty="0"/>
        </a:p>
      </dgm:t>
    </dgm:pt>
    <dgm:pt modelId="{2C2FAD8D-27E8-45C5-B469-0DB7AE431AEE}" type="parTrans" cxnId="{6C47C53E-3E31-4837-AEC2-D1A86362D50D}">
      <dgm:prSet/>
      <dgm:spPr/>
      <dgm:t>
        <a:bodyPr/>
        <a:lstStyle/>
        <a:p>
          <a:endParaRPr lang="en-US"/>
        </a:p>
      </dgm:t>
    </dgm:pt>
    <dgm:pt modelId="{96F42275-1795-410F-B338-AD143F7459A7}" type="sibTrans" cxnId="{6C47C53E-3E31-4837-AEC2-D1A86362D50D}">
      <dgm:prSet/>
      <dgm:spPr/>
      <dgm:t>
        <a:bodyPr/>
        <a:lstStyle/>
        <a:p>
          <a:endParaRPr lang="en-US"/>
        </a:p>
      </dgm:t>
    </dgm:pt>
    <dgm:pt modelId="{3453DF3A-6382-4794-BF65-E94136432A3A}">
      <dgm:prSet phldrT="[Text]" custT="1"/>
      <dgm:spPr/>
      <dgm:t>
        <a:bodyPr/>
        <a:lstStyle/>
        <a:p>
          <a:r>
            <a:rPr lang="en-US" sz="1800" b="1" dirty="0" smtClean="0"/>
            <a:t>Division II</a:t>
          </a:r>
          <a:endParaRPr lang="en-US" sz="1800" b="1" dirty="0"/>
        </a:p>
      </dgm:t>
    </dgm:pt>
    <dgm:pt modelId="{46BF507B-B855-428E-8893-840D7705BB71}" type="parTrans" cxnId="{BEFA278F-AEA2-4F9F-B6C0-361F905CE9DB}">
      <dgm:prSet/>
      <dgm:spPr/>
      <dgm:t>
        <a:bodyPr/>
        <a:lstStyle/>
        <a:p>
          <a:endParaRPr lang="en-US"/>
        </a:p>
      </dgm:t>
    </dgm:pt>
    <dgm:pt modelId="{537DF5C2-7062-4F34-888C-78817163369A}" type="sibTrans" cxnId="{BEFA278F-AEA2-4F9F-B6C0-361F905CE9DB}">
      <dgm:prSet/>
      <dgm:spPr/>
      <dgm:t>
        <a:bodyPr/>
        <a:lstStyle/>
        <a:p>
          <a:endParaRPr lang="en-US"/>
        </a:p>
      </dgm:t>
    </dgm:pt>
    <dgm:pt modelId="{817C608E-1339-4FC0-A265-0C825308F701}">
      <dgm:prSet phldrT="[Text]" custT="1"/>
      <dgm:spPr/>
      <dgm:t>
        <a:bodyPr/>
        <a:lstStyle/>
        <a:p>
          <a:r>
            <a:rPr lang="en-US" sz="1800" b="1" dirty="0" smtClean="0"/>
            <a:t>Division III</a:t>
          </a:r>
          <a:endParaRPr lang="en-US" sz="1800" b="1" dirty="0"/>
        </a:p>
      </dgm:t>
    </dgm:pt>
    <dgm:pt modelId="{9CE9A10B-FBCD-432B-84EA-587AFFCDF848}" type="parTrans" cxnId="{6A7DB9DC-0824-4861-A3B9-12F38D0F5281}">
      <dgm:prSet/>
      <dgm:spPr/>
      <dgm:t>
        <a:bodyPr/>
        <a:lstStyle/>
        <a:p>
          <a:endParaRPr lang="en-US"/>
        </a:p>
      </dgm:t>
    </dgm:pt>
    <dgm:pt modelId="{7D6C5EAC-D6DE-4D4C-A0E1-746F91F3C176}" type="sibTrans" cxnId="{6A7DB9DC-0824-4861-A3B9-12F38D0F5281}">
      <dgm:prSet/>
      <dgm:spPr/>
      <dgm:t>
        <a:bodyPr/>
        <a:lstStyle/>
        <a:p>
          <a:endParaRPr lang="en-US"/>
        </a:p>
      </dgm:t>
    </dgm:pt>
    <dgm:pt modelId="{C0FD5EEB-6C32-4590-BB1B-F0A90378EB13}" type="pres">
      <dgm:prSet presAssocID="{1D11E449-7AD0-401E-87D7-A180A1C630D1}" presName="hierChild1" presStyleCnt="0">
        <dgm:presLayoutVars>
          <dgm:orgChart val="1"/>
          <dgm:chPref val="1"/>
          <dgm:dir/>
          <dgm:animOne val="branch"/>
          <dgm:animLvl val="lvl"/>
          <dgm:resizeHandles/>
        </dgm:presLayoutVars>
      </dgm:prSet>
      <dgm:spPr/>
      <dgm:t>
        <a:bodyPr/>
        <a:lstStyle/>
        <a:p>
          <a:endParaRPr lang="en-US"/>
        </a:p>
      </dgm:t>
    </dgm:pt>
    <dgm:pt modelId="{E5F6B8D9-5301-4950-9106-28B7D08B35A1}" type="pres">
      <dgm:prSet presAssocID="{688BA94C-6E21-4A9A-BA03-ED984AA56B80}" presName="hierRoot1" presStyleCnt="0">
        <dgm:presLayoutVars>
          <dgm:hierBranch val="init"/>
        </dgm:presLayoutVars>
      </dgm:prSet>
      <dgm:spPr/>
    </dgm:pt>
    <dgm:pt modelId="{3A4193B9-DB16-4A84-86D3-FC7306030077}" type="pres">
      <dgm:prSet presAssocID="{688BA94C-6E21-4A9A-BA03-ED984AA56B80}" presName="rootComposite1" presStyleCnt="0"/>
      <dgm:spPr/>
    </dgm:pt>
    <dgm:pt modelId="{F23B2B82-BD79-4AB1-91EA-BFCACA6FCDE5}" type="pres">
      <dgm:prSet presAssocID="{688BA94C-6E21-4A9A-BA03-ED984AA56B80}" presName="rootText1" presStyleLbl="node0" presStyleIdx="0" presStyleCnt="1" custScaleX="150278" custScaleY="183554" custLinFactY="-20935" custLinFactNeighborX="-4227" custLinFactNeighborY="-100000">
        <dgm:presLayoutVars>
          <dgm:chPref val="3"/>
        </dgm:presLayoutVars>
      </dgm:prSet>
      <dgm:spPr/>
      <dgm:t>
        <a:bodyPr/>
        <a:lstStyle/>
        <a:p>
          <a:endParaRPr lang="en-US"/>
        </a:p>
      </dgm:t>
    </dgm:pt>
    <dgm:pt modelId="{D894C4F0-FA61-440B-8AB4-D92B8BFCC6D0}" type="pres">
      <dgm:prSet presAssocID="{688BA94C-6E21-4A9A-BA03-ED984AA56B80}" presName="rootConnector1" presStyleLbl="node1" presStyleIdx="0" presStyleCnt="0"/>
      <dgm:spPr/>
      <dgm:t>
        <a:bodyPr/>
        <a:lstStyle/>
        <a:p>
          <a:endParaRPr lang="en-US"/>
        </a:p>
      </dgm:t>
    </dgm:pt>
    <dgm:pt modelId="{21888C83-6439-42B3-85C5-DF800DC003EC}" type="pres">
      <dgm:prSet presAssocID="{688BA94C-6E21-4A9A-BA03-ED984AA56B80}" presName="hierChild2" presStyleCnt="0"/>
      <dgm:spPr/>
    </dgm:pt>
    <dgm:pt modelId="{EA744C98-2455-40B7-8A6B-E26F451BA9FA}" type="pres">
      <dgm:prSet presAssocID="{2C2FAD8D-27E8-45C5-B469-0DB7AE431AEE}" presName="Name37" presStyleLbl="parChTrans1D2" presStyleIdx="0" presStyleCnt="3"/>
      <dgm:spPr/>
      <dgm:t>
        <a:bodyPr/>
        <a:lstStyle/>
        <a:p>
          <a:endParaRPr lang="en-US"/>
        </a:p>
      </dgm:t>
    </dgm:pt>
    <dgm:pt modelId="{25AEFA09-8A68-4A89-8254-4A0B73CB4EE8}" type="pres">
      <dgm:prSet presAssocID="{1F08C891-656A-41CF-8F0F-8D5005F2F259}" presName="hierRoot2" presStyleCnt="0">
        <dgm:presLayoutVars>
          <dgm:hierBranch val="init"/>
        </dgm:presLayoutVars>
      </dgm:prSet>
      <dgm:spPr/>
    </dgm:pt>
    <dgm:pt modelId="{530BE733-B7D8-42C2-9995-BAACB45756BB}" type="pres">
      <dgm:prSet presAssocID="{1F08C891-656A-41CF-8F0F-8D5005F2F259}" presName="rootComposite" presStyleCnt="0"/>
      <dgm:spPr/>
    </dgm:pt>
    <dgm:pt modelId="{80CA64F5-6BE6-4AFD-BA76-8EF536E8D6C2}" type="pres">
      <dgm:prSet presAssocID="{1F08C891-656A-41CF-8F0F-8D5005F2F259}" presName="rootText" presStyleLbl="node2" presStyleIdx="0" presStyleCnt="3" custScaleY="183297">
        <dgm:presLayoutVars>
          <dgm:chPref val="3"/>
        </dgm:presLayoutVars>
      </dgm:prSet>
      <dgm:spPr/>
      <dgm:t>
        <a:bodyPr/>
        <a:lstStyle/>
        <a:p>
          <a:endParaRPr lang="en-US"/>
        </a:p>
      </dgm:t>
    </dgm:pt>
    <dgm:pt modelId="{C74CFBF9-4D06-4C09-B168-C9912F2C1A52}" type="pres">
      <dgm:prSet presAssocID="{1F08C891-656A-41CF-8F0F-8D5005F2F259}" presName="rootConnector" presStyleLbl="node2" presStyleIdx="0" presStyleCnt="3"/>
      <dgm:spPr/>
      <dgm:t>
        <a:bodyPr/>
        <a:lstStyle/>
        <a:p>
          <a:endParaRPr lang="en-US"/>
        </a:p>
      </dgm:t>
    </dgm:pt>
    <dgm:pt modelId="{B782254A-C2EF-4727-9993-0291E72B500E}" type="pres">
      <dgm:prSet presAssocID="{1F08C891-656A-41CF-8F0F-8D5005F2F259}" presName="hierChild4" presStyleCnt="0"/>
      <dgm:spPr/>
    </dgm:pt>
    <dgm:pt modelId="{E3CBB71A-6858-4F61-B9E3-E6402B5231C6}" type="pres">
      <dgm:prSet presAssocID="{1F08C891-656A-41CF-8F0F-8D5005F2F259}" presName="hierChild5" presStyleCnt="0"/>
      <dgm:spPr/>
    </dgm:pt>
    <dgm:pt modelId="{443996F3-0125-4EAA-9FA8-D74B4958CE97}" type="pres">
      <dgm:prSet presAssocID="{46BF507B-B855-428E-8893-840D7705BB71}" presName="Name37" presStyleLbl="parChTrans1D2" presStyleIdx="1" presStyleCnt="3"/>
      <dgm:spPr/>
      <dgm:t>
        <a:bodyPr/>
        <a:lstStyle/>
        <a:p>
          <a:endParaRPr lang="en-US"/>
        </a:p>
      </dgm:t>
    </dgm:pt>
    <dgm:pt modelId="{F3EEA77F-099C-4838-A671-6EC6D4997236}" type="pres">
      <dgm:prSet presAssocID="{3453DF3A-6382-4794-BF65-E94136432A3A}" presName="hierRoot2" presStyleCnt="0">
        <dgm:presLayoutVars>
          <dgm:hierBranch val="init"/>
        </dgm:presLayoutVars>
      </dgm:prSet>
      <dgm:spPr/>
    </dgm:pt>
    <dgm:pt modelId="{FEAC6AAF-48A5-4E07-8541-48C5DFE03B46}" type="pres">
      <dgm:prSet presAssocID="{3453DF3A-6382-4794-BF65-E94136432A3A}" presName="rootComposite" presStyleCnt="0"/>
      <dgm:spPr/>
    </dgm:pt>
    <dgm:pt modelId="{C7D47C10-FFC7-40C0-A5BD-7C7D86D4E04F}" type="pres">
      <dgm:prSet presAssocID="{3453DF3A-6382-4794-BF65-E94136432A3A}" presName="rootText" presStyleLbl="node2" presStyleIdx="1" presStyleCnt="3" custScaleY="175019">
        <dgm:presLayoutVars>
          <dgm:chPref val="3"/>
        </dgm:presLayoutVars>
      </dgm:prSet>
      <dgm:spPr/>
      <dgm:t>
        <a:bodyPr/>
        <a:lstStyle/>
        <a:p>
          <a:endParaRPr lang="en-US"/>
        </a:p>
      </dgm:t>
    </dgm:pt>
    <dgm:pt modelId="{7770AE4A-4F22-414D-83A3-873AF5512A52}" type="pres">
      <dgm:prSet presAssocID="{3453DF3A-6382-4794-BF65-E94136432A3A}" presName="rootConnector" presStyleLbl="node2" presStyleIdx="1" presStyleCnt="3"/>
      <dgm:spPr/>
      <dgm:t>
        <a:bodyPr/>
        <a:lstStyle/>
        <a:p>
          <a:endParaRPr lang="en-US"/>
        </a:p>
      </dgm:t>
    </dgm:pt>
    <dgm:pt modelId="{D7BCE4A4-7E17-4044-B89D-5E877DDF1E16}" type="pres">
      <dgm:prSet presAssocID="{3453DF3A-6382-4794-BF65-E94136432A3A}" presName="hierChild4" presStyleCnt="0"/>
      <dgm:spPr/>
    </dgm:pt>
    <dgm:pt modelId="{101B3FA2-18FB-48E3-968F-2BE059F1C338}" type="pres">
      <dgm:prSet presAssocID="{3453DF3A-6382-4794-BF65-E94136432A3A}" presName="hierChild5" presStyleCnt="0"/>
      <dgm:spPr/>
    </dgm:pt>
    <dgm:pt modelId="{2FDFFB0A-4430-44F5-A848-6AEA0787E42B}" type="pres">
      <dgm:prSet presAssocID="{9CE9A10B-FBCD-432B-84EA-587AFFCDF848}" presName="Name37" presStyleLbl="parChTrans1D2" presStyleIdx="2" presStyleCnt="3"/>
      <dgm:spPr/>
      <dgm:t>
        <a:bodyPr/>
        <a:lstStyle/>
        <a:p>
          <a:endParaRPr lang="en-US"/>
        </a:p>
      </dgm:t>
    </dgm:pt>
    <dgm:pt modelId="{5809B584-70F4-4EE9-B7F9-B30C2FD644C5}" type="pres">
      <dgm:prSet presAssocID="{817C608E-1339-4FC0-A265-0C825308F701}" presName="hierRoot2" presStyleCnt="0">
        <dgm:presLayoutVars>
          <dgm:hierBranch val="init"/>
        </dgm:presLayoutVars>
      </dgm:prSet>
      <dgm:spPr/>
    </dgm:pt>
    <dgm:pt modelId="{9904B869-7EE2-4D94-A9C8-787D40A8C541}" type="pres">
      <dgm:prSet presAssocID="{817C608E-1339-4FC0-A265-0C825308F701}" presName="rootComposite" presStyleCnt="0"/>
      <dgm:spPr/>
    </dgm:pt>
    <dgm:pt modelId="{D4EEB350-1F58-4334-AE4C-C3DE425FA7C1}" type="pres">
      <dgm:prSet presAssocID="{817C608E-1339-4FC0-A265-0C825308F701}" presName="rootText" presStyleLbl="node2" presStyleIdx="2" presStyleCnt="3" custScaleY="175019">
        <dgm:presLayoutVars>
          <dgm:chPref val="3"/>
        </dgm:presLayoutVars>
      </dgm:prSet>
      <dgm:spPr/>
      <dgm:t>
        <a:bodyPr/>
        <a:lstStyle/>
        <a:p>
          <a:endParaRPr lang="en-US"/>
        </a:p>
      </dgm:t>
    </dgm:pt>
    <dgm:pt modelId="{D6BB2315-9748-4367-B239-099AE34CA986}" type="pres">
      <dgm:prSet presAssocID="{817C608E-1339-4FC0-A265-0C825308F701}" presName="rootConnector" presStyleLbl="node2" presStyleIdx="2" presStyleCnt="3"/>
      <dgm:spPr/>
      <dgm:t>
        <a:bodyPr/>
        <a:lstStyle/>
        <a:p>
          <a:endParaRPr lang="en-US"/>
        </a:p>
      </dgm:t>
    </dgm:pt>
    <dgm:pt modelId="{4C910FBC-F551-4860-91BE-C0AF544EFC21}" type="pres">
      <dgm:prSet presAssocID="{817C608E-1339-4FC0-A265-0C825308F701}" presName="hierChild4" presStyleCnt="0"/>
      <dgm:spPr/>
    </dgm:pt>
    <dgm:pt modelId="{047D540A-96CA-4543-872A-F6BE79D4A7F4}" type="pres">
      <dgm:prSet presAssocID="{817C608E-1339-4FC0-A265-0C825308F701}" presName="hierChild5" presStyleCnt="0"/>
      <dgm:spPr/>
    </dgm:pt>
    <dgm:pt modelId="{85B954D1-C47A-4B18-9C1F-8DB768DA13EB}" type="pres">
      <dgm:prSet presAssocID="{688BA94C-6E21-4A9A-BA03-ED984AA56B80}" presName="hierChild3" presStyleCnt="0"/>
      <dgm:spPr/>
    </dgm:pt>
  </dgm:ptLst>
  <dgm:cxnLst>
    <dgm:cxn modelId="{E8500301-CD5E-4BF5-9376-B03C0C4F2FAF}" type="presOf" srcId="{9CE9A10B-FBCD-432B-84EA-587AFFCDF848}" destId="{2FDFFB0A-4430-44F5-A848-6AEA0787E42B}" srcOrd="0" destOrd="0" presId="urn:microsoft.com/office/officeart/2005/8/layout/orgChart1"/>
    <dgm:cxn modelId="{E8576A27-90F4-4CFA-BF13-6969C74B86A8}" type="presOf" srcId="{1D11E449-7AD0-401E-87D7-A180A1C630D1}" destId="{C0FD5EEB-6C32-4590-BB1B-F0A90378EB13}" srcOrd="0" destOrd="0" presId="urn:microsoft.com/office/officeart/2005/8/layout/orgChart1"/>
    <dgm:cxn modelId="{512EBB37-AA0B-4E1E-A636-EFA4309017D1}" type="presOf" srcId="{3453DF3A-6382-4794-BF65-E94136432A3A}" destId="{C7D47C10-FFC7-40C0-A5BD-7C7D86D4E04F}" srcOrd="0" destOrd="0" presId="urn:microsoft.com/office/officeart/2005/8/layout/orgChart1"/>
    <dgm:cxn modelId="{6C47C53E-3E31-4837-AEC2-D1A86362D50D}" srcId="{688BA94C-6E21-4A9A-BA03-ED984AA56B80}" destId="{1F08C891-656A-41CF-8F0F-8D5005F2F259}" srcOrd="0" destOrd="0" parTransId="{2C2FAD8D-27E8-45C5-B469-0DB7AE431AEE}" sibTransId="{96F42275-1795-410F-B338-AD143F7459A7}"/>
    <dgm:cxn modelId="{BEFA278F-AEA2-4F9F-B6C0-361F905CE9DB}" srcId="{688BA94C-6E21-4A9A-BA03-ED984AA56B80}" destId="{3453DF3A-6382-4794-BF65-E94136432A3A}" srcOrd="1" destOrd="0" parTransId="{46BF507B-B855-428E-8893-840D7705BB71}" sibTransId="{537DF5C2-7062-4F34-888C-78817163369A}"/>
    <dgm:cxn modelId="{73E25E7C-01CC-4746-8933-6702EB8659DC}" type="presOf" srcId="{817C608E-1339-4FC0-A265-0C825308F701}" destId="{D4EEB350-1F58-4334-AE4C-C3DE425FA7C1}" srcOrd="0" destOrd="0" presId="urn:microsoft.com/office/officeart/2005/8/layout/orgChart1"/>
    <dgm:cxn modelId="{F52DC634-627E-41E3-9459-D77DDBE6F94A}" type="presOf" srcId="{2C2FAD8D-27E8-45C5-B469-0DB7AE431AEE}" destId="{EA744C98-2455-40B7-8A6B-E26F451BA9FA}" srcOrd="0" destOrd="0" presId="urn:microsoft.com/office/officeart/2005/8/layout/orgChart1"/>
    <dgm:cxn modelId="{E6574EA4-A069-4EF9-853F-7EAF57B0ED1A}" srcId="{1D11E449-7AD0-401E-87D7-A180A1C630D1}" destId="{688BA94C-6E21-4A9A-BA03-ED984AA56B80}" srcOrd="0" destOrd="0" parTransId="{768E65FA-AFAE-4F27-A744-C7DE9CA14B1A}" sibTransId="{90887A17-2A8E-493A-9EDC-B16CD69CE883}"/>
    <dgm:cxn modelId="{D2E83F9F-E4AC-405B-8AB1-6186C1848284}" type="presOf" srcId="{46BF507B-B855-428E-8893-840D7705BB71}" destId="{443996F3-0125-4EAA-9FA8-D74B4958CE97}" srcOrd="0" destOrd="0" presId="urn:microsoft.com/office/officeart/2005/8/layout/orgChart1"/>
    <dgm:cxn modelId="{80A233ED-6A5E-40B0-B4CA-507BD275FBA5}" type="presOf" srcId="{688BA94C-6E21-4A9A-BA03-ED984AA56B80}" destId="{D894C4F0-FA61-440B-8AB4-D92B8BFCC6D0}" srcOrd="1" destOrd="0" presId="urn:microsoft.com/office/officeart/2005/8/layout/orgChart1"/>
    <dgm:cxn modelId="{C7FBA7F7-F2AA-47DF-931B-9F15B729DCE6}" type="presOf" srcId="{1F08C891-656A-41CF-8F0F-8D5005F2F259}" destId="{C74CFBF9-4D06-4C09-B168-C9912F2C1A52}" srcOrd="1" destOrd="0" presId="urn:microsoft.com/office/officeart/2005/8/layout/orgChart1"/>
    <dgm:cxn modelId="{E8438ED3-C8EF-4BFC-9FCF-C8491D138158}" type="presOf" srcId="{688BA94C-6E21-4A9A-BA03-ED984AA56B80}" destId="{F23B2B82-BD79-4AB1-91EA-BFCACA6FCDE5}" srcOrd="0" destOrd="0" presId="urn:microsoft.com/office/officeart/2005/8/layout/orgChart1"/>
    <dgm:cxn modelId="{8ACAA1DC-AD04-43CC-B911-37D2B360DB41}" type="presOf" srcId="{3453DF3A-6382-4794-BF65-E94136432A3A}" destId="{7770AE4A-4F22-414D-83A3-873AF5512A52}" srcOrd="1" destOrd="0" presId="urn:microsoft.com/office/officeart/2005/8/layout/orgChart1"/>
    <dgm:cxn modelId="{F1117BE0-5C1D-492D-B5E1-DF5822EE6DF9}" type="presOf" srcId="{1F08C891-656A-41CF-8F0F-8D5005F2F259}" destId="{80CA64F5-6BE6-4AFD-BA76-8EF536E8D6C2}" srcOrd="0" destOrd="0" presId="urn:microsoft.com/office/officeart/2005/8/layout/orgChart1"/>
    <dgm:cxn modelId="{6A7DB9DC-0824-4861-A3B9-12F38D0F5281}" srcId="{688BA94C-6E21-4A9A-BA03-ED984AA56B80}" destId="{817C608E-1339-4FC0-A265-0C825308F701}" srcOrd="2" destOrd="0" parTransId="{9CE9A10B-FBCD-432B-84EA-587AFFCDF848}" sibTransId="{7D6C5EAC-D6DE-4D4C-A0E1-746F91F3C176}"/>
    <dgm:cxn modelId="{1C128A55-47E6-4E2C-80CB-4DA2A457181B}" type="presOf" srcId="{817C608E-1339-4FC0-A265-0C825308F701}" destId="{D6BB2315-9748-4367-B239-099AE34CA986}" srcOrd="1" destOrd="0" presId="urn:microsoft.com/office/officeart/2005/8/layout/orgChart1"/>
    <dgm:cxn modelId="{468B57C6-2AC7-4361-91AB-E8A3FF67DF77}" type="presParOf" srcId="{C0FD5EEB-6C32-4590-BB1B-F0A90378EB13}" destId="{E5F6B8D9-5301-4950-9106-28B7D08B35A1}" srcOrd="0" destOrd="0" presId="urn:microsoft.com/office/officeart/2005/8/layout/orgChart1"/>
    <dgm:cxn modelId="{8B9FF41E-54EB-45D0-A8BA-4B43FDEF47FA}" type="presParOf" srcId="{E5F6B8D9-5301-4950-9106-28B7D08B35A1}" destId="{3A4193B9-DB16-4A84-86D3-FC7306030077}" srcOrd="0" destOrd="0" presId="urn:microsoft.com/office/officeart/2005/8/layout/orgChart1"/>
    <dgm:cxn modelId="{E181373A-FE90-4D31-8389-96142FF7E70C}" type="presParOf" srcId="{3A4193B9-DB16-4A84-86D3-FC7306030077}" destId="{F23B2B82-BD79-4AB1-91EA-BFCACA6FCDE5}" srcOrd="0" destOrd="0" presId="urn:microsoft.com/office/officeart/2005/8/layout/orgChart1"/>
    <dgm:cxn modelId="{9EE025A2-A378-485F-B0C5-D95C01D47A4C}" type="presParOf" srcId="{3A4193B9-DB16-4A84-86D3-FC7306030077}" destId="{D894C4F0-FA61-440B-8AB4-D92B8BFCC6D0}" srcOrd="1" destOrd="0" presId="urn:microsoft.com/office/officeart/2005/8/layout/orgChart1"/>
    <dgm:cxn modelId="{172C76BE-D596-406B-8C30-7599D8D9011B}" type="presParOf" srcId="{E5F6B8D9-5301-4950-9106-28B7D08B35A1}" destId="{21888C83-6439-42B3-85C5-DF800DC003EC}" srcOrd="1" destOrd="0" presId="urn:microsoft.com/office/officeart/2005/8/layout/orgChart1"/>
    <dgm:cxn modelId="{443CF048-EF31-4DF1-9E15-6F2183FFEDB6}" type="presParOf" srcId="{21888C83-6439-42B3-85C5-DF800DC003EC}" destId="{EA744C98-2455-40B7-8A6B-E26F451BA9FA}" srcOrd="0" destOrd="0" presId="urn:microsoft.com/office/officeart/2005/8/layout/orgChart1"/>
    <dgm:cxn modelId="{5D90CC94-A4CC-45BE-954D-6802616FDB44}" type="presParOf" srcId="{21888C83-6439-42B3-85C5-DF800DC003EC}" destId="{25AEFA09-8A68-4A89-8254-4A0B73CB4EE8}" srcOrd="1" destOrd="0" presId="urn:microsoft.com/office/officeart/2005/8/layout/orgChart1"/>
    <dgm:cxn modelId="{6C51E069-8007-4352-96A8-8ED1D2FB8318}" type="presParOf" srcId="{25AEFA09-8A68-4A89-8254-4A0B73CB4EE8}" destId="{530BE733-B7D8-42C2-9995-BAACB45756BB}" srcOrd="0" destOrd="0" presId="urn:microsoft.com/office/officeart/2005/8/layout/orgChart1"/>
    <dgm:cxn modelId="{ABE99911-648C-41BA-B8B5-E58C19D3E37B}" type="presParOf" srcId="{530BE733-B7D8-42C2-9995-BAACB45756BB}" destId="{80CA64F5-6BE6-4AFD-BA76-8EF536E8D6C2}" srcOrd="0" destOrd="0" presId="urn:microsoft.com/office/officeart/2005/8/layout/orgChart1"/>
    <dgm:cxn modelId="{852FD2F6-5E7B-44D6-9CB9-F7D6A4283CE5}" type="presParOf" srcId="{530BE733-B7D8-42C2-9995-BAACB45756BB}" destId="{C74CFBF9-4D06-4C09-B168-C9912F2C1A52}" srcOrd="1" destOrd="0" presId="urn:microsoft.com/office/officeart/2005/8/layout/orgChart1"/>
    <dgm:cxn modelId="{7B411EC9-ABCC-4859-86B4-0107077C908F}" type="presParOf" srcId="{25AEFA09-8A68-4A89-8254-4A0B73CB4EE8}" destId="{B782254A-C2EF-4727-9993-0291E72B500E}" srcOrd="1" destOrd="0" presId="urn:microsoft.com/office/officeart/2005/8/layout/orgChart1"/>
    <dgm:cxn modelId="{2D14E9D2-FF1D-4189-A6CE-D30D61381D41}" type="presParOf" srcId="{25AEFA09-8A68-4A89-8254-4A0B73CB4EE8}" destId="{E3CBB71A-6858-4F61-B9E3-E6402B5231C6}" srcOrd="2" destOrd="0" presId="urn:microsoft.com/office/officeart/2005/8/layout/orgChart1"/>
    <dgm:cxn modelId="{485662D7-BA70-4855-AACD-CD71A4077F13}" type="presParOf" srcId="{21888C83-6439-42B3-85C5-DF800DC003EC}" destId="{443996F3-0125-4EAA-9FA8-D74B4958CE97}" srcOrd="2" destOrd="0" presId="urn:microsoft.com/office/officeart/2005/8/layout/orgChart1"/>
    <dgm:cxn modelId="{3BB07BFF-5C7E-41BA-B3D8-3FADBB910874}" type="presParOf" srcId="{21888C83-6439-42B3-85C5-DF800DC003EC}" destId="{F3EEA77F-099C-4838-A671-6EC6D4997236}" srcOrd="3" destOrd="0" presId="urn:microsoft.com/office/officeart/2005/8/layout/orgChart1"/>
    <dgm:cxn modelId="{8433A6FE-E13B-4C5C-95F2-F6A5ED690C91}" type="presParOf" srcId="{F3EEA77F-099C-4838-A671-6EC6D4997236}" destId="{FEAC6AAF-48A5-4E07-8541-48C5DFE03B46}" srcOrd="0" destOrd="0" presId="urn:microsoft.com/office/officeart/2005/8/layout/orgChart1"/>
    <dgm:cxn modelId="{24CE0A54-5B75-431B-A9CF-00736B3F917C}" type="presParOf" srcId="{FEAC6AAF-48A5-4E07-8541-48C5DFE03B46}" destId="{C7D47C10-FFC7-40C0-A5BD-7C7D86D4E04F}" srcOrd="0" destOrd="0" presId="urn:microsoft.com/office/officeart/2005/8/layout/orgChart1"/>
    <dgm:cxn modelId="{AAB915C4-72A8-4C94-9D3B-D8C9C3F453D0}" type="presParOf" srcId="{FEAC6AAF-48A5-4E07-8541-48C5DFE03B46}" destId="{7770AE4A-4F22-414D-83A3-873AF5512A52}" srcOrd="1" destOrd="0" presId="urn:microsoft.com/office/officeart/2005/8/layout/orgChart1"/>
    <dgm:cxn modelId="{3B15A8C3-47BF-44C3-853D-A8CFCEC3029A}" type="presParOf" srcId="{F3EEA77F-099C-4838-A671-6EC6D4997236}" destId="{D7BCE4A4-7E17-4044-B89D-5E877DDF1E16}" srcOrd="1" destOrd="0" presId="urn:microsoft.com/office/officeart/2005/8/layout/orgChart1"/>
    <dgm:cxn modelId="{DD17AF61-298E-4D6C-BA74-9238034A9112}" type="presParOf" srcId="{F3EEA77F-099C-4838-A671-6EC6D4997236}" destId="{101B3FA2-18FB-48E3-968F-2BE059F1C338}" srcOrd="2" destOrd="0" presId="urn:microsoft.com/office/officeart/2005/8/layout/orgChart1"/>
    <dgm:cxn modelId="{B91A94F2-A62E-454C-B094-DBB0D93D19C6}" type="presParOf" srcId="{21888C83-6439-42B3-85C5-DF800DC003EC}" destId="{2FDFFB0A-4430-44F5-A848-6AEA0787E42B}" srcOrd="4" destOrd="0" presId="urn:microsoft.com/office/officeart/2005/8/layout/orgChart1"/>
    <dgm:cxn modelId="{7EB028F5-2528-42C0-8522-4E9860C35DB8}" type="presParOf" srcId="{21888C83-6439-42B3-85C5-DF800DC003EC}" destId="{5809B584-70F4-4EE9-B7F9-B30C2FD644C5}" srcOrd="5" destOrd="0" presId="urn:microsoft.com/office/officeart/2005/8/layout/orgChart1"/>
    <dgm:cxn modelId="{7AD7A3FB-2EC6-4F42-89C7-9D57E5277E7E}" type="presParOf" srcId="{5809B584-70F4-4EE9-B7F9-B30C2FD644C5}" destId="{9904B869-7EE2-4D94-A9C8-787D40A8C541}" srcOrd="0" destOrd="0" presId="urn:microsoft.com/office/officeart/2005/8/layout/orgChart1"/>
    <dgm:cxn modelId="{FFD3EDCB-BB51-48A7-9493-093343DC904E}" type="presParOf" srcId="{9904B869-7EE2-4D94-A9C8-787D40A8C541}" destId="{D4EEB350-1F58-4334-AE4C-C3DE425FA7C1}" srcOrd="0" destOrd="0" presId="urn:microsoft.com/office/officeart/2005/8/layout/orgChart1"/>
    <dgm:cxn modelId="{A5B5DD74-4624-41F3-8991-354EBDAE821F}" type="presParOf" srcId="{9904B869-7EE2-4D94-A9C8-787D40A8C541}" destId="{D6BB2315-9748-4367-B239-099AE34CA986}" srcOrd="1" destOrd="0" presId="urn:microsoft.com/office/officeart/2005/8/layout/orgChart1"/>
    <dgm:cxn modelId="{22490E2C-8B3B-4D6D-9D20-3355B4EA6355}" type="presParOf" srcId="{5809B584-70F4-4EE9-B7F9-B30C2FD644C5}" destId="{4C910FBC-F551-4860-91BE-C0AF544EFC21}" srcOrd="1" destOrd="0" presId="urn:microsoft.com/office/officeart/2005/8/layout/orgChart1"/>
    <dgm:cxn modelId="{00109133-0E81-4182-94B3-28543AAED697}" type="presParOf" srcId="{5809B584-70F4-4EE9-B7F9-B30C2FD644C5}" destId="{047D540A-96CA-4543-872A-F6BE79D4A7F4}" srcOrd="2" destOrd="0" presId="urn:microsoft.com/office/officeart/2005/8/layout/orgChart1"/>
    <dgm:cxn modelId="{E1EB8C71-A452-41E8-B0C7-275850AF672B}" type="presParOf" srcId="{E5F6B8D9-5301-4950-9106-28B7D08B35A1}" destId="{85B954D1-C47A-4B18-9C1F-8DB768DA13EB}"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2.vml.rels><?xml version="1.0" encoding="UTF-8" standalone="yes"?>
<Relationships xmlns="http://schemas.openxmlformats.org/package/2006/relationships"><Relationship Id="rId8" Type="http://schemas.microsoft.com/office/2006/relationships/legacyDiagramText" Target="legacyDiagramText8.bin"/><Relationship Id="rId13" Type="http://schemas.microsoft.com/office/2006/relationships/legacyDiagramText" Target="legacyDiagramText13.bin"/><Relationship Id="rId18" Type="http://schemas.microsoft.com/office/2006/relationships/legacyDiagramText" Target="legacyDiagramText18.bin"/><Relationship Id="rId3" Type="http://schemas.microsoft.com/office/2006/relationships/legacyDiagramText" Target="legacyDiagramText3.bin"/><Relationship Id="rId21" Type="http://schemas.microsoft.com/office/2006/relationships/legacyDiagramText" Target="legacyDiagramText21.bin"/><Relationship Id="rId7" Type="http://schemas.microsoft.com/office/2006/relationships/legacyDiagramText" Target="legacyDiagramText7.bin"/><Relationship Id="rId12" Type="http://schemas.microsoft.com/office/2006/relationships/legacyDiagramText" Target="legacyDiagramText12.bin"/><Relationship Id="rId17" Type="http://schemas.microsoft.com/office/2006/relationships/legacyDiagramText" Target="legacyDiagramText17.bin"/><Relationship Id="rId2" Type="http://schemas.microsoft.com/office/2006/relationships/legacyDiagramText" Target="legacyDiagramText2.bin"/><Relationship Id="rId16" Type="http://schemas.microsoft.com/office/2006/relationships/legacyDiagramText" Target="legacyDiagramText16.bin"/><Relationship Id="rId20" Type="http://schemas.microsoft.com/office/2006/relationships/legacyDiagramText" Target="legacyDiagramText20.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5" Type="http://schemas.microsoft.com/office/2006/relationships/legacyDiagramText" Target="legacyDiagramText15.bin"/><Relationship Id="rId10" Type="http://schemas.microsoft.com/office/2006/relationships/legacyDiagramText" Target="legacyDiagramText10.bin"/><Relationship Id="rId19" Type="http://schemas.microsoft.com/office/2006/relationships/legacyDiagramText" Target="legacyDiagramText19.bin"/><Relationship Id="rId4" Type="http://schemas.microsoft.com/office/2006/relationships/legacyDiagramText" Target="legacyDiagramText4.bin"/><Relationship Id="rId9" Type="http://schemas.microsoft.com/office/2006/relationships/legacyDiagramText" Target="legacyDiagramText9.bin"/><Relationship Id="rId14" Type="http://schemas.microsoft.com/office/2006/relationships/legacyDiagramText" Target="legacyDiagramText14.bin"/><Relationship Id="rId22" Type="http://schemas.microsoft.com/office/2006/relationships/legacyDiagramText" Target="legacyDiagramText22.bin"/></Relationships>
</file>

<file path=ppt/drawings/_rels/vmlDrawing3.vml.rels><?xml version="1.0" encoding="UTF-8" standalone="yes"?>
<Relationships xmlns="http://schemas.openxmlformats.org/package/2006/relationships"><Relationship Id="rId3" Type="http://schemas.microsoft.com/office/2006/relationships/legacyDiagramText" Target="legacyDiagramText25.bin"/><Relationship Id="rId2" Type="http://schemas.microsoft.com/office/2006/relationships/legacyDiagramText" Target="legacyDiagramText24.bin"/><Relationship Id="rId1" Type="http://schemas.microsoft.com/office/2006/relationships/legacyDiagramText" Target="legacyDiagramText23.bin"/><Relationship Id="rId4" Type="http://schemas.microsoft.com/office/2006/relationships/legacyDiagramText" Target="legacyDiagramText26.bin"/></Relationships>
</file>

<file path=ppt/drawings/_rels/vmlDrawing4.vml.rels><?xml version="1.0" encoding="UTF-8" standalone="yes"?>
<Relationships xmlns="http://schemas.openxmlformats.org/package/2006/relationships"><Relationship Id="rId8" Type="http://schemas.microsoft.com/office/2006/relationships/legacyDiagramText" Target="legacyDiagramText34.bin"/><Relationship Id="rId3" Type="http://schemas.microsoft.com/office/2006/relationships/legacyDiagramText" Target="legacyDiagramText29.bin"/><Relationship Id="rId7" Type="http://schemas.microsoft.com/office/2006/relationships/legacyDiagramText" Target="legacyDiagramText33.bin"/><Relationship Id="rId12" Type="http://schemas.microsoft.com/office/2006/relationships/legacyDiagramText" Target="legacyDiagramText38.bin"/><Relationship Id="rId2" Type="http://schemas.microsoft.com/office/2006/relationships/legacyDiagramText" Target="legacyDiagramText28.bin"/><Relationship Id="rId1" Type="http://schemas.microsoft.com/office/2006/relationships/legacyDiagramText" Target="legacyDiagramText27.bin"/><Relationship Id="rId6" Type="http://schemas.microsoft.com/office/2006/relationships/legacyDiagramText" Target="legacyDiagramText32.bin"/><Relationship Id="rId11" Type="http://schemas.microsoft.com/office/2006/relationships/legacyDiagramText" Target="legacyDiagramText37.bin"/><Relationship Id="rId5" Type="http://schemas.microsoft.com/office/2006/relationships/legacyDiagramText" Target="legacyDiagramText31.bin"/><Relationship Id="rId10" Type="http://schemas.microsoft.com/office/2006/relationships/legacyDiagramText" Target="legacyDiagramText36.bin"/><Relationship Id="rId4" Type="http://schemas.microsoft.com/office/2006/relationships/legacyDiagramText" Target="legacyDiagramText30.bin"/><Relationship Id="rId9" Type="http://schemas.microsoft.com/office/2006/relationships/legacyDiagramText" Target="legacyDiagramText35.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B88183-979A-45E7-AD1E-94DB06A4E779}" type="datetimeFigureOut">
              <a:rPr lang="en-US" smtClean="0"/>
              <a:pPr/>
              <a:t>14/03/2013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1A49D4-F67C-4C3F-9C5D-7C816743ED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5A7734-3DE6-439B-89BD-EA66147BBCBA}" type="slidenum">
              <a:rPr lang="en-US" smtClean="0"/>
              <a:pPr/>
              <a:t>4</a:t>
            </a:fld>
            <a:endParaRPr lang="en-US"/>
          </a:p>
        </p:txBody>
      </p:sp>
    </p:spTree>
    <p:extLst>
      <p:ext uri="{BB962C8B-B14F-4D97-AF65-F5344CB8AC3E}">
        <p14:creationId xmlns:p14="http://schemas.microsoft.com/office/powerpoint/2010/main" xmlns="" val="3624142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A7734-3DE6-439B-89BD-EA66147BBCBA}" type="slidenum">
              <a:rPr lang="en-US" smtClean="0"/>
              <a:pPr/>
              <a:t>47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miter lim="800000"/>
            <a:headEnd/>
            <a:tailEnd/>
          </a:ln>
        </p:spPr>
        <p:txBody>
          <a:bodyPr/>
          <a:lstStyle/>
          <a:p>
            <a:fld id="{C04CC8E3-4E56-486E-9F86-182992837423}" type="slidenum">
              <a:rPr lang="en-US" smtClean="0"/>
              <a:pPr/>
              <a:t>49</a:t>
            </a:fld>
            <a:endParaRPr lang="en-US" smtClean="0"/>
          </a:p>
        </p:txBody>
      </p:sp>
      <p:sp>
        <p:nvSpPr>
          <p:cNvPr id="645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4516"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880C3D23-5A81-4A3C-967A-7BF002CE2E51}" type="slidenum">
              <a:rPr lang="en-US" smtClean="0"/>
              <a:pPr/>
              <a:t>51</a:t>
            </a:fld>
            <a:endParaRPr lang="en-US" smtClean="0"/>
          </a:p>
        </p:txBody>
      </p:sp>
      <p:sp>
        <p:nvSpPr>
          <p:cNvPr id="6553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5540"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miter lim="800000"/>
            <a:headEnd/>
            <a:tailEnd/>
          </a:ln>
        </p:spPr>
        <p:txBody>
          <a:bodyPr/>
          <a:lstStyle/>
          <a:p>
            <a:fld id="{1BEDB3D5-8591-40B7-B1F8-F9D0FBFA0843}" type="slidenum">
              <a:rPr lang="en-US" smtClean="0"/>
              <a:pPr/>
              <a:t>52</a:t>
            </a:fld>
            <a:endParaRPr lang="en-US" smtClean="0"/>
          </a:p>
        </p:txBody>
      </p:sp>
      <p:sp>
        <p:nvSpPr>
          <p:cNvPr id="665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6564"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miter lim="800000"/>
            <a:headEnd/>
            <a:tailEnd/>
          </a:ln>
        </p:spPr>
        <p:txBody>
          <a:bodyPr/>
          <a:lstStyle/>
          <a:p>
            <a:fld id="{D43D0114-8B8D-4A0E-A7B8-35A62B04782B}" type="slidenum">
              <a:rPr lang="en-US" smtClean="0"/>
              <a:pPr/>
              <a:t>53</a:t>
            </a:fld>
            <a:endParaRPr lang="en-US" smtClean="0"/>
          </a:p>
        </p:txBody>
      </p:sp>
      <p:sp>
        <p:nvSpPr>
          <p:cNvPr id="6758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7588"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A7734-3DE6-439B-89BD-EA66147BBCBA}" type="slidenum">
              <a:rPr lang="en-US" smtClean="0"/>
              <a:pPr/>
              <a:t>55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5A7734-3DE6-439B-89BD-EA66147BBCBA}" type="slidenum">
              <a:rPr lang="en-US" smtClean="0"/>
              <a:pPr/>
              <a:t>9</a:t>
            </a:fld>
            <a:endParaRPr lang="en-US"/>
          </a:p>
        </p:txBody>
      </p:sp>
    </p:spTree>
    <p:extLst>
      <p:ext uri="{BB962C8B-B14F-4D97-AF65-F5344CB8AC3E}">
        <p14:creationId xmlns:p14="http://schemas.microsoft.com/office/powerpoint/2010/main" xmlns="" val="3624686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2D48447-E8B0-4065-8DBC-6FFE0DEDCDE2}" type="slidenum">
              <a:rPr lang="en-US" smtClean="0"/>
              <a:pPr/>
              <a:t>11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40451AD-4CFB-4B36-826B-8EE728D66B52}" type="slidenum">
              <a:rPr lang="en-US" smtClean="0"/>
              <a:pPr/>
              <a:t>28</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BFCBF843-1D5C-4EBB-BC11-1750F44C7C0C}" type="slidenum">
              <a:rPr lang="en-US" smtClean="0"/>
              <a:pPr/>
              <a:t>31</a:t>
            </a:fld>
            <a:endParaRPr lang="en-US" smtClean="0"/>
          </a:p>
        </p:txBody>
      </p:sp>
      <p:sp>
        <p:nvSpPr>
          <p:cNvPr id="5120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1204"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26FF1752-0580-4E87-B084-75445D5EA350}" type="slidenum">
              <a:rPr lang="en-US" smtClean="0"/>
              <a:pPr/>
              <a:t>41</a:t>
            </a:fld>
            <a:endParaRPr lang="en-US" smtClean="0"/>
          </a:p>
        </p:txBody>
      </p:sp>
      <p:sp>
        <p:nvSpPr>
          <p:cNvPr id="6144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1444" name="Rectangle 3"/>
          <p:cNvSpPr>
            <a:spLocks noGrp="1" noChangeArrowheads="1"/>
          </p:cNvSpPr>
          <p:nvPr>
            <p:ph type="body" idx="1"/>
          </p:nvPr>
        </p:nvSpPr>
        <p:spPr>
          <a:xfrm>
            <a:off x="914400" y="4343400"/>
            <a:ext cx="5029200" cy="4114800"/>
          </a:xfrm>
          <a:noFill/>
        </p:spPr>
        <p:txBody>
          <a:bodyPr lIns="90488" tIns="44450" rIns="90488" bIns="4445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eaLnBrk="1" hangingPunct="1"/>
            <a:endParaRPr lang="en-US" smtClean="0"/>
          </a:p>
        </p:txBody>
      </p:sp>
      <p:sp>
        <p:nvSpPr>
          <p:cNvPr id="87044" name="Slide Number Placeholder 3"/>
          <p:cNvSpPr>
            <a:spLocks noGrp="1"/>
          </p:cNvSpPr>
          <p:nvPr>
            <p:ph type="sldNum" sz="quarter" idx="5"/>
          </p:nvPr>
        </p:nvSpPr>
        <p:spPr>
          <a:noFill/>
        </p:spPr>
        <p:txBody>
          <a:bodyPr/>
          <a:lstStyle/>
          <a:p>
            <a:fld id="{72E8E483-B8A1-4A65-B072-12221271A8A0}" type="slidenum">
              <a:rPr lang="en-US"/>
              <a:pPr/>
              <a:t>44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A7734-3DE6-439B-89BD-EA66147BBCBA}" type="slidenum">
              <a:rPr lang="en-US" smtClean="0"/>
              <a:pPr/>
              <a:t>45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A7734-3DE6-439B-89BD-EA66147BBCBA}" type="slidenum">
              <a:rPr lang="en-US" smtClean="0"/>
              <a:pPr/>
              <a:t>46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12488BE-A81B-44A9-89EA-91C68A3CF168}" type="datetimeFigureOut">
              <a:rPr lang="en-US" smtClean="0"/>
              <a:pPr/>
              <a:t>14/03/2013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0B09226-86A6-4C03-9311-A03582A7DD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2488BE-A81B-44A9-89EA-91C68A3CF168}" type="datetimeFigureOut">
              <a:rPr lang="en-US" smtClean="0"/>
              <a:pPr/>
              <a:t>14/03/2013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09226-86A6-4C03-9311-A03582A7DD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2488BE-A81B-44A9-89EA-91C68A3CF168}" type="datetimeFigureOut">
              <a:rPr lang="en-US" smtClean="0"/>
              <a:pPr/>
              <a:t>14/03/2013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09226-86A6-4C03-9311-A03582A7DD1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3" name="Rectangle 2"/>
          <p:cNvSpPr>
            <a:spLocks noGrp="1" noChangeArrowheads="1"/>
          </p:cNvSpPr>
          <p:nvPr>
            <p:ph type="ftr" sz="quarter" idx="10"/>
          </p:nvPr>
        </p:nvSpPr>
        <p:spPr>
          <a:ln/>
        </p:spPr>
        <p:txBody>
          <a:bodyPr/>
          <a:lstStyle>
            <a:lvl1pPr>
              <a:defRPr/>
            </a:lvl1pPr>
          </a:lstStyle>
          <a:p>
            <a:pPr>
              <a:defRPr/>
            </a:pPr>
            <a:r>
              <a:rPr lang="en-US"/>
              <a:t>NATURE OF ORGANIZING</a:t>
            </a:r>
          </a:p>
        </p:txBody>
      </p:sp>
      <p:sp>
        <p:nvSpPr>
          <p:cNvPr id="4" name="Rectangle 3"/>
          <p:cNvSpPr>
            <a:spLocks noGrp="1" noChangeArrowheads="1"/>
          </p:cNvSpPr>
          <p:nvPr>
            <p:ph type="sldNum" sz="quarter" idx="11"/>
          </p:nvPr>
        </p:nvSpPr>
        <p:spPr>
          <a:ln/>
        </p:spPr>
        <p:txBody>
          <a:bodyPr/>
          <a:lstStyle>
            <a:lvl1pPr>
              <a:defRPr/>
            </a:lvl1pPr>
          </a:lstStyle>
          <a:p>
            <a:pPr>
              <a:defRPr/>
            </a:pPr>
            <a:fld id="{ECDD7830-4361-40F3-987D-F36EFBF18502}"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fld id="{303CEF50-29F8-40FF-B8EC-C6CC51A06107}" type="datetime3">
              <a:rPr lang="en-US"/>
              <a:pPr>
                <a:defRPr/>
              </a:pPr>
              <a:t>14 March 2013</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2488BE-A81B-44A9-89EA-91C68A3CF168}" type="datetimeFigureOut">
              <a:rPr lang="en-US" smtClean="0"/>
              <a:pPr/>
              <a:t>14/03/2013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09226-86A6-4C03-9311-A03582A7DD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2488BE-A81B-44A9-89EA-91C68A3CF168}" type="datetimeFigureOut">
              <a:rPr lang="en-US" smtClean="0"/>
              <a:pPr/>
              <a:t>14/03/2013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09226-86A6-4C03-9311-A03582A7DD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2488BE-A81B-44A9-89EA-91C68A3CF168}" type="datetimeFigureOut">
              <a:rPr lang="en-US" smtClean="0"/>
              <a:pPr/>
              <a:t>14/03/2013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09226-86A6-4C03-9311-A03582A7DD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12488BE-A81B-44A9-89EA-91C68A3CF168}" type="datetimeFigureOut">
              <a:rPr lang="en-US" smtClean="0"/>
              <a:pPr/>
              <a:t>14/03/2013</a:t>
            </a:fld>
            <a:endParaRPr lang="en-US"/>
          </a:p>
        </p:txBody>
      </p:sp>
      <p:sp>
        <p:nvSpPr>
          <p:cNvPr id="27" name="Slide Number Placeholder 26"/>
          <p:cNvSpPr>
            <a:spLocks noGrp="1"/>
          </p:cNvSpPr>
          <p:nvPr>
            <p:ph type="sldNum" sz="quarter" idx="11"/>
          </p:nvPr>
        </p:nvSpPr>
        <p:spPr/>
        <p:txBody>
          <a:bodyPr rtlCol="0"/>
          <a:lstStyle/>
          <a:p>
            <a:fld id="{90B09226-86A6-4C03-9311-A03582A7DD17}"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12488BE-A81B-44A9-89EA-91C68A3CF168}" type="datetimeFigureOut">
              <a:rPr lang="en-US" smtClean="0"/>
              <a:pPr/>
              <a:t>14/03/2013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0B09226-86A6-4C03-9311-A03582A7DD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488BE-A81B-44A9-89EA-91C68A3CF168}" type="datetimeFigureOut">
              <a:rPr lang="en-US" smtClean="0"/>
              <a:pPr/>
              <a:t>14/03/2013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B09226-86A6-4C03-9311-A03582A7DD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2488BE-A81B-44A9-89EA-91C68A3CF168}" type="datetimeFigureOut">
              <a:rPr lang="en-US" smtClean="0"/>
              <a:pPr/>
              <a:t>14/03/2013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09226-86A6-4C03-9311-A03582A7DD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2488BE-A81B-44A9-89EA-91C68A3CF168}" type="datetimeFigureOut">
              <a:rPr lang="en-US" smtClean="0"/>
              <a:pPr/>
              <a:t>14/03/2013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09226-86A6-4C03-9311-A03582A7DD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12488BE-A81B-44A9-89EA-91C68A3CF168}" type="datetimeFigureOut">
              <a:rPr lang="en-US" smtClean="0"/>
              <a:pPr/>
              <a:t>14/03/2013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0B09226-86A6-4C03-9311-A03582A7DD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76400"/>
            <a:ext cx="8458200" cy="1470025"/>
          </a:xfrm>
        </p:spPr>
        <p:txBody>
          <a:bodyPr>
            <a:normAutofit/>
          </a:bodyPr>
          <a:lstStyle/>
          <a:p>
            <a:pPr algn="ctr"/>
            <a:r>
              <a:rPr lang="en-US" sz="5400" b="1" dirty="0" smtClean="0"/>
              <a:t>ORGANIZING</a:t>
            </a:r>
            <a:endParaRPr lang="en-US" sz="5400" b="1" dirty="0"/>
          </a:p>
        </p:txBody>
      </p:sp>
      <p:sp>
        <p:nvSpPr>
          <p:cNvPr id="3" name="Subtitle 2"/>
          <p:cNvSpPr>
            <a:spLocks noGrp="1"/>
          </p:cNvSpPr>
          <p:nvPr>
            <p:ph type="subTitle" idx="1"/>
          </p:nvPr>
        </p:nvSpPr>
        <p:spPr>
          <a:xfrm>
            <a:off x="2209800" y="4648200"/>
            <a:ext cx="4953000" cy="1752600"/>
          </a:xfrm>
        </p:spPr>
        <p:txBody>
          <a:bodyPr>
            <a:normAutofit/>
          </a:bodyPr>
          <a:lstStyle/>
          <a:p>
            <a:pPr algn="ctr"/>
            <a:r>
              <a:rPr lang="en-US" sz="3200" b="1" dirty="0" smtClean="0">
                <a:solidFill>
                  <a:schemeClr val="tx1"/>
                </a:solidFill>
              </a:rPr>
              <a:t>MODULE III</a:t>
            </a:r>
            <a:endParaRPr lang="en-US" sz="32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457200" y="685800"/>
            <a:ext cx="8229600" cy="1066800"/>
          </a:xfrm>
        </p:spPr>
        <p:txBody>
          <a:bodyPr/>
          <a:lstStyle/>
          <a:p>
            <a:pPr algn="ctr" eaLnBrk="1" hangingPunct="1"/>
            <a:r>
              <a:rPr lang="en-US" b="1" u="sng" dirty="0" smtClean="0"/>
              <a:t>Organizing Process</a:t>
            </a:r>
          </a:p>
        </p:txBody>
      </p:sp>
      <p:sp>
        <p:nvSpPr>
          <p:cNvPr id="19462" name="Rectangle 3"/>
          <p:cNvSpPr>
            <a:spLocks noGrp="1" noChangeArrowheads="1"/>
          </p:cNvSpPr>
          <p:nvPr>
            <p:ph type="body" idx="1"/>
          </p:nvPr>
        </p:nvSpPr>
        <p:spPr>
          <a:xfrm>
            <a:off x="457200" y="1752600"/>
            <a:ext cx="8229600" cy="4821936"/>
          </a:xfrm>
        </p:spPr>
        <p:txBody>
          <a:bodyPr/>
          <a:lstStyle/>
          <a:p>
            <a:pPr eaLnBrk="1" hangingPunct="1">
              <a:spcBef>
                <a:spcPts val="600"/>
              </a:spcBef>
            </a:pPr>
            <a:r>
              <a:rPr lang="en-US" sz="2800" dirty="0" smtClean="0">
                <a:latin typeface="Times New Roman" pitchFamily="18" charset="0"/>
              </a:rPr>
              <a:t>Identifying, analyzing and classifying the activities necessary to accomplish the objectives </a:t>
            </a:r>
          </a:p>
          <a:p>
            <a:pPr eaLnBrk="1" hangingPunct="1">
              <a:spcBef>
                <a:spcPts val="600"/>
              </a:spcBef>
            </a:pPr>
            <a:r>
              <a:rPr lang="en-US" sz="2800" dirty="0" smtClean="0">
                <a:latin typeface="Times New Roman" pitchFamily="18" charset="0"/>
              </a:rPr>
              <a:t>Grouping these activities in the light of human and material resources available and the best way under the circumstances , of using them  </a:t>
            </a:r>
          </a:p>
          <a:p>
            <a:pPr algn="just" eaLnBrk="1" hangingPunct="1">
              <a:spcBef>
                <a:spcPts val="600"/>
              </a:spcBef>
            </a:pPr>
            <a:r>
              <a:rPr lang="en-US" sz="2800" dirty="0" smtClean="0">
                <a:latin typeface="Times New Roman" pitchFamily="18" charset="0"/>
              </a:rPr>
              <a:t>Delegation of authority (Assignment of duties ) </a:t>
            </a:r>
          </a:p>
          <a:p>
            <a:pPr eaLnBrk="1" hangingPunct="1">
              <a:spcBef>
                <a:spcPts val="600"/>
              </a:spcBef>
            </a:pPr>
            <a:r>
              <a:rPr lang="en-US" sz="2800" dirty="0" smtClean="0">
                <a:latin typeface="Times New Roman" pitchFamily="18" charset="0"/>
              </a:rPr>
              <a:t>Horizontal and vertical coordination of authority and information relationship </a:t>
            </a:r>
          </a:p>
          <a:p>
            <a:pPr eaLnBrk="1" hangingPunct="1">
              <a:spcBef>
                <a:spcPts val="600"/>
              </a:spcBef>
            </a:pPr>
            <a:endParaRPr lang="en-US" sz="2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ChangeArrowheads="1"/>
          </p:cNvSpPr>
          <p:nvPr/>
        </p:nvSpPr>
        <p:spPr bwMode="auto">
          <a:xfrm>
            <a:off x="381000" y="3962400"/>
            <a:ext cx="1752600" cy="1371600"/>
          </a:xfrm>
          <a:prstGeom prst="rect">
            <a:avLst/>
          </a:prstGeom>
          <a:solidFill>
            <a:srgbClr val="CCFFCC"/>
          </a:solidFill>
          <a:ln w="9525">
            <a:solidFill>
              <a:schemeClr val="tx1"/>
            </a:solidFill>
            <a:miter lim="800000"/>
            <a:headEnd/>
            <a:tailEnd/>
          </a:ln>
        </p:spPr>
        <p:txBody>
          <a:bodyPr wrap="none" anchorCtr="1"/>
          <a:lstStyle/>
          <a:p>
            <a:pPr algn="ctr"/>
            <a:r>
              <a:rPr lang="en-US" sz="1400"/>
              <a:t>IDENTIFICATION </a:t>
            </a:r>
          </a:p>
          <a:p>
            <a:pPr algn="ctr"/>
            <a:r>
              <a:rPr lang="en-US" sz="1400"/>
              <a:t>AND </a:t>
            </a:r>
          </a:p>
          <a:p>
            <a:pPr algn="ctr"/>
            <a:r>
              <a:rPr lang="en-US" sz="1400"/>
              <a:t>CLASSIFICATION</a:t>
            </a:r>
          </a:p>
          <a:p>
            <a:pPr algn="ctr"/>
            <a:r>
              <a:rPr lang="en-US" sz="1400"/>
              <a:t> OF</a:t>
            </a:r>
          </a:p>
          <a:p>
            <a:pPr algn="ctr"/>
            <a:r>
              <a:rPr lang="en-US" sz="1400"/>
              <a:t> REQUIREDS</a:t>
            </a:r>
          </a:p>
          <a:p>
            <a:pPr algn="ctr"/>
            <a:r>
              <a:rPr lang="en-US" sz="1400"/>
              <a:t>ACTIVITIES</a:t>
            </a:r>
          </a:p>
        </p:txBody>
      </p:sp>
      <p:sp>
        <p:nvSpPr>
          <p:cNvPr id="20486" name="Rectangle 3"/>
          <p:cNvSpPr>
            <a:spLocks noChangeArrowheads="1"/>
          </p:cNvSpPr>
          <p:nvPr/>
        </p:nvSpPr>
        <p:spPr bwMode="auto">
          <a:xfrm>
            <a:off x="7086600" y="3962400"/>
            <a:ext cx="1752600" cy="1371600"/>
          </a:xfrm>
          <a:prstGeom prst="rect">
            <a:avLst/>
          </a:prstGeom>
          <a:solidFill>
            <a:srgbClr val="CCFFCC"/>
          </a:solidFill>
          <a:ln w="9525">
            <a:solidFill>
              <a:schemeClr val="tx1"/>
            </a:solidFill>
            <a:miter lim="800000"/>
            <a:headEnd/>
            <a:tailEnd/>
          </a:ln>
        </p:spPr>
        <p:txBody>
          <a:bodyPr wrap="none" anchor="ctr"/>
          <a:lstStyle/>
          <a:p>
            <a:pPr algn="ctr"/>
            <a:r>
              <a:rPr lang="en-US" sz="1400"/>
              <a:t>HORIZONTAL </a:t>
            </a:r>
          </a:p>
          <a:p>
            <a:pPr algn="ctr"/>
            <a:r>
              <a:rPr lang="en-US" sz="1400"/>
              <a:t>AND  VERTICAL</a:t>
            </a:r>
          </a:p>
          <a:p>
            <a:pPr algn="ctr"/>
            <a:r>
              <a:rPr lang="en-US" sz="1400"/>
              <a:t> COORDINATION OF </a:t>
            </a:r>
          </a:p>
          <a:p>
            <a:pPr algn="ctr"/>
            <a:r>
              <a:rPr lang="en-US" sz="1400"/>
              <a:t>AUTHORITY AND </a:t>
            </a:r>
          </a:p>
          <a:p>
            <a:pPr algn="ctr"/>
            <a:r>
              <a:rPr lang="en-US" sz="1400"/>
              <a:t>INFORMATION</a:t>
            </a:r>
          </a:p>
          <a:p>
            <a:pPr algn="ctr"/>
            <a:r>
              <a:rPr lang="en-US" sz="1400"/>
              <a:t> RELATIONSHIP</a:t>
            </a:r>
          </a:p>
        </p:txBody>
      </p:sp>
      <p:sp>
        <p:nvSpPr>
          <p:cNvPr id="20487" name="Rectangle 4"/>
          <p:cNvSpPr>
            <a:spLocks noChangeArrowheads="1"/>
          </p:cNvSpPr>
          <p:nvPr/>
        </p:nvSpPr>
        <p:spPr bwMode="auto">
          <a:xfrm>
            <a:off x="2667000" y="3962400"/>
            <a:ext cx="1752600" cy="1371600"/>
          </a:xfrm>
          <a:prstGeom prst="rect">
            <a:avLst/>
          </a:prstGeom>
          <a:solidFill>
            <a:srgbClr val="CCFFCC"/>
          </a:solidFill>
          <a:ln w="9525">
            <a:solidFill>
              <a:schemeClr val="tx1"/>
            </a:solidFill>
            <a:miter lim="800000"/>
            <a:headEnd/>
            <a:tailEnd/>
          </a:ln>
        </p:spPr>
        <p:txBody>
          <a:bodyPr wrap="none" anchorCtr="1"/>
          <a:lstStyle/>
          <a:p>
            <a:pPr algn="ctr"/>
            <a:r>
              <a:rPr lang="en-US" sz="1400"/>
              <a:t>GROUPING </a:t>
            </a:r>
          </a:p>
          <a:p>
            <a:pPr algn="ctr"/>
            <a:r>
              <a:rPr lang="en-US" sz="1400"/>
              <a:t>OF ACTIVITIES IN </a:t>
            </a:r>
          </a:p>
          <a:p>
            <a:pPr algn="ctr"/>
            <a:r>
              <a:rPr lang="en-US" sz="1400"/>
              <a:t>THE LIGHT OF </a:t>
            </a:r>
          </a:p>
          <a:p>
            <a:pPr algn="ctr"/>
            <a:r>
              <a:rPr lang="en-US" sz="1400"/>
              <a:t>RESOURCES AND</a:t>
            </a:r>
          </a:p>
          <a:p>
            <a:pPr algn="ctr"/>
            <a:r>
              <a:rPr lang="en-US" sz="1400"/>
              <a:t> SITUATIONS </a:t>
            </a:r>
          </a:p>
        </p:txBody>
      </p:sp>
      <p:sp>
        <p:nvSpPr>
          <p:cNvPr id="20488" name="Rectangle 5"/>
          <p:cNvSpPr>
            <a:spLocks noChangeArrowheads="1"/>
          </p:cNvSpPr>
          <p:nvPr/>
        </p:nvSpPr>
        <p:spPr bwMode="auto">
          <a:xfrm>
            <a:off x="4876800" y="3962400"/>
            <a:ext cx="1752600" cy="1371600"/>
          </a:xfrm>
          <a:prstGeom prst="rect">
            <a:avLst/>
          </a:prstGeom>
          <a:solidFill>
            <a:srgbClr val="CCFFCC"/>
          </a:solidFill>
          <a:ln w="9525">
            <a:solidFill>
              <a:schemeClr val="tx1"/>
            </a:solidFill>
            <a:miter lim="800000"/>
            <a:headEnd/>
            <a:tailEnd/>
          </a:ln>
        </p:spPr>
        <p:txBody>
          <a:bodyPr wrap="none" anchor="ctr" anchorCtr="1"/>
          <a:lstStyle/>
          <a:p>
            <a:pPr algn="ctr"/>
            <a:r>
              <a:rPr lang="en-US" sz="1400"/>
              <a:t>DELEGATION </a:t>
            </a:r>
          </a:p>
          <a:p>
            <a:pPr algn="ctr"/>
            <a:r>
              <a:rPr lang="en-US" sz="1400"/>
              <a:t>OF AUTHORITY</a:t>
            </a:r>
          </a:p>
        </p:txBody>
      </p:sp>
      <p:sp>
        <p:nvSpPr>
          <p:cNvPr id="20489" name="AutoShape 6"/>
          <p:cNvSpPr>
            <a:spLocks noChangeArrowheads="1"/>
          </p:cNvSpPr>
          <p:nvPr/>
        </p:nvSpPr>
        <p:spPr bwMode="auto">
          <a:xfrm>
            <a:off x="5562600" y="2667000"/>
            <a:ext cx="485775" cy="1214438"/>
          </a:xfrm>
          <a:prstGeom prst="upDownArrow">
            <a:avLst>
              <a:gd name="adj1" fmla="val 50000"/>
              <a:gd name="adj2" fmla="val 50000"/>
            </a:avLst>
          </a:prstGeom>
          <a:solidFill>
            <a:schemeClr val="accent1"/>
          </a:solidFill>
          <a:ln w="9525">
            <a:solidFill>
              <a:schemeClr val="tx1"/>
            </a:solidFill>
            <a:miter lim="800000"/>
            <a:headEnd/>
            <a:tailEnd/>
          </a:ln>
        </p:spPr>
        <p:txBody>
          <a:bodyPr vert="eaVert" wrap="none" anchor="ctr"/>
          <a:lstStyle/>
          <a:p>
            <a:endParaRPr lang="en-IN"/>
          </a:p>
        </p:txBody>
      </p:sp>
      <p:sp>
        <p:nvSpPr>
          <p:cNvPr id="20490" name="AutoShape 7"/>
          <p:cNvSpPr>
            <a:spLocks noChangeArrowheads="1"/>
          </p:cNvSpPr>
          <p:nvPr/>
        </p:nvSpPr>
        <p:spPr bwMode="auto">
          <a:xfrm>
            <a:off x="3352800" y="2667000"/>
            <a:ext cx="485775" cy="1214438"/>
          </a:xfrm>
          <a:prstGeom prst="upDownArrow">
            <a:avLst>
              <a:gd name="adj1" fmla="val 50000"/>
              <a:gd name="adj2" fmla="val 50000"/>
            </a:avLst>
          </a:prstGeom>
          <a:solidFill>
            <a:schemeClr val="accent1"/>
          </a:solidFill>
          <a:ln w="9525">
            <a:solidFill>
              <a:schemeClr val="tx1"/>
            </a:solidFill>
            <a:miter lim="800000"/>
            <a:headEnd/>
            <a:tailEnd/>
          </a:ln>
        </p:spPr>
        <p:txBody>
          <a:bodyPr vert="eaVert" wrap="none" anchor="ctr"/>
          <a:lstStyle/>
          <a:p>
            <a:endParaRPr lang="en-IN"/>
          </a:p>
        </p:txBody>
      </p:sp>
      <p:sp>
        <p:nvSpPr>
          <p:cNvPr id="20491" name="Rectangle 8"/>
          <p:cNvSpPr>
            <a:spLocks noChangeArrowheads="1"/>
          </p:cNvSpPr>
          <p:nvPr/>
        </p:nvSpPr>
        <p:spPr bwMode="auto">
          <a:xfrm>
            <a:off x="533400" y="1905000"/>
            <a:ext cx="8153400" cy="762000"/>
          </a:xfrm>
          <a:prstGeom prst="rect">
            <a:avLst/>
          </a:prstGeom>
          <a:solidFill>
            <a:srgbClr val="CCFFCC"/>
          </a:solidFill>
          <a:ln w="9525">
            <a:solidFill>
              <a:schemeClr val="tx1"/>
            </a:solidFill>
            <a:miter lim="800000"/>
            <a:headEnd/>
            <a:tailEnd/>
          </a:ln>
        </p:spPr>
        <p:txBody>
          <a:bodyPr wrap="none" anchor="ctr"/>
          <a:lstStyle/>
          <a:p>
            <a:pPr algn="ctr"/>
            <a:r>
              <a:rPr lang="en-US" sz="1800"/>
              <a:t>Feasibility studies and feedback</a:t>
            </a:r>
            <a:r>
              <a:rPr lang="en-US"/>
              <a:t> </a:t>
            </a:r>
          </a:p>
        </p:txBody>
      </p:sp>
      <p:sp>
        <p:nvSpPr>
          <p:cNvPr id="20492" name="AutoShape 9"/>
          <p:cNvSpPr>
            <a:spLocks noChangeArrowheads="1"/>
          </p:cNvSpPr>
          <p:nvPr/>
        </p:nvSpPr>
        <p:spPr bwMode="auto">
          <a:xfrm>
            <a:off x="7620000" y="2667000"/>
            <a:ext cx="485775" cy="1214438"/>
          </a:xfrm>
          <a:prstGeom prst="upDownArrow">
            <a:avLst>
              <a:gd name="adj1" fmla="val 50000"/>
              <a:gd name="adj2" fmla="val 50000"/>
            </a:avLst>
          </a:prstGeom>
          <a:solidFill>
            <a:schemeClr val="accent1"/>
          </a:solidFill>
          <a:ln w="9525">
            <a:solidFill>
              <a:schemeClr val="tx1"/>
            </a:solidFill>
            <a:miter lim="800000"/>
            <a:headEnd/>
            <a:tailEnd/>
          </a:ln>
        </p:spPr>
        <p:txBody>
          <a:bodyPr vert="eaVert" wrap="none" anchor="ctr"/>
          <a:lstStyle/>
          <a:p>
            <a:endParaRPr lang="en-IN"/>
          </a:p>
        </p:txBody>
      </p:sp>
      <p:sp>
        <p:nvSpPr>
          <p:cNvPr id="20493" name="AutoShape 10"/>
          <p:cNvSpPr>
            <a:spLocks noChangeArrowheads="1"/>
          </p:cNvSpPr>
          <p:nvPr/>
        </p:nvSpPr>
        <p:spPr bwMode="auto">
          <a:xfrm>
            <a:off x="1066800" y="2667000"/>
            <a:ext cx="485775" cy="1214438"/>
          </a:xfrm>
          <a:prstGeom prst="upDownArrow">
            <a:avLst>
              <a:gd name="adj1" fmla="val 50000"/>
              <a:gd name="adj2" fmla="val 50000"/>
            </a:avLst>
          </a:prstGeom>
          <a:solidFill>
            <a:schemeClr val="accent1"/>
          </a:solidFill>
          <a:ln w="9525">
            <a:solidFill>
              <a:schemeClr val="tx1"/>
            </a:solidFill>
            <a:miter lim="800000"/>
            <a:headEnd/>
            <a:tailEnd/>
          </a:ln>
        </p:spPr>
        <p:txBody>
          <a:bodyPr vert="eaVert" wrap="none" anchor="ctr"/>
          <a:lstStyle/>
          <a:p>
            <a:endParaRPr lang="en-IN"/>
          </a:p>
        </p:txBody>
      </p:sp>
      <p:sp>
        <p:nvSpPr>
          <p:cNvPr id="20494" name="AutoShape 11"/>
          <p:cNvSpPr>
            <a:spLocks noChangeArrowheads="1"/>
          </p:cNvSpPr>
          <p:nvPr/>
        </p:nvSpPr>
        <p:spPr bwMode="auto">
          <a:xfrm>
            <a:off x="6705600" y="44958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IN"/>
          </a:p>
        </p:txBody>
      </p:sp>
      <p:sp>
        <p:nvSpPr>
          <p:cNvPr id="20495" name="AutoShape 12"/>
          <p:cNvSpPr>
            <a:spLocks noChangeArrowheads="1"/>
          </p:cNvSpPr>
          <p:nvPr/>
        </p:nvSpPr>
        <p:spPr bwMode="auto">
          <a:xfrm>
            <a:off x="4495800" y="44958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IN"/>
          </a:p>
        </p:txBody>
      </p:sp>
      <p:sp>
        <p:nvSpPr>
          <p:cNvPr id="20496" name="AutoShape 13"/>
          <p:cNvSpPr>
            <a:spLocks noChangeArrowheads="1"/>
          </p:cNvSpPr>
          <p:nvPr/>
        </p:nvSpPr>
        <p:spPr bwMode="auto">
          <a:xfrm>
            <a:off x="2286000" y="44958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IN"/>
          </a:p>
        </p:txBody>
      </p:sp>
      <p:sp>
        <p:nvSpPr>
          <p:cNvPr id="20497" name="Rectangle 14"/>
          <p:cNvSpPr>
            <a:spLocks noGrp="1" noChangeArrowheads="1"/>
          </p:cNvSpPr>
          <p:nvPr>
            <p:ph type="title"/>
          </p:nvPr>
        </p:nvSpPr>
        <p:spPr>
          <a:xfrm>
            <a:off x="457200" y="685800"/>
            <a:ext cx="8229600" cy="1069848"/>
          </a:xfrm>
        </p:spPr>
        <p:txBody>
          <a:bodyPr/>
          <a:lstStyle/>
          <a:p>
            <a:pPr algn="ctr" eaLnBrk="1" hangingPunct="1"/>
            <a:r>
              <a:rPr lang="en-US" dirty="0" smtClean="0"/>
              <a:t> </a:t>
            </a:r>
            <a:r>
              <a:rPr lang="en-US" b="1" u="sng" dirty="0" smtClean="0"/>
              <a:t>Organizing Process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ctrTitle"/>
          </p:nvPr>
        </p:nvSpPr>
        <p:spPr>
          <a:xfrm>
            <a:off x="228600" y="1295400"/>
            <a:ext cx="8686800" cy="1523999"/>
          </a:xfrm>
        </p:spPr>
        <p:txBody>
          <a:bodyPr>
            <a:normAutofit/>
          </a:bodyPr>
          <a:lstStyle/>
          <a:p>
            <a:pPr eaLnBrk="1" hangingPunct="1"/>
            <a:r>
              <a:rPr lang="en-US" dirty="0" smtClean="0"/>
              <a:t>Formal and Informal Organization</a:t>
            </a:r>
            <a:br>
              <a:rPr lang="en-US" dirty="0" smtClean="0"/>
            </a:br>
            <a:endParaRPr lang="en-US" dirty="0" smtClean="0"/>
          </a:p>
        </p:txBody>
      </p:sp>
      <p:sp>
        <p:nvSpPr>
          <p:cNvPr id="22531" name="Rectangle 5"/>
          <p:cNvSpPr>
            <a:spLocks noGrp="1" noChangeArrowheads="1"/>
          </p:cNvSpPr>
          <p:nvPr>
            <p:ph type="subTitle" idx="1"/>
          </p:nvPr>
        </p:nvSpPr>
        <p:spPr>
          <a:xfrm>
            <a:off x="1524000" y="4495800"/>
            <a:ext cx="4953000" cy="1752600"/>
          </a:xfrm>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457200" y="685800"/>
            <a:ext cx="8229600" cy="1066800"/>
          </a:xfrm>
        </p:spPr>
        <p:txBody>
          <a:bodyPr/>
          <a:lstStyle/>
          <a:p>
            <a:pPr algn="ctr" eaLnBrk="1" hangingPunct="1"/>
            <a:r>
              <a:rPr lang="en-US" b="1" dirty="0" smtClean="0">
                <a:solidFill>
                  <a:schemeClr val="tx1"/>
                </a:solidFill>
                <a:latin typeface="Times New Roman" pitchFamily="18" charset="0"/>
              </a:rPr>
              <a:t>Formal Organization</a:t>
            </a:r>
          </a:p>
        </p:txBody>
      </p:sp>
      <p:sp>
        <p:nvSpPr>
          <p:cNvPr id="23558" name="Rectangle 3"/>
          <p:cNvSpPr>
            <a:spLocks noGrp="1" noChangeArrowheads="1"/>
          </p:cNvSpPr>
          <p:nvPr>
            <p:ph type="body" idx="1"/>
          </p:nvPr>
        </p:nvSpPr>
        <p:spPr>
          <a:xfrm>
            <a:off x="457200" y="1905000"/>
            <a:ext cx="8229600" cy="4669536"/>
          </a:xfrm>
        </p:spPr>
        <p:txBody>
          <a:bodyPr>
            <a:normAutofit/>
          </a:bodyPr>
          <a:lstStyle/>
          <a:p>
            <a:pPr algn="just">
              <a:lnSpc>
                <a:spcPct val="90000"/>
              </a:lnSpc>
            </a:pPr>
            <a:r>
              <a:rPr lang="en-US" sz="3200" dirty="0" smtClean="0"/>
              <a:t>The Formal Organization is a system of well-defined jobs, each bearing a definite measure of authority, responsibility and accountability.</a:t>
            </a:r>
          </a:p>
          <a:p>
            <a:pPr lvl="4" eaLnBrk="1" hangingPunct="1">
              <a:lnSpc>
                <a:spcPct val="90000"/>
              </a:lnSpc>
              <a:buFont typeface="Wingdings" pitchFamily="2" charset="2"/>
              <a:buNone/>
            </a:pPr>
            <a:r>
              <a:rPr lang="en-US" sz="2800" i="1" dirty="0" smtClean="0"/>
              <a:t>                          			</a:t>
            </a:r>
            <a:r>
              <a:rPr lang="en-US" sz="2800" b="1" i="1" dirty="0" smtClean="0">
                <a:solidFill>
                  <a:schemeClr val="tx1"/>
                </a:solidFill>
              </a:rPr>
              <a:t>Louis Allen </a:t>
            </a:r>
            <a:endParaRPr lang="en-US" sz="2800" b="1" dirty="0" smtClean="0">
              <a:solidFill>
                <a:schemeClr val="tx1"/>
              </a:solidFill>
            </a:endParaRPr>
          </a:p>
          <a:p>
            <a:pPr algn="just">
              <a:lnSpc>
                <a:spcPct val="90000"/>
              </a:lnSpc>
            </a:pPr>
            <a:r>
              <a:rPr lang="en-US" sz="3200" dirty="0" smtClean="0"/>
              <a:t>Formal Organization is a system of consciously coordinated activities of two or more persons toward a common objective.</a:t>
            </a:r>
          </a:p>
          <a:p>
            <a:pPr eaLnBrk="1" hangingPunct="1">
              <a:lnSpc>
                <a:spcPct val="90000"/>
              </a:lnSpc>
              <a:buFont typeface="Wingdings" pitchFamily="2" charset="2"/>
              <a:buNone/>
            </a:pPr>
            <a:r>
              <a:rPr lang="en-US" i="1" dirty="0" smtClean="0"/>
              <a:t>                                		  </a:t>
            </a:r>
            <a:r>
              <a:rPr lang="en-US" b="1" i="1" dirty="0" smtClean="0"/>
              <a:t>Chester Barnard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457200" y="685800"/>
            <a:ext cx="8229600" cy="1143000"/>
          </a:xfrm>
        </p:spPr>
        <p:txBody>
          <a:bodyPr>
            <a:normAutofit/>
          </a:bodyPr>
          <a:lstStyle/>
          <a:p>
            <a:pPr algn="ctr" eaLnBrk="1" hangingPunct="1"/>
            <a:r>
              <a:rPr lang="en-US" b="1" u="sng" dirty="0" smtClean="0">
                <a:latin typeface="Times New Roman" pitchFamily="18" charset="0"/>
              </a:rPr>
              <a:t>Features</a:t>
            </a:r>
          </a:p>
        </p:txBody>
      </p:sp>
      <p:sp>
        <p:nvSpPr>
          <p:cNvPr id="24582" name="Rectangle 3"/>
          <p:cNvSpPr>
            <a:spLocks noGrp="1" noChangeArrowheads="1"/>
          </p:cNvSpPr>
          <p:nvPr>
            <p:ph type="body" idx="1"/>
          </p:nvPr>
        </p:nvSpPr>
        <p:spPr>
          <a:xfrm>
            <a:off x="457200" y="1828800"/>
            <a:ext cx="8229600" cy="4745736"/>
          </a:xfrm>
        </p:spPr>
        <p:txBody>
          <a:bodyPr>
            <a:normAutofit/>
          </a:bodyPr>
          <a:lstStyle/>
          <a:p>
            <a:pPr algn="just" eaLnBrk="1" hangingPunct="1">
              <a:lnSpc>
                <a:spcPct val="90000"/>
              </a:lnSpc>
            </a:pPr>
            <a:r>
              <a:rPr lang="en-US" dirty="0" smtClean="0">
                <a:latin typeface="Times New Roman" pitchFamily="18" charset="0"/>
              </a:rPr>
              <a:t>It is deliberately designed by the top management </a:t>
            </a:r>
          </a:p>
          <a:p>
            <a:pPr algn="just" eaLnBrk="1" hangingPunct="1">
              <a:lnSpc>
                <a:spcPct val="90000"/>
              </a:lnSpc>
            </a:pPr>
            <a:r>
              <a:rPr lang="en-US" dirty="0" smtClean="0">
                <a:latin typeface="Times New Roman" pitchFamily="18" charset="0"/>
              </a:rPr>
              <a:t> It places more emphasis on work to be performed than interpersonal relationships among the employees.</a:t>
            </a:r>
          </a:p>
          <a:p>
            <a:pPr algn="just" eaLnBrk="1" hangingPunct="1">
              <a:lnSpc>
                <a:spcPct val="90000"/>
              </a:lnSpc>
            </a:pPr>
            <a:r>
              <a:rPr lang="en-US" dirty="0" smtClean="0">
                <a:latin typeface="Times New Roman" pitchFamily="18" charset="0"/>
              </a:rPr>
              <a:t>It specifies the relationships among various job positions and the nature of their inter-relationship. </a:t>
            </a:r>
          </a:p>
          <a:p>
            <a:pPr algn="just" eaLnBrk="1" hangingPunct="1">
              <a:lnSpc>
                <a:spcPct val="90000"/>
              </a:lnSpc>
            </a:pPr>
            <a:r>
              <a:rPr lang="en-US" dirty="0" smtClean="0">
                <a:latin typeface="Times New Roman" pitchFamily="18" charset="0"/>
              </a:rPr>
              <a:t>It lays down rules and procedures essential for  achievement of  objective</a:t>
            </a:r>
          </a:p>
          <a:p>
            <a:pPr algn="just" eaLnBrk="1" hangingPunct="1">
              <a:lnSpc>
                <a:spcPct val="90000"/>
              </a:lnSpc>
            </a:pPr>
            <a:r>
              <a:rPr lang="en-US" dirty="0" smtClean="0">
                <a:latin typeface="Times New Roman" pitchFamily="18" charset="0"/>
              </a:rPr>
              <a:t>Efforts of various departments are coordinated, interlinked and integrated through the formal organisation.</a:t>
            </a:r>
          </a:p>
          <a:p>
            <a:pPr algn="just"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4" name="Rectangle 23"/>
          <p:cNvSpPr>
            <a:spLocks noGrp="1" noChangeArrowheads="1"/>
          </p:cNvSpPr>
          <p:nvPr>
            <p:ph type="title"/>
          </p:nvPr>
        </p:nvSpPr>
        <p:spPr>
          <a:xfrm>
            <a:off x="457200" y="457200"/>
            <a:ext cx="4800600" cy="547688"/>
          </a:xfrm>
          <a:noFill/>
        </p:spPr>
        <p:txBody>
          <a:bodyPr>
            <a:normAutofit fontScale="90000"/>
          </a:bodyPr>
          <a:lstStyle/>
          <a:p>
            <a:pPr eaLnBrk="1" hangingPunct="1"/>
            <a:r>
              <a:rPr lang="en-US" sz="4000" b="1" u="sng" dirty="0" smtClean="0">
                <a:latin typeface="Times New Roman" pitchFamily="18" charset="0"/>
              </a:rPr>
              <a:t>Formal Organizations</a:t>
            </a:r>
          </a:p>
        </p:txBody>
      </p:sp>
      <p:graphicFrame>
        <p:nvGraphicFramePr>
          <p:cNvPr id="3074" name="Organization Chart 2"/>
          <p:cNvGraphicFramePr>
            <a:graphicFrameLocks/>
          </p:cNvGraphicFramePr>
          <p:nvPr>
            <p:ph idx="4294967295"/>
          </p:nvPr>
        </p:nvGraphicFramePr>
        <p:xfrm>
          <a:off x="304800" y="1143000"/>
          <a:ext cx="8229600" cy="5410200"/>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a:xfrm>
            <a:off x="457200" y="457200"/>
            <a:ext cx="8153400" cy="914400"/>
          </a:xfrm>
          <a:noFill/>
        </p:spPr>
        <p:txBody>
          <a:bodyPr/>
          <a:lstStyle/>
          <a:p>
            <a:pPr algn="ctr" eaLnBrk="1" hangingPunct="1"/>
            <a:r>
              <a:rPr lang="en-US" b="1" dirty="0" smtClean="0">
                <a:latin typeface="Times New Roman" pitchFamily="18" charset="0"/>
              </a:rPr>
              <a:t>Features</a:t>
            </a:r>
          </a:p>
        </p:txBody>
      </p:sp>
      <p:sp>
        <p:nvSpPr>
          <p:cNvPr id="25606" name="Rectangle 3"/>
          <p:cNvSpPr>
            <a:spLocks noGrp="1" noChangeArrowheads="1"/>
          </p:cNvSpPr>
          <p:nvPr>
            <p:ph type="body" idx="1"/>
          </p:nvPr>
        </p:nvSpPr>
        <p:spPr>
          <a:xfrm>
            <a:off x="457200" y="1600200"/>
            <a:ext cx="8229600" cy="4876800"/>
          </a:xfrm>
        </p:spPr>
        <p:txBody>
          <a:bodyPr>
            <a:normAutofit lnSpcReduction="10000"/>
          </a:bodyPr>
          <a:lstStyle/>
          <a:p>
            <a:pPr algn="just" eaLnBrk="1" hangingPunct="1"/>
            <a:r>
              <a:rPr lang="en-US" sz="2800" dirty="0" smtClean="0">
                <a:latin typeface="Times New Roman" pitchFamily="18" charset="0"/>
              </a:rPr>
              <a:t>It is deliberately designed by the top management </a:t>
            </a:r>
          </a:p>
          <a:p>
            <a:pPr algn="just" eaLnBrk="1" hangingPunct="1"/>
            <a:r>
              <a:rPr lang="en-US" sz="2800" dirty="0" smtClean="0">
                <a:latin typeface="Times New Roman" pitchFamily="18" charset="0"/>
              </a:rPr>
              <a:t>It places more emphasis on work to be performed than interpersonal relationships among the employees.</a:t>
            </a:r>
          </a:p>
          <a:p>
            <a:pPr algn="just" eaLnBrk="1" hangingPunct="1"/>
            <a:r>
              <a:rPr lang="en-US" sz="2800" dirty="0" smtClean="0">
                <a:latin typeface="Times New Roman" pitchFamily="18" charset="0"/>
              </a:rPr>
              <a:t>It specifies the relationships among various job positions and the nature of their inter-relationship. </a:t>
            </a:r>
          </a:p>
          <a:p>
            <a:pPr algn="just" eaLnBrk="1" hangingPunct="1"/>
            <a:r>
              <a:rPr lang="en-US" sz="2800" dirty="0" smtClean="0">
                <a:latin typeface="Times New Roman" pitchFamily="18" charset="0"/>
              </a:rPr>
              <a:t>It lays down rules and procedures essential for  achievement of  objective</a:t>
            </a:r>
          </a:p>
          <a:p>
            <a:pPr algn="just" eaLnBrk="1" hangingPunct="1"/>
            <a:r>
              <a:rPr lang="en-US" sz="2800" dirty="0" smtClean="0">
                <a:latin typeface="Times New Roman" pitchFamily="18" charset="0"/>
              </a:rPr>
              <a:t>Efforts of various departments are coordinated, interlinked and integrated through the formal organisation.</a:t>
            </a:r>
          </a:p>
          <a:p>
            <a:pPr algn="just" eaLnBrk="1" hangingPunct="1"/>
            <a:endParaRPr lang="en-US" sz="2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457200" y="1066800"/>
            <a:ext cx="8229600" cy="609600"/>
          </a:xfrm>
        </p:spPr>
        <p:txBody>
          <a:bodyPr>
            <a:normAutofit fontScale="90000"/>
          </a:bodyPr>
          <a:lstStyle/>
          <a:p>
            <a:pPr algn="ctr" eaLnBrk="1" hangingPunct="1"/>
            <a:r>
              <a:rPr lang="en-US" b="1" u="sng" dirty="0" smtClean="0"/>
              <a:t>Advantages</a:t>
            </a:r>
            <a:r>
              <a:rPr lang="en-US" dirty="0" smtClean="0"/>
              <a:t> </a:t>
            </a:r>
          </a:p>
        </p:txBody>
      </p:sp>
      <p:sp>
        <p:nvSpPr>
          <p:cNvPr id="26630" name="Rectangle 3"/>
          <p:cNvSpPr>
            <a:spLocks noGrp="1" noChangeArrowheads="1"/>
          </p:cNvSpPr>
          <p:nvPr>
            <p:ph type="body" idx="4294967295"/>
          </p:nvPr>
        </p:nvSpPr>
        <p:spPr>
          <a:xfrm>
            <a:off x="838200" y="1981200"/>
            <a:ext cx="7620000" cy="4267200"/>
          </a:xfrm>
        </p:spPr>
        <p:txBody>
          <a:bodyPr>
            <a:normAutofit fontScale="92500" lnSpcReduction="10000"/>
          </a:bodyPr>
          <a:lstStyle/>
          <a:p>
            <a:pPr>
              <a:lnSpc>
                <a:spcPct val="110000"/>
              </a:lnSpc>
              <a:spcBef>
                <a:spcPts val="600"/>
              </a:spcBef>
            </a:pPr>
            <a:r>
              <a:rPr lang="en-US" sz="3600" dirty="0" smtClean="0">
                <a:solidFill>
                  <a:schemeClr val="tx1"/>
                </a:solidFill>
                <a:latin typeface="Times New Roman" pitchFamily="18" charset="0"/>
              </a:rPr>
              <a:t>Easier to fix Responsibility </a:t>
            </a:r>
          </a:p>
          <a:p>
            <a:pPr>
              <a:lnSpc>
                <a:spcPct val="110000"/>
              </a:lnSpc>
              <a:spcBef>
                <a:spcPts val="600"/>
              </a:spcBef>
            </a:pPr>
            <a:r>
              <a:rPr lang="en-US" sz="3600" dirty="0" smtClean="0">
                <a:solidFill>
                  <a:schemeClr val="tx1"/>
                </a:solidFill>
                <a:latin typeface="Times New Roman" pitchFamily="18" charset="0"/>
              </a:rPr>
              <a:t>No ambiguity in the role . This also helps in avoiding duplication of effort.</a:t>
            </a:r>
          </a:p>
          <a:p>
            <a:pPr>
              <a:lnSpc>
                <a:spcPct val="110000"/>
              </a:lnSpc>
              <a:spcBef>
                <a:spcPts val="600"/>
              </a:spcBef>
            </a:pPr>
            <a:r>
              <a:rPr lang="en-US" sz="3600" dirty="0" smtClean="0">
                <a:solidFill>
                  <a:schemeClr val="tx1"/>
                </a:solidFill>
                <a:latin typeface="Times New Roman" pitchFamily="18" charset="0"/>
              </a:rPr>
              <a:t>Behavior of Employee fairly predicted </a:t>
            </a:r>
          </a:p>
          <a:p>
            <a:pPr>
              <a:lnSpc>
                <a:spcPct val="110000"/>
              </a:lnSpc>
              <a:spcBef>
                <a:spcPts val="600"/>
              </a:spcBef>
            </a:pPr>
            <a:r>
              <a:rPr lang="en-US" sz="3600" dirty="0" smtClean="0">
                <a:solidFill>
                  <a:schemeClr val="tx1"/>
                </a:solidFill>
                <a:latin typeface="Times New Roman" pitchFamily="18" charset="0"/>
              </a:rPr>
              <a:t>Unity of command through an established chain of command</a:t>
            </a:r>
          </a:p>
          <a:p>
            <a:pPr>
              <a:lnSpc>
                <a:spcPct val="110000"/>
              </a:lnSpc>
              <a:spcBef>
                <a:spcPts val="600"/>
              </a:spcBef>
            </a:pPr>
            <a:r>
              <a:rPr lang="en-US" sz="3600" dirty="0" smtClean="0">
                <a:solidFill>
                  <a:schemeClr val="tx1"/>
                </a:solidFill>
                <a:latin typeface="Times New Roman" pitchFamily="18" charset="0"/>
              </a:rPr>
              <a:t>Stability to the organization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457200" y="685800"/>
            <a:ext cx="8229600" cy="762000"/>
          </a:xfrm>
        </p:spPr>
        <p:txBody>
          <a:bodyPr/>
          <a:lstStyle/>
          <a:p>
            <a:pPr algn="ctr" eaLnBrk="1" hangingPunct="1"/>
            <a:r>
              <a:rPr lang="en-US" b="1" u="sng" dirty="0" smtClean="0"/>
              <a:t>Limitations</a:t>
            </a:r>
            <a:r>
              <a:rPr lang="en-US" dirty="0" smtClean="0"/>
              <a:t> </a:t>
            </a:r>
          </a:p>
        </p:txBody>
      </p:sp>
      <p:sp>
        <p:nvSpPr>
          <p:cNvPr id="27654" name="Rectangle 3"/>
          <p:cNvSpPr>
            <a:spLocks noGrp="1" noChangeArrowheads="1"/>
          </p:cNvSpPr>
          <p:nvPr>
            <p:ph type="body" idx="1"/>
          </p:nvPr>
        </p:nvSpPr>
        <p:spPr>
          <a:xfrm>
            <a:off x="685800" y="1828800"/>
            <a:ext cx="7772400" cy="4745736"/>
          </a:xfrm>
        </p:spPr>
        <p:txBody>
          <a:bodyPr>
            <a:normAutofit/>
          </a:bodyPr>
          <a:lstStyle/>
          <a:p>
            <a:pPr algn="just" eaLnBrk="1" hangingPunct="1">
              <a:spcBef>
                <a:spcPts val="600"/>
              </a:spcBef>
            </a:pPr>
            <a:r>
              <a:rPr lang="en-US" sz="3200" dirty="0" smtClean="0">
                <a:latin typeface="Times New Roman" pitchFamily="18" charset="0"/>
              </a:rPr>
              <a:t>The formal communication may lead to procedural delays</a:t>
            </a:r>
          </a:p>
          <a:p>
            <a:pPr algn="just" eaLnBrk="1" hangingPunct="1">
              <a:spcBef>
                <a:spcPts val="600"/>
              </a:spcBef>
            </a:pPr>
            <a:r>
              <a:rPr lang="en-US" sz="3200" dirty="0" smtClean="0">
                <a:latin typeface="Times New Roman" pitchFamily="18" charset="0"/>
              </a:rPr>
              <a:t>Do not provide adequate recognition to creative talent</a:t>
            </a:r>
          </a:p>
          <a:p>
            <a:pPr algn="just" eaLnBrk="1" hangingPunct="1">
              <a:spcBef>
                <a:spcPts val="600"/>
              </a:spcBef>
            </a:pPr>
            <a:r>
              <a:rPr lang="en-US" sz="3200" dirty="0" smtClean="0">
                <a:latin typeface="Times New Roman" pitchFamily="18" charset="0"/>
              </a:rPr>
              <a:t>More emphasis on Structure and Work, difficult to understand all human relationships in an enterprise as it places.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457200" y="685800"/>
            <a:ext cx="8229600" cy="1066800"/>
          </a:xfrm>
          <a:noFill/>
        </p:spPr>
        <p:txBody>
          <a:bodyPr/>
          <a:lstStyle/>
          <a:p>
            <a:pPr algn="ctr" eaLnBrk="1" hangingPunct="1"/>
            <a:r>
              <a:rPr lang="en-US" b="1" u="sng" dirty="0" smtClean="0"/>
              <a:t>Informal Organization</a:t>
            </a:r>
          </a:p>
        </p:txBody>
      </p:sp>
      <p:sp>
        <p:nvSpPr>
          <p:cNvPr id="28678" name="Rectangle 3"/>
          <p:cNvSpPr>
            <a:spLocks noGrp="1" noChangeArrowheads="1"/>
          </p:cNvSpPr>
          <p:nvPr>
            <p:ph type="body" idx="1"/>
          </p:nvPr>
        </p:nvSpPr>
        <p:spPr>
          <a:xfrm>
            <a:off x="457200" y="1752600"/>
            <a:ext cx="8229600" cy="4821936"/>
          </a:xfrm>
        </p:spPr>
        <p:txBody>
          <a:bodyPr/>
          <a:lstStyle/>
          <a:p>
            <a:pPr algn="just"/>
            <a:r>
              <a:rPr lang="en-US" sz="3200" dirty="0" smtClean="0">
                <a:latin typeface="Times New Roman" pitchFamily="18" charset="0"/>
              </a:rPr>
              <a:t>An Informal organization is an aggregate of interpersonal relationships without any conscious purpose but which may contribute to joint results.</a:t>
            </a:r>
          </a:p>
          <a:p>
            <a:pPr lvl="4" algn="r" eaLnBrk="1" hangingPunct="1">
              <a:buFont typeface="Wingdings" pitchFamily="2" charset="2"/>
              <a:buNone/>
            </a:pPr>
            <a:r>
              <a:rPr lang="en-US" sz="2800" i="1" dirty="0" smtClean="0">
                <a:latin typeface="Times New Roman" pitchFamily="18" charset="0"/>
              </a:rPr>
              <a:t>                     </a:t>
            </a:r>
            <a:r>
              <a:rPr lang="en-US" sz="2800" i="1" dirty="0" smtClean="0">
                <a:solidFill>
                  <a:schemeClr val="tx1"/>
                </a:solidFill>
                <a:latin typeface="Times New Roman" pitchFamily="18" charset="0"/>
              </a:rPr>
              <a:t>Chester Barnard</a:t>
            </a:r>
            <a:endParaRPr lang="en-US" sz="2800" dirty="0" smtClean="0">
              <a:solidFill>
                <a:schemeClr val="tx1"/>
              </a:solidFill>
              <a:latin typeface="Times New Roman" pitchFamily="18" charset="0"/>
            </a:endParaRPr>
          </a:p>
          <a:p>
            <a:pPr algn="just"/>
            <a:r>
              <a:rPr lang="en-US" sz="3200" dirty="0" smtClean="0">
                <a:latin typeface="Times New Roman" pitchFamily="18" charset="0"/>
              </a:rPr>
              <a:t>Informal organization is a network of interpersonal relationship that arise when people associate with one another . </a:t>
            </a:r>
          </a:p>
          <a:p>
            <a:pPr lvl="2" algn="r" eaLnBrk="1" hangingPunct="1">
              <a:buFont typeface="Wingdings" pitchFamily="2" charset="2"/>
              <a:buNone/>
            </a:pPr>
            <a:r>
              <a:rPr lang="en-US" sz="2800" i="1" dirty="0" smtClean="0"/>
              <a:t>                                    </a:t>
            </a:r>
            <a:r>
              <a:rPr lang="en-US" i="1" dirty="0" smtClean="0">
                <a:solidFill>
                  <a:schemeClr val="tx1"/>
                </a:solidFill>
              </a:rPr>
              <a:t>Keith Davis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lstStyle/>
          <a:p>
            <a:pPr algn="ctr"/>
            <a:r>
              <a:rPr lang="en-US" b="1" dirty="0" smtClean="0">
                <a:latin typeface="Times New Roman" pitchFamily="18" charset="0"/>
              </a:rPr>
              <a:t>Meaning of Organizing</a:t>
            </a:r>
            <a:endParaRPr lang="en-US" dirty="0"/>
          </a:p>
        </p:txBody>
      </p:sp>
      <p:sp>
        <p:nvSpPr>
          <p:cNvPr id="3" name="Content Placeholder 2"/>
          <p:cNvSpPr>
            <a:spLocks noGrp="1"/>
          </p:cNvSpPr>
          <p:nvPr>
            <p:ph idx="1"/>
          </p:nvPr>
        </p:nvSpPr>
        <p:spPr>
          <a:xfrm>
            <a:off x="304800" y="1600200"/>
            <a:ext cx="8458200" cy="4953000"/>
          </a:xfrm>
        </p:spPr>
        <p:txBody>
          <a:bodyPr>
            <a:noAutofit/>
          </a:bodyPr>
          <a:lstStyle/>
          <a:p>
            <a:pPr algn="just"/>
            <a:r>
              <a:rPr lang="en-US" dirty="0" smtClean="0">
                <a:latin typeface="Times New Roman" pitchFamily="18" charset="0"/>
                <a:cs typeface="Times New Roman" pitchFamily="18" charset="0"/>
              </a:rPr>
              <a:t>The grouping of activities necessary to attain objectives,</a:t>
            </a:r>
          </a:p>
          <a:p>
            <a:pPr algn="just"/>
            <a:r>
              <a:rPr lang="en-US" dirty="0" smtClean="0">
                <a:latin typeface="Times New Roman" pitchFamily="18" charset="0"/>
                <a:cs typeface="Times New Roman" pitchFamily="18" charset="0"/>
              </a:rPr>
              <a:t>The identification and classification of required activities</a:t>
            </a:r>
          </a:p>
          <a:p>
            <a:r>
              <a:rPr lang="en-US" dirty="0" smtClean="0">
                <a:latin typeface="Times New Roman" pitchFamily="18" charset="0"/>
                <a:cs typeface="Times New Roman" pitchFamily="18" charset="0"/>
              </a:rPr>
              <a:t>The assignment of each grouping to a manager with the authority (delegation) necessary to supervise it,  </a:t>
            </a:r>
          </a:p>
          <a:p>
            <a:pPr marL="365760" lvl="1" indent="-256032">
              <a:buClr>
                <a:schemeClr val="accent3"/>
              </a:buClr>
              <a:buFont typeface="Georgia"/>
              <a:buChar char="•"/>
            </a:pPr>
            <a:r>
              <a:rPr lang="en-US" sz="2800" dirty="0" smtClean="0">
                <a:solidFill>
                  <a:schemeClr val="tx1"/>
                </a:solidFill>
                <a:latin typeface="Times New Roman" pitchFamily="18" charset="0"/>
                <a:cs typeface="Times New Roman" pitchFamily="18" charset="0"/>
              </a:rPr>
              <a:t>Establishing a network of authority and responsibility</a:t>
            </a:r>
          </a:p>
          <a:p>
            <a:pPr algn="just"/>
            <a:r>
              <a:rPr lang="en-US" dirty="0" smtClean="0">
                <a:latin typeface="Times New Roman" pitchFamily="18" charset="0"/>
                <a:cs typeface="Times New Roman" pitchFamily="18" charset="0"/>
              </a:rPr>
              <a:t>The provision for coordination horizontally (on the same or a similar organizational level) and vertically (e.g., corporate headquarters, division, and department) in the organization structure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457200" y="762000"/>
            <a:ext cx="8229600" cy="1066800"/>
          </a:xfrm>
        </p:spPr>
        <p:txBody>
          <a:bodyPr/>
          <a:lstStyle/>
          <a:p>
            <a:pPr algn="ctr" eaLnBrk="1" hangingPunct="1"/>
            <a:r>
              <a:rPr lang="en-US" dirty="0" smtClean="0"/>
              <a:t> </a:t>
            </a:r>
            <a:r>
              <a:rPr lang="en-US" b="1" u="sng" dirty="0" smtClean="0">
                <a:latin typeface="Times New Roman" pitchFamily="18" charset="0"/>
              </a:rPr>
              <a:t>Features</a:t>
            </a:r>
          </a:p>
        </p:txBody>
      </p:sp>
      <p:sp>
        <p:nvSpPr>
          <p:cNvPr id="29702" name="Rectangle 3"/>
          <p:cNvSpPr>
            <a:spLocks noGrp="1" noChangeArrowheads="1"/>
          </p:cNvSpPr>
          <p:nvPr>
            <p:ph type="body" idx="1"/>
          </p:nvPr>
        </p:nvSpPr>
        <p:spPr>
          <a:xfrm>
            <a:off x="457200" y="1828800"/>
            <a:ext cx="8229600" cy="4745736"/>
          </a:xfrm>
        </p:spPr>
        <p:txBody>
          <a:bodyPr/>
          <a:lstStyle/>
          <a:p>
            <a:pPr algn="just" eaLnBrk="1" hangingPunct="1">
              <a:spcBef>
                <a:spcPts val="600"/>
              </a:spcBef>
            </a:pPr>
            <a:r>
              <a:rPr lang="en-US" sz="2800" dirty="0" smtClean="0">
                <a:latin typeface="Times New Roman" pitchFamily="18" charset="0"/>
              </a:rPr>
              <a:t>Originates from within the formal organisation as a result of personal interaction among employees.</a:t>
            </a:r>
          </a:p>
          <a:p>
            <a:pPr algn="just" eaLnBrk="1" hangingPunct="1">
              <a:spcBef>
                <a:spcPts val="600"/>
              </a:spcBef>
            </a:pPr>
            <a:r>
              <a:rPr lang="en-US" sz="2800" dirty="0" smtClean="0">
                <a:latin typeface="Times New Roman" pitchFamily="18" charset="0"/>
              </a:rPr>
              <a:t>The standards of behavior evolve from group norms.</a:t>
            </a:r>
          </a:p>
          <a:p>
            <a:pPr algn="just" eaLnBrk="1" hangingPunct="1">
              <a:spcBef>
                <a:spcPts val="600"/>
              </a:spcBef>
            </a:pPr>
            <a:r>
              <a:rPr lang="en-US" sz="2800" dirty="0" smtClean="0">
                <a:latin typeface="Times New Roman" pitchFamily="18" charset="0"/>
              </a:rPr>
              <a:t>Independent channels of communication without specified direction of flow of information are developed by group members.</a:t>
            </a:r>
          </a:p>
          <a:p>
            <a:pPr algn="just" eaLnBrk="1" hangingPunct="1">
              <a:spcBef>
                <a:spcPts val="600"/>
              </a:spcBef>
            </a:pPr>
            <a:r>
              <a:rPr lang="en-US" sz="2800" dirty="0" smtClean="0">
                <a:latin typeface="Times New Roman" pitchFamily="18" charset="0"/>
              </a:rPr>
              <a:t>Emerges spontaneously and is not deliberately created by the management.</a:t>
            </a:r>
          </a:p>
          <a:p>
            <a:pPr eaLnBrk="1" hangingPunct="1"/>
            <a:endParaRPr lang="en-US" sz="2800" dirty="0" smtClean="0">
              <a:latin typeface="Times New Roman" pitchFamily="18" charset="0"/>
            </a:endParaRPr>
          </a:p>
          <a:p>
            <a:pPr eaLnBrk="1" hangingPunct="1"/>
            <a:endParaRPr lang="en-US" sz="2800" dirty="0" smtClean="0">
              <a:latin typeface="Times New Roman" pitchFamily="18" charset="0"/>
            </a:endParaRPr>
          </a:p>
          <a:p>
            <a:pPr eaLnBrk="1" hangingPunct="1"/>
            <a:endParaRPr lang="en-US" sz="2800" dirty="0" smtClean="0">
              <a:latin typeface="Times New Roman" pitchFamily="18" charset="0"/>
            </a:endParaRPr>
          </a:p>
          <a:p>
            <a:pPr eaLnBrk="1" hangingPunct="1"/>
            <a:endParaRPr lang="en-US" sz="2800" dirty="0" smtClean="0">
              <a:latin typeface="Times New Roman" pitchFamily="18" charset="0"/>
            </a:endParaRPr>
          </a:p>
          <a:p>
            <a:pPr eaLnBrk="1" hangingPunct="1"/>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rganization Chart 4"/>
          <p:cNvGraphicFramePr>
            <a:graphicFrameLocks/>
          </p:cNvGraphicFramePr>
          <p:nvPr>
            <p:ph idx="4294967295"/>
          </p:nvPr>
        </p:nvGraphicFramePr>
        <p:xfrm>
          <a:off x="457200" y="914400"/>
          <a:ext cx="8229600" cy="5410200"/>
        </p:xfrm>
        <a:graphic>
          <a:graphicData uri="http://schemas.openxmlformats.org/drawingml/2006/compatibility">
            <com:legacyDrawing xmlns:com="http://schemas.openxmlformats.org/drawingml/2006/compatibility" spid="_x0000_s2050"/>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Diagram 9"/>
          <p:cNvGraphicFramePr>
            <a:graphicFrameLocks/>
          </p:cNvGraphicFramePr>
          <p:nvPr>
            <p:ph/>
          </p:nvPr>
        </p:nvGraphicFramePr>
        <p:xfrm>
          <a:off x="704850" y="990600"/>
          <a:ext cx="7734300" cy="5334000"/>
        </p:xfrm>
        <a:graphic>
          <a:graphicData uri="http://schemas.openxmlformats.org/drawingml/2006/compatibility">
            <com:legacyDrawing xmlns:com="http://schemas.openxmlformats.org/drawingml/2006/compatibility" spid="_x0000_s3074"/>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457200" y="685800"/>
            <a:ext cx="8229600" cy="1066800"/>
          </a:xfrm>
        </p:spPr>
        <p:txBody>
          <a:bodyPr/>
          <a:lstStyle/>
          <a:p>
            <a:pPr algn="ctr" eaLnBrk="1" hangingPunct="1"/>
            <a:r>
              <a:rPr lang="en-US" b="1" u="sng" dirty="0" smtClean="0"/>
              <a:t>Advantages</a:t>
            </a:r>
            <a:endParaRPr lang="en-US" dirty="0" smtClean="0"/>
          </a:p>
        </p:txBody>
      </p:sp>
      <p:sp>
        <p:nvSpPr>
          <p:cNvPr id="30726" name="Rectangle 3"/>
          <p:cNvSpPr>
            <a:spLocks noGrp="1" noChangeArrowheads="1"/>
          </p:cNvSpPr>
          <p:nvPr>
            <p:ph type="body" idx="1"/>
          </p:nvPr>
        </p:nvSpPr>
        <p:spPr>
          <a:xfrm>
            <a:off x="457200" y="1828800"/>
            <a:ext cx="8229600" cy="4745736"/>
          </a:xfrm>
        </p:spPr>
        <p:txBody>
          <a:bodyPr/>
          <a:lstStyle/>
          <a:p>
            <a:pPr algn="just" eaLnBrk="1" hangingPunct="1"/>
            <a:r>
              <a:rPr lang="en-US" sz="2800" dirty="0" smtClean="0">
                <a:latin typeface="Times New Roman" pitchFamily="18" charset="0"/>
                <a:cs typeface="Times New Roman" pitchFamily="18" charset="0"/>
              </a:rPr>
              <a:t> It helps to fulfill the social needs .</a:t>
            </a:r>
          </a:p>
          <a:p>
            <a:pPr algn="just" eaLnBrk="1" hangingPunct="1"/>
            <a:r>
              <a:rPr lang="en-US" sz="2800" dirty="0" smtClean="0">
                <a:latin typeface="Times New Roman" pitchFamily="18" charset="0"/>
                <a:cs typeface="Times New Roman" pitchFamily="18" charset="0"/>
              </a:rPr>
              <a:t>Sense of belongingness in the organisation</a:t>
            </a:r>
          </a:p>
          <a:p>
            <a:pPr algn="just" eaLnBrk="1" hangingPunct="1"/>
            <a:r>
              <a:rPr lang="en-US" sz="2800" dirty="0" smtClean="0">
                <a:latin typeface="Times New Roman" pitchFamily="18" charset="0"/>
                <a:cs typeface="Times New Roman" pitchFamily="18" charset="0"/>
              </a:rPr>
              <a:t>Faster spread of information as well as quick feedback.</a:t>
            </a:r>
          </a:p>
          <a:p>
            <a:pPr algn="just" eaLnBrk="1" hangingPunct="1"/>
            <a:r>
              <a:rPr lang="en-US" sz="2800" dirty="0" smtClean="0">
                <a:latin typeface="Times New Roman" pitchFamily="18" charset="0"/>
                <a:cs typeface="Times New Roman" pitchFamily="18" charset="0"/>
              </a:rPr>
              <a:t>It contributes towards fulfillment of organizational objectives. For example, employees reactions towards plans and policies can be tested through the informal network.</a:t>
            </a:r>
          </a:p>
          <a:p>
            <a:pPr algn="just" eaLnBrk="1" hangingPunct="1"/>
            <a:endParaRPr lang="en-US" sz="2800" dirty="0" smtClean="0">
              <a:latin typeface="Times New Roman" pitchFamily="18" charset="0"/>
              <a:cs typeface="Times New Roman" pitchFamily="18" charset="0"/>
            </a:endParaRPr>
          </a:p>
          <a:p>
            <a:pPr algn="just" eaLnBrk="1" hangingPunct="1">
              <a:buFont typeface="Wingdings" pitchFamily="2" charset="2"/>
              <a:buNone/>
            </a:pPr>
            <a:endParaRPr lang="en-US" sz="2800" dirty="0" smtClean="0">
              <a:latin typeface="Times New Roman" pitchFamily="18" charset="0"/>
              <a:cs typeface="Times New Roman" pitchFamily="18" charset="0"/>
            </a:endParaRPr>
          </a:p>
          <a:p>
            <a:pPr algn="just" eaLnBrk="1" hangingPunct="1"/>
            <a:endParaRPr lang="en-US" sz="2800" dirty="0" smtClean="0">
              <a:latin typeface="Times New Roman" pitchFamily="18" charset="0"/>
              <a:cs typeface="Times New Roman" pitchFamily="18" charset="0"/>
            </a:endParaRPr>
          </a:p>
          <a:p>
            <a:pPr algn="just" eaLnBrk="1" hangingPunct="1"/>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457200" y="762000"/>
            <a:ext cx="8229600" cy="1066800"/>
          </a:xfrm>
        </p:spPr>
        <p:txBody>
          <a:bodyPr/>
          <a:lstStyle/>
          <a:p>
            <a:pPr algn="ctr" eaLnBrk="1" hangingPunct="1"/>
            <a:r>
              <a:rPr lang="en-US" b="1" u="sng" dirty="0" smtClean="0">
                <a:latin typeface="Times New Roman" pitchFamily="18" charset="0"/>
              </a:rPr>
              <a:t>Disadvantages</a:t>
            </a:r>
            <a:endParaRPr lang="en-US" dirty="0" smtClean="0"/>
          </a:p>
        </p:txBody>
      </p:sp>
      <p:sp>
        <p:nvSpPr>
          <p:cNvPr id="31750" name="Rectangle 3"/>
          <p:cNvSpPr>
            <a:spLocks noGrp="1" noChangeArrowheads="1"/>
          </p:cNvSpPr>
          <p:nvPr>
            <p:ph type="body" idx="1"/>
          </p:nvPr>
        </p:nvSpPr>
        <p:spPr>
          <a:xfrm>
            <a:off x="457200" y="1828800"/>
            <a:ext cx="8229600" cy="4745736"/>
          </a:xfrm>
        </p:spPr>
        <p:txBody>
          <a:bodyPr/>
          <a:lstStyle/>
          <a:p>
            <a:pPr algn="just" eaLnBrk="1" hangingPunct="1"/>
            <a:r>
              <a:rPr lang="en-US" sz="2800" dirty="0" smtClean="0">
                <a:latin typeface="Times New Roman" pitchFamily="18" charset="0"/>
              </a:rPr>
              <a:t>It spreads rumors. This may work against the interest of the formal organisation.</a:t>
            </a:r>
          </a:p>
          <a:p>
            <a:pPr algn="just" eaLnBrk="1" hangingPunct="1"/>
            <a:r>
              <a:rPr lang="en-US" sz="2800" dirty="0" smtClean="0">
                <a:latin typeface="Times New Roman" pitchFamily="18" charset="0"/>
              </a:rPr>
              <a:t>The management may not be successful in implementing changes if the informal organisation opposes them. Such resistance to change may delay or restrict growth.</a:t>
            </a:r>
          </a:p>
          <a:p>
            <a:pPr algn="just" eaLnBrk="1" hangingPunct="1"/>
            <a:r>
              <a:rPr lang="en-US" sz="2800" dirty="0" smtClean="0">
                <a:latin typeface="Times New Roman" pitchFamily="18" charset="0"/>
              </a:rPr>
              <a:t>It pressurizes members to conform to group expectations.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a:xfrm>
            <a:off x="457200" y="838200"/>
            <a:ext cx="8229600" cy="1371600"/>
          </a:xfrm>
        </p:spPr>
        <p:txBody>
          <a:bodyPr/>
          <a:lstStyle/>
          <a:p>
            <a:pPr algn="ctr" eaLnBrk="1" hangingPunct="1"/>
            <a:r>
              <a:rPr lang="en-US" sz="3200" b="1" u="sng" dirty="0" smtClean="0"/>
              <a:t>Formal and Informal Organization: </a:t>
            </a:r>
            <a:br>
              <a:rPr lang="en-US" sz="3200" b="1" u="sng" dirty="0" smtClean="0"/>
            </a:br>
            <a:r>
              <a:rPr lang="en-US" sz="3200" b="1" u="sng" dirty="0" smtClean="0"/>
              <a:t>A Comparative view</a:t>
            </a:r>
          </a:p>
        </p:txBody>
      </p:sp>
      <p:sp>
        <p:nvSpPr>
          <p:cNvPr id="32774" name="Rectangle 3"/>
          <p:cNvSpPr>
            <a:spLocks noGrp="1" noChangeArrowheads="1"/>
          </p:cNvSpPr>
          <p:nvPr>
            <p:ph type="body" idx="1"/>
          </p:nvPr>
        </p:nvSpPr>
        <p:spPr/>
        <p:txBody>
          <a:bodyPr/>
          <a:lstStyle/>
          <a:p>
            <a:pPr eaLnBrk="1" hangingPunct="1"/>
            <a:r>
              <a:rPr lang="en-US" dirty="0" smtClean="0"/>
              <a:t>Meaning</a:t>
            </a:r>
          </a:p>
          <a:p>
            <a:pPr eaLnBrk="1" hangingPunct="1"/>
            <a:r>
              <a:rPr lang="en-US" dirty="0" smtClean="0"/>
              <a:t>Origin</a:t>
            </a:r>
          </a:p>
          <a:p>
            <a:pPr eaLnBrk="1" hangingPunct="1"/>
            <a:r>
              <a:rPr lang="en-US" dirty="0" smtClean="0"/>
              <a:t>Authority</a:t>
            </a:r>
          </a:p>
          <a:p>
            <a:pPr eaLnBrk="1" hangingPunct="1"/>
            <a:r>
              <a:rPr lang="en-US" dirty="0" smtClean="0"/>
              <a:t>Behavior</a:t>
            </a:r>
          </a:p>
          <a:p>
            <a:pPr eaLnBrk="1" hangingPunct="1"/>
            <a:r>
              <a:rPr lang="en-US" dirty="0" smtClean="0"/>
              <a:t>Flow of Communication</a:t>
            </a:r>
          </a:p>
          <a:p>
            <a:pPr eaLnBrk="1" hangingPunct="1"/>
            <a:r>
              <a:rPr lang="en-US" dirty="0" smtClean="0"/>
              <a:t>Nature</a:t>
            </a:r>
          </a:p>
          <a:p>
            <a:pPr eaLnBrk="1" hangingPunct="1"/>
            <a:r>
              <a:rPr lang="en-US" dirty="0" smtClean="0"/>
              <a:t>Leadership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457200" y="838200"/>
            <a:ext cx="8229600" cy="1066800"/>
          </a:xfrm>
        </p:spPr>
        <p:txBody>
          <a:bodyPr>
            <a:normAutofit fontScale="90000"/>
          </a:bodyPr>
          <a:lstStyle/>
          <a:p>
            <a:pPr eaLnBrk="1" hangingPunct="1"/>
            <a:r>
              <a:rPr lang="en-US" sz="4000" b="1" dirty="0" smtClean="0">
                <a:latin typeface="Times New Roman" pitchFamily="18" charset="0"/>
              </a:rPr>
              <a:t>Principle of the Span of management or control</a:t>
            </a:r>
            <a:r>
              <a:rPr lang="en-US" sz="4000" dirty="0" smtClean="0"/>
              <a:t> </a:t>
            </a:r>
          </a:p>
        </p:txBody>
      </p:sp>
      <p:sp>
        <p:nvSpPr>
          <p:cNvPr id="16390" name="Rectangle 3"/>
          <p:cNvSpPr>
            <a:spLocks noGrp="1" noChangeArrowheads="1"/>
          </p:cNvSpPr>
          <p:nvPr>
            <p:ph type="body" idx="1"/>
          </p:nvPr>
        </p:nvSpPr>
        <p:spPr>
          <a:xfrm>
            <a:off x="457200" y="2249424"/>
            <a:ext cx="8382000" cy="4325112"/>
          </a:xfrm>
        </p:spPr>
        <p:txBody>
          <a:bodyPr/>
          <a:lstStyle/>
          <a:p>
            <a:pPr eaLnBrk="1" hangingPunct="1">
              <a:lnSpc>
                <a:spcPct val="80000"/>
              </a:lnSpc>
              <a:buFont typeface="Wingdings" pitchFamily="2" charset="2"/>
              <a:buNone/>
            </a:pPr>
            <a:endParaRPr lang="en-US" sz="1800" dirty="0" smtClean="0"/>
          </a:p>
          <a:p>
            <a:pPr eaLnBrk="1" hangingPunct="1">
              <a:lnSpc>
                <a:spcPct val="80000"/>
              </a:lnSpc>
              <a:buFont typeface="Wingdings" pitchFamily="2" charset="2"/>
              <a:buNone/>
            </a:pPr>
            <a:endParaRPr lang="en-US" sz="1800" dirty="0" smtClean="0"/>
          </a:p>
          <a:p>
            <a:pPr algn="just"/>
            <a:r>
              <a:rPr lang="en-US" b="1" dirty="0" smtClean="0">
                <a:latin typeface="Times New Roman" pitchFamily="18" charset="0"/>
              </a:rPr>
              <a:t>There</a:t>
            </a:r>
            <a:r>
              <a:rPr lang="en-US" sz="2800" b="1" dirty="0" smtClean="0">
                <a:latin typeface="Times New Roman" pitchFamily="18" charset="0"/>
              </a:rPr>
              <a:t> is a limit to the number of persons an individual can effectively manage .</a:t>
            </a:r>
          </a:p>
          <a:p>
            <a:pPr eaLnBrk="1" hangingPunct="1">
              <a:buFont typeface="Wingdings" pitchFamily="2" charset="2"/>
              <a:buNone/>
            </a:pPr>
            <a:endParaRPr lang="en-US" sz="2800" b="1" dirty="0" smtClean="0">
              <a:latin typeface="Times New Roman" pitchFamily="18" charset="0"/>
            </a:endParaRPr>
          </a:p>
          <a:p>
            <a:pPr lvl="1"/>
            <a:r>
              <a:rPr lang="en-US" sz="3200" b="1" dirty="0" smtClean="0">
                <a:latin typeface="Times New Roman" pitchFamily="18" charset="0"/>
              </a:rPr>
              <a:t>Organization with Narrow Span </a:t>
            </a:r>
          </a:p>
          <a:p>
            <a:pPr lvl="1"/>
            <a:r>
              <a:rPr lang="en-US" sz="3200" b="1" dirty="0" smtClean="0">
                <a:latin typeface="Times New Roman" pitchFamily="18" charset="0"/>
              </a:rPr>
              <a:t>Organization with Wide Span </a:t>
            </a:r>
          </a:p>
          <a:p>
            <a:pPr eaLnBrk="1" hangingPunct="1">
              <a:lnSpc>
                <a:spcPct val="80000"/>
              </a:lnSpc>
              <a:buFont typeface="Wingdings" pitchFamily="2" charset="2"/>
              <a:buNone/>
            </a:pPr>
            <a:r>
              <a:rPr lang="en-US" sz="1800"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Rectangle 62"/>
          <p:cNvSpPr>
            <a:spLocks noGrp="1" noChangeArrowheads="1"/>
          </p:cNvSpPr>
          <p:nvPr>
            <p:ph type="title" idx="4294967295"/>
          </p:nvPr>
        </p:nvSpPr>
        <p:spPr>
          <a:xfrm>
            <a:off x="76200" y="381000"/>
            <a:ext cx="4191000" cy="1066800"/>
          </a:xfrm>
          <a:noFill/>
        </p:spPr>
        <p:txBody>
          <a:bodyPr>
            <a:normAutofit fontScale="90000"/>
          </a:bodyPr>
          <a:lstStyle/>
          <a:p>
            <a:pPr eaLnBrk="1" hangingPunct="1"/>
            <a:r>
              <a:rPr lang="en-US" b="1" dirty="0" smtClean="0">
                <a:latin typeface="Times New Roman" pitchFamily="18" charset="0"/>
              </a:rPr>
              <a:t>Organization with Narrow Span</a:t>
            </a:r>
            <a:r>
              <a:rPr lang="en-US" dirty="0" smtClean="0"/>
              <a:t> </a:t>
            </a:r>
          </a:p>
        </p:txBody>
      </p:sp>
      <p:graphicFrame>
        <p:nvGraphicFramePr>
          <p:cNvPr id="1026" name="Organization Chart 6"/>
          <p:cNvGraphicFramePr>
            <a:graphicFrameLocks/>
          </p:cNvGraphicFramePr>
          <p:nvPr>
            <p:ph idx="4294967295"/>
          </p:nvPr>
        </p:nvGraphicFramePr>
        <p:xfrm>
          <a:off x="533400" y="1143000"/>
          <a:ext cx="8229600" cy="5410200"/>
        </p:xfrm>
        <a:graphic>
          <a:graphicData uri="http://schemas.openxmlformats.org/drawingml/2006/compatibility">
            <com:legacyDrawing xmlns:com="http://schemas.openxmlformats.org/drawingml/2006/compatibility" spid="_x0000_s4098"/>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457200" y="838200"/>
            <a:ext cx="8229600" cy="1066800"/>
          </a:xfrm>
        </p:spPr>
        <p:txBody>
          <a:bodyPr/>
          <a:lstStyle/>
          <a:p>
            <a:pPr eaLnBrk="1" hangingPunct="1"/>
            <a:r>
              <a:rPr lang="en-US" b="1" dirty="0" smtClean="0">
                <a:latin typeface="Times New Roman" pitchFamily="18" charset="0"/>
              </a:rPr>
              <a:t>    </a:t>
            </a:r>
            <a:r>
              <a:rPr lang="en-US" b="1" u="sng" dirty="0" smtClean="0">
                <a:latin typeface="Times New Roman" pitchFamily="18" charset="0"/>
              </a:rPr>
              <a:t>Advantage</a:t>
            </a:r>
            <a:r>
              <a:rPr lang="en-US" b="1" dirty="0" smtClean="0">
                <a:latin typeface="Times New Roman" pitchFamily="18" charset="0"/>
              </a:rPr>
              <a:t>              </a:t>
            </a:r>
            <a:r>
              <a:rPr lang="en-US" b="1" u="sng" dirty="0" smtClean="0">
                <a:latin typeface="Times New Roman" pitchFamily="18" charset="0"/>
              </a:rPr>
              <a:t>Disadvantage</a:t>
            </a:r>
          </a:p>
        </p:txBody>
      </p:sp>
      <p:sp>
        <p:nvSpPr>
          <p:cNvPr id="17414" name="Rectangle 4"/>
          <p:cNvSpPr>
            <a:spLocks noGrp="1" noChangeArrowheads="1"/>
          </p:cNvSpPr>
          <p:nvPr>
            <p:ph type="body" sz="half" idx="1"/>
          </p:nvPr>
        </p:nvSpPr>
        <p:spPr>
          <a:xfrm>
            <a:off x="457200" y="2249425"/>
            <a:ext cx="4038600" cy="3617976"/>
          </a:xfrm>
        </p:spPr>
        <p:txBody>
          <a:bodyPr/>
          <a:lstStyle/>
          <a:p>
            <a:pPr eaLnBrk="1" hangingPunct="1">
              <a:lnSpc>
                <a:spcPct val="110000"/>
              </a:lnSpc>
            </a:pPr>
            <a:r>
              <a:rPr lang="en-US" sz="2400" dirty="0" smtClean="0"/>
              <a:t>Close supervision</a:t>
            </a:r>
          </a:p>
          <a:p>
            <a:pPr eaLnBrk="1" hangingPunct="1">
              <a:lnSpc>
                <a:spcPct val="110000"/>
              </a:lnSpc>
            </a:pPr>
            <a:r>
              <a:rPr lang="en-US" sz="2400" dirty="0" smtClean="0"/>
              <a:t>Close control </a:t>
            </a:r>
          </a:p>
          <a:p>
            <a:pPr eaLnBrk="1" hangingPunct="1">
              <a:lnSpc>
                <a:spcPct val="110000"/>
              </a:lnSpc>
            </a:pPr>
            <a:r>
              <a:rPr lang="en-US" sz="2400" dirty="0" smtClean="0"/>
              <a:t>Fast communication between subordinates and superiors </a:t>
            </a:r>
          </a:p>
        </p:txBody>
      </p:sp>
      <p:sp>
        <p:nvSpPr>
          <p:cNvPr id="17415" name="Rectangle 5"/>
          <p:cNvSpPr>
            <a:spLocks noGrp="1" noChangeArrowheads="1"/>
          </p:cNvSpPr>
          <p:nvPr>
            <p:ph type="body" sz="half" idx="2"/>
          </p:nvPr>
        </p:nvSpPr>
        <p:spPr>
          <a:xfrm>
            <a:off x="4648200" y="2133600"/>
            <a:ext cx="4038600" cy="4227576"/>
          </a:xfrm>
        </p:spPr>
        <p:txBody>
          <a:bodyPr>
            <a:normAutofit lnSpcReduction="10000"/>
          </a:bodyPr>
          <a:lstStyle/>
          <a:p>
            <a:pPr eaLnBrk="1" hangingPunct="1">
              <a:lnSpc>
                <a:spcPct val="110000"/>
              </a:lnSpc>
            </a:pPr>
            <a:r>
              <a:rPr lang="en-US" sz="2400" dirty="0" smtClean="0"/>
              <a:t>Subordinates tend to get involved in Subordinates Work </a:t>
            </a:r>
          </a:p>
          <a:p>
            <a:pPr eaLnBrk="1" hangingPunct="1">
              <a:lnSpc>
                <a:spcPct val="110000"/>
              </a:lnSpc>
            </a:pPr>
            <a:r>
              <a:rPr lang="en-US" sz="2400" dirty="0" smtClean="0"/>
              <a:t>Many Levels of Management </a:t>
            </a:r>
          </a:p>
          <a:p>
            <a:pPr eaLnBrk="1" hangingPunct="1">
              <a:lnSpc>
                <a:spcPct val="110000"/>
              </a:lnSpc>
            </a:pPr>
            <a:r>
              <a:rPr lang="en-US" sz="2400" dirty="0" smtClean="0"/>
              <a:t>High Costs due to many levels </a:t>
            </a:r>
          </a:p>
          <a:p>
            <a:pPr eaLnBrk="1" hangingPunct="1">
              <a:lnSpc>
                <a:spcPct val="110000"/>
              </a:lnSpc>
            </a:pPr>
            <a:r>
              <a:rPr lang="en-US" sz="2400" dirty="0" smtClean="0"/>
              <a:t>Excessive distance between lowest level and top level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4" name="Rectangle 78"/>
          <p:cNvSpPr>
            <a:spLocks noGrp="1" noChangeArrowheads="1"/>
          </p:cNvSpPr>
          <p:nvPr>
            <p:ph type="title"/>
          </p:nvPr>
        </p:nvSpPr>
        <p:spPr>
          <a:xfrm>
            <a:off x="457200" y="762000"/>
            <a:ext cx="8229600" cy="1066800"/>
          </a:xfrm>
        </p:spPr>
        <p:txBody>
          <a:bodyPr/>
          <a:lstStyle/>
          <a:p>
            <a:pPr algn="ctr" eaLnBrk="1" hangingPunct="1"/>
            <a:r>
              <a:rPr lang="en-US" b="1" dirty="0" smtClean="0">
                <a:latin typeface="Times New Roman" pitchFamily="18" charset="0"/>
              </a:rPr>
              <a:t>Organization With Wide Span</a:t>
            </a:r>
          </a:p>
        </p:txBody>
      </p:sp>
      <p:graphicFrame>
        <p:nvGraphicFramePr>
          <p:cNvPr id="2050" name="Organization Chart 6"/>
          <p:cNvGraphicFramePr>
            <a:graphicFrameLocks/>
          </p:cNvGraphicFramePr>
          <p:nvPr>
            <p:ph idx="4294967295"/>
          </p:nvPr>
        </p:nvGraphicFramePr>
        <p:xfrm>
          <a:off x="381000" y="1905000"/>
          <a:ext cx="8305800" cy="4267200"/>
        </p:xfrm>
        <a:graphic>
          <a:graphicData uri="http://schemas.openxmlformats.org/drawingml/2006/compatibility">
            <com:legacyDrawing xmlns:com="http://schemas.openxmlformats.org/drawingml/2006/compatibility" spid="_x0000_s512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a:xfrm>
            <a:off x="457200" y="838200"/>
            <a:ext cx="8229600" cy="1066800"/>
          </a:xfrm>
        </p:spPr>
        <p:txBody>
          <a:bodyPr/>
          <a:lstStyle/>
          <a:p>
            <a:pPr algn="ctr" eaLnBrk="1" hangingPunct="1"/>
            <a:r>
              <a:rPr lang="en-US" b="1" dirty="0" smtClean="0">
                <a:latin typeface="Times New Roman" pitchFamily="18" charset="0"/>
              </a:rPr>
              <a:t>Definition</a:t>
            </a:r>
          </a:p>
        </p:txBody>
      </p:sp>
      <p:sp>
        <p:nvSpPr>
          <p:cNvPr id="11270" name="Rectangle 3"/>
          <p:cNvSpPr>
            <a:spLocks noGrp="1" noChangeArrowheads="1"/>
          </p:cNvSpPr>
          <p:nvPr>
            <p:ph type="body" idx="1"/>
          </p:nvPr>
        </p:nvSpPr>
        <p:spPr/>
        <p:txBody>
          <a:bodyPr/>
          <a:lstStyle/>
          <a:p>
            <a:pPr algn="just">
              <a:buFont typeface="Wingdings" pitchFamily="2" charset="2"/>
              <a:buNone/>
            </a:pPr>
            <a:r>
              <a:rPr lang="en-US" sz="3200" dirty="0" smtClean="0">
                <a:solidFill>
                  <a:schemeClr val="tx1"/>
                </a:solidFill>
              </a:rPr>
              <a:t>  Organizing is the process of identifying and grouping the work to be performed, defining and delegating responsibility and authority, and establishing relationships for the purpose of enabling people to work most effectively together in accomplishing objectives.</a:t>
            </a:r>
            <a:r>
              <a:rPr lang="en-US" dirty="0" smtClean="0">
                <a:solidFill>
                  <a:schemeClr val="tx1"/>
                </a:solidFill>
              </a:rPr>
              <a:t> </a:t>
            </a:r>
          </a:p>
          <a:p>
            <a:pPr algn="just" eaLnBrk="1" hangingPunct="1">
              <a:buFont typeface="Wingdings" pitchFamily="2" charset="2"/>
              <a:buNone/>
            </a:pPr>
            <a:r>
              <a:rPr lang="en-US" i="1" dirty="0" smtClean="0"/>
              <a:t>                                </a:t>
            </a:r>
            <a:r>
              <a:rPr lang="en-US" b="1" i="1" dirty="0" smtClean="0"/>
              <a:t>Louis Allen</a:t>
            </a:r>
            <a:r>
              <a:rPr lang="en-US" sz="2400" b="1"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eaLnBrk="1" hangingPunct="1"/>
            <a:r>
              <a:rPr lang="en-US" b="1" dirty="0" smtClean="0">
                <a:latin typeface="Times New Roman" pitchFamily="18" charset="0"/>
              </a:rPr>
              <a:t>    </a:t>
            </a:r>
            <a:r>
              <a:rPr lang="en-US" b="1" u="sng" dirty="0" smtClean="0">
                <a:latin typeface="Times New Roman" pitchFamily="18" charset="0"/>
              </a:rPr>
              <a:t>Advantages</a:t>
            </a:r>
            <a:r>
              <a:rPr lang="en-US" b="1" dirty="0" smtClean="0">
                <a:latin typeface="Times New Roman" pitchFamily="18" charset="0"/>
              </a:rPr>
              <a:t>             </a:t>
            </a:r>
            <a:r>
              <a:rPr lang="en-US" b="1" u="sng" dirty="0" smtClean="0">
                <a:latin typeface="Times New Roman" pitchFamily="18" charset="0"/>
              </a:rPr>
              <a:t>Disadvantage</a:t>
            </a:r>
          </a:p>
        </p:txBody>
      </p:sp>
      <p:sp>
        <p:nvSpPr>
          <p:cNvPr id="18438" name="Rectangle 5"/>
          <p:cNvSpPr>
            <a:spLocks noGrp="1" noChangeArrowheads="1"/>
          </p:cNvSpPr>
          <p:nvPr>
            <p:ph type="body" sz="half" idx="4294967295"/>
          </p:nvPr>
        </p:nvSpPr>
        <p:spPr>
          <a:xfrm>
            <a:off x="228600" y="2286000"/>
            <a:ext cx="4038600" cy="3886200"/>
          </a:xfrm>
        </p:spPr>
        <p:txBody>
          <a:bodyPr/>
          <a:lstStyle/>
          <a:p>
            <a:pPr eaLnBrk="1" hangingPunct="1">
              <a:lnSpc>
                <a:spcPct val="110000"/>
              </a:lnSpc>
            </a:pPr>
            <a:r>
              <a:rPr lang="en-US" sz="2800" dirty="0" smtClean="0"/>
              <a:t>Superior are forces to delegate </a:t>
            </a:r>
          </a:p>
          <a:p>
            <a:pPr eaLnBrk="1" hangingPunct="1">
              <a:lnSpc>
                <a:spcPct val="110000"/>
              </a:lnSpc>
            </a:pPr>
            <a:r>
              <a:rPr lang="en-US" sz="2800" dirty="0" smtClean="0"/>
              <a:t>Clear polices must be made </a:t>
            </a:r>
          </a:p>
          <a:p>
            <a:pPr eaLnBrk="1" hangingPunct="1">
              <a:lnSpc>
                <a:spcPct val="110000"/>
              </a:lnSpc>
            </a:pPr>
            <a:r>
              <a:rPr lang="en-US" sz="2800" dirty="0" smtClean="0"/>
              <a:t>Subordinate must be carefully selected </a:t>
            </a:r>
          </a:p>
        </p:txBody>
      </p:sp>
      <p:sp>
        <p:nvSpPr>
          <p:cNvPr id="18439" name="Rectangle 6"/>
          <p:cNvSpPr>
            <a:spLocks noGrp="1" noChangeArrowheads="1"/>
          </p:cNvSpPr>
          <p:nvPr>
            <p:ph type="body" sz="half" idx="4294967295"/>
          </p:nvPr>
        </p:nvSpPr>
        <p:spPr>
          <a:xfrm>
            <a:off x="4876800" y="2286000"/>
            <a:ext cx="3962400" cy="3886200"/>
          </a:xfrm>
        </p:spPr>
        <p:txBody>
          <a:bodyPr/>
          <a:lstStyle/>
          <a:p>
            <a:pPr eaLnBrk="1" hangingPunct="1">
              <a:lnSpc>
                <a:spcPct val="110000"/>
              </a:lnSpc>
            </a:pPr>
            <a:r>
              <a:rPr lang="en-US" sz="2800" dirty="0" smtClean="0"/>
              <a:t>Tendency of overloaded </a:t>
            </a:r>
          </a:p>
          <a:p>
            <a:pPr eaLnBrk="1" hangingPunct="1">
              <a:lnSpc>
                <a:spcPct val="110000"/>
              </a:lnSpc>
            </a:pPr>
            <a:r>
              <a:rPr lang="en-US" sz="2800" dirty="0" smtClean="0"/>
              <a:t>Danger of superiors loss of control </a:t>
            </a:r>
          </a:p>
          <a:p>
            <a:pPr eaLnBrk="1" hangingPunct="1">
              <a:lnSpc>
                <a:spcPct val="110000"/>
              </a:lnSpc>
            </a:pPr>
            <a:r>
              <a:rPr lang="en-US" sz="2800" dirty="0" smtClean="0"/>
              <a:t>Requires exceptional quality of Managers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p:cNvSpPr>
            <a:spLocks noGrp="1" noChangeArrowheads="1"/>
          </p:cNvSpPr>
          <p:nvPr>
            <p:ph type="title"/>
          </p:nvPr>
        </p:nvSpPr>
        <p:spPr>
          <a:xfrm>
            <a:off x="457200" y="762000"/>
            <a:ext cx="8229600" cy="1066800"/>
          </a:xfrm>
        </p:spPr>
        <p:txBody>
          <a:bodyPr/>
          <a:lstStyle/>
          <a:p>
            <a:pPr algn="ctr" eaLnBrk="1" hangingPunct="1"/>
            <a:r>
              <a:rPr lang="en-US" dirty="0" smtClean="0"/>
              <a:t>Organizational Structure</a:t>
            </a:r>
          </a:p>
        </p:txBody>
      </p:sp>
      <p:sp>
        <p:nvSpPr>
          <p:cNvPr id="7172" name="Rectangle 6"/>
          <p:cNvSpPr>
            <a:spLocks noGrp="1" noChangeArrowheads="1"/>
          </p:cNvSpPr>
          <p:nvPr>
            <p:ph type="body" idx="1"/>
          </p:nvPr>
        </p:nvSpPr>
        <p:spPr>
          <a:xfrm>
            <a:off x="457200" y="1905000"/>
            <a:ext cx="8229600" cy="4724400"/>
          </a:xfrm>
        </p:spPr>
        <p:txBody>
          <a:bodyPr/>
          <a:lstStyle/>
          <a:p>
            <a:pPr eaLnBrk="1" hangingPunct="1"/>
            <a:r>
              <a:rPr lang="en-US" b="1" dirty="0" smtClean="0"/>
              <a:t>Organizational Architecture</a:t>
            </a:r>
          </a:p>
          <a:p>
            <a:pPr lvl="1" eaLnBrk="1" hangingPunct="1"/>
            <a:r>
              <a:rPr lang="en-US" dirty="0" smtClean="0">
                <a:solidFill>
                  <a:schemeClr val="tx1"/>
                </a:solidFill>
              </a:rPr>
              <a:t>The organizational structure, control systems, culture, and human resource management systems that together determine how </a:t>
            </a:r>
            <a:br>
              <a:rPr lang="en-US" dirty="0" smtClean="0">
                <a:solidFill>
                  <a:schemeClr val="tx1"/>
                </a:solidFill>
              </a:rPr>
            </a:br>
            <a:r>
              <a:rPr lang="en-US" dirty="0" smtClean="0">
                <a:solidFill>
                  <a:schemeClr val="tx1"/>
                </a:solidFill>
              </a:rPr>
              <a:t>efficiently and </a:t>
            </a:r>
            <a:br>
              <a:rPr lang="en-US" dirty="0" smtClean="0">
                <a:solidFill>
                  <a:schemeClr val="tx1"/>
                </a:solidFill>
              </a:rPr>
            </a:br>
            <a:r>
              <a:rPr lang="en-US" dirty="0" smtClean="0">
                <a:solidFill>
                  <a:schemeClr val="tx1"/>
                </a:solidFill>
              </a:rPr>
              <a:t>effectively </a:t>
            </a:r>
            <a:br>
              <a:rPr lang="en-US" dirty="0" smtClean="0">
                <a:solidFill>
                  <a:schemeClr val="tx1"/>
                </a:solidFill>
              </a:rPr>
            </a:br>
            <a:r>
              <a:rPr lang="en-US" dirty="0" smtClean="0">
                <a:solidFill>
                  <a:schemeClr val="tx1"/>
                </a:solidFill>
              </a:rPr>
              <a:t>organizational </a:t>
            </a:r>
            <a:br>
              <a:rPr lang="en-US" dirty="0" smtClean="0">
                <a:solidFill>
                  <a:schemeClr val="tx1"/>
                </a:solidFill>
              </a:rPr>
            </a:br>
            <a:r>
              <a:rPr lang="en-US" dirty="0" smtClean="0">
                <a:solidFill>
                  <a:schemeClr val="tx1"/>
                </a:solidFill>
              </a:rPr>
              <a:t>resources are used.</a:t>
            </a:r>
          </a:p>
        </p:txBody>
      </p:sp>
      <p:pic>
        <p:nvPicPr>
          <p:cNvPr id="7173" name="Picture 7"/>
          <p:cNvPicPr>
            <a:picLocks noChangeAspect="1" noChangeArrowheads="1"/>
          </p:cNvPicPr>
          <p:nvPr/>
        </p:nvPicPr>
        <p:blipFill>
          <a:blip r:embed="rId3" cstate="print"/>
          <a:srcRect/>
          <a:stretch>
            <a:fillRect/>
          </a:stretch>
        </p:blipFill>
        <p:spPr bwMode="auto">
          <a:xfrm>
            <a:off x="5029200" y="3733800"/>
            <a:ext cx="3581400" cy="263842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81000"/>
            <a:ext cx="8229600" cy="1066800"/>
          </a:xfrm>
        </p:spPr>
        <p:txBody>
          <a:bodyPr/>
          <a:lstStyle/>
          <a:p>
            <a:r>
              <a:rPr lang="en-US" b="1" dirty="0" smtClean="0"/>
              <a:t>What Is Organizational Structure?</a:t>
            </a:r>
          </a:p>
        </p:txBody>
      </p:sp>
      <p:sp>
        <p:nvSpPr>
          <p:cNvPr id="23555" name="Content Placeholder 2"/>
          <p:cNvSpPr>
            <a:spLocks noGrp="1"/>
          </p:cNvSpPr>
          <p:nvPr>
            <p:ph idx="1"/>
          </p:nvPr>
        </p:nvSpPr>
        <p:spPr>
          <a:xfrm>
            <a:off x="533400" y="1600200"/>
            <a:ext cx="8153400" cy="5181600"/>
          </a:xfrm>
        </p:spPr>
        <p:txBody>
          <a:bodyPr/>
          <a:lstStyle/>
          <a:p>
            <a:pPr>
              <a:spcBef>
                <a:spcPct val="50000"/>
              </a:spcBef>
            </a:pPr>
            <a:r>
              <a:rPr lang="en-US" sz="2800" b="1" dirty="0" smtClean="0"/>
              <a:t>Organizational Structure</a:t>
            </a:r>
          </a:p>
          <a:p>
            <a:pPr lvl="1">
              <a:spcBef>
                <a:spcPct val="50000"/>
              </a:spcBef>
            </a:pPr>
            <a:r>
              <a:rPr lang="en-US" dirty="0" smtClean="0">
                <a:solidFill>
                  <a:schemeClr val="tx1"/>
                </a:solidFill>
              </a:rPr>
              <a:t>How job tasks are formally divided, grouped, and coordinated</a:t>
            </a:r>
          </a:p>
          <a:p>
            <a:pPr lvl="1">
              <a:spcBef>
                <a:spcPct val="50000"/>
              </a:spcBef>
            </a:pPr>
            <a:r>
              <a:rPr lang="en-US" dirty="0" smtClean="0">
                <a:solidFill>
                  <a:schemeClr val="tx1"/>
                </a:solidFill>
              </a:rPr>
              <a:t>Key Elements:</a:t>
            </a:r>
          </a:p>
          <a:p>
            <a:pPr marL="1371600" lvl="2" indent="-457200">
              <a:spcBef>
                <a:spcPts val="600"/>
              </a:spcBef>
              <a:buFont typeface="Calibri" pitchFamily="34" charset="0"/>
              <a:buAutoNum type="arabicPeriod"/>
            </a:pPr>
            <a:r>
              <a:rPr lang="en-US" b="1" dirty="0" smtClean="0">
                <a:solidFill>
                  <a:schemeClr val="tx1"/>
                </a:solidFill>
              </a:rPr>
              <a:t>Work specialization</a:t>
            </a:r>
          </a:p>
          <a:p>
            <a:pPr marL="1371600" lvl="2" indent="-457200">
              <a:spcBef>
                <a:spcPts val="600"/>
              </a:spcBef>
              <a:buFont typeface="Calibri" pitchFamily="34" charset="0"/>
              <a:buAutoNum type="arabicPeriod"/>
            </a:pPr>
            <a:r>
              <a:rPr lang="en-US" b="1" dirty="0" smtClean="0">
                <a:solidFill>
                  <a:schemeClr val="tx1"/>
                </a:solidFill>
              </a:rPr>
              <a:t>Departmentalization</a:t>
            </a:r>
          </a:p>
          <a:p>
            <a:pPr marL="1371600" lvl="2" indent="-457200">
              <a:spcBef>
                <a:spcPts val="600"/>
              </a:spcBef>
              <a:buFont typeface="Calibri" pitchFamily="34" charset="0"/>
              <a:buAutoNum type="arabicPeriod"/>
            </a:pPr>
            <a:r>
              <a:rPr lang="en-US" b="1" dirty="0" smtClean="0">
                <a:solidFill>
                  <a:schemeClr val="tx1"/>
                </a:solidFill>
              </a:rPr>
              <a:t>Chain of command</a:t>
            </a:r>
          </a:p>
          <a:p>
            <a:pPr marL="1371600" lvl="2" indent="-457200">
              <a:spcBef>
                <a:spcPts val="600"/>
              </a:spcBef>
              <a:buFont typeface="Calibri" pitchFamily="34" charset="0"/>
              <a:buAutoNum type="arabicPeriod"/>
            </a:pPr>
            <a:r>
              <a:rPr lang="en-US" b="1" dirty="0" smtClean="0">
                <a:solidFill>
                  <a:schemeClr val="tx1"/>
                </a:solidFill>
              </a:rPr>
              <a:t>Span of control</a:t>
            </a:r>
          </a:p>
          <a:p>
            <a:pPr marL="1371600" lvl="2" indent="-457200">
              <a:spcBef>
                <a:spcPts val="600"/>
              </a:spcBef>
              <a:buFont typeface="Calibri" pitchFamily="34" charset="0"/>
              <a:buAutoNum type="arabicPeriod"/>
            </a:pPr>
            <a:r>
              <a:rPr lang="en-US" b="1" dirty="0" smtClean="0">
                <a:solidFill>
                  <a:schemeClr val="tx1"/>
                </a:solidFill>
              </a:rPr>
              <a:t>Centralization and decentralization</a:t>
            </a:r>
          </a:p>
          <a:p>
            <a:pPr marL="1371600" lvl="2" indent="-457200">
              <a:spcBef>
                <a:spcPts val="600"/>
              </a:spcBef>
              <a:buFont typeface="Calibri" pitchFamily="34" charset="0"/>
              <a:buAutoNum type="arabicPeriod"/>
            </a:pPr>
            <a:r>
              <a:rPr lang="en-US" b="1" dirty="0" smtClean="0">
                <a:solidFill>
                  <a:schemeClr val="tx1"/>
                </a:solidFill>
              </a:rPr>
              <a:t>Formalization</a:t>
            </a:r>
          </a:p>
        </p:txBody>
      </p:sp>
      <p:pic>
        <p:nvPicPr>
          <p:cNvPr id="23556" name="Picture 3" descr="C:\Users\Bob Stretch\AppData\Local\Microsoft\Windows\Temporary Internet Files\Content.IE5\BQWDG2CY\MCj02955520000[1].wmf"/>
          <p:cNvPicPr>
            <a:picLocks noChangeAspect="1" noChangeArrowheads="1"/>
          </p:cNvPicPr>
          <p:nvPr/>
        </p:nvPicPr>
        <p:blipFill>
          <a:blip r:embed="rId2" cstate="print"/>
          <a:srcRect/>
          <a:stretch>
            <a:fillRect/>
          </a:stretch>
        </p:blipFill>
        <p:spPr bwMode="auto">
          <a:xfrm>
            <a:off x="5334000" y="2667000"/>
            <a:ext cx="3429000" cy="28336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609600"/>
            <a:ext cx="8229600" cy="1066800"/>
          </a:xfrm>
        </p:spPr>
        <p:txBody>
          <a:bodyPr/>
          <a:lstStyle/>
          <a:p>
            <a:pPr algn="ctr"/>
            <a:r>
              <a:rPr lang="en-US" b="1" dirty="0" smtClean="0"/>
              <a:t>1. Work Specialization</a:t>
            </a:r>
          </a:p>
        </p:txBody>
      </p:sp>
      <p:sp>
        <p:nvSpPr>
          <p:cNvPr id="24579" name="Content Placeholder 2"/>
          <p:cNvSpPr>
            <a:spLocks noGrp="1"/>
          </p:cNvSpPr>
          <p:nvPr>
            <p:ph idx="1"/>
          </p:nvPr>
        </p:nvSpPr>
        <p:spPr>
          <a:xfrm>
            <a:off x="533400" y="1905000"/>
            <a:ext cx="8382000" cy="4648200"/>
          </a:xfrm>
        </p:spPr>
        <p:txBody>
          <a:bodyPr/>
          <a:lstStyle/>
          <a:p>
            <a:pPr>
              <a:lnSpc>
                <a:spcPct val="110000"/>
              </a:lnSpc>
              <a:spcBef>
                <a:spcPts val="600"/>
              </a:spcBef>
            </a:pPr>
            <a:r>
              <a:rPr lang="en-US" dirty="0" smtClean="0"/>
              <a:t>The degree to which tasks in the organization are subdivided into separate jobs</a:t>
            </a:r>
          </a:p>
          <a:p>
            <a:pPr>
              <a:lnSpc>
                <a:spcPct val="110000"/>
              </a:lnSpc>
              <a:spcBef>
                <a:spcPts val="600"/>
              </a:spcBef>
            </a:pPr>
            <a:r>
              <a:rPr lang="en-US" b="1" dirty="0" smtClean="0"/>
              <a:t>Division of Labor</a:t>
            </a:r>
          </a:p>
          <a:p>
            <a:pPr lvl="1">
              <a:lnSpc>
                <a:spcPct val="110000"/>
              </a:lnSpc>
              <a:spcBef>
                <a:spcPts val="600"/>
              </a:spcBef>
            </a:pPr>
            <a:r>
              <a:rPr lang="en-US" i="1" dirty="0" smtClean="0">
                <a:solidFill>
                  <a:schemeClr val="tx1"/>
                </a:solidFill>
              </a:rPr>
              <a:t>Makes efficient use of employee skills</a:t>
            </a:r>
          </a:p>
          <a:p>
            <a:pPr lvl="1">
              <a:lnSpc>
                <a:spcPct val="110000"/>
              </a:lnSpc>
              <a:spcBef>
                <a:spcPts val="600"/>
              </a:spcBef>
            </a:pPr>
            <a:r>
              <a:rPr lang="en-US" i="1" dirty="0" smtClean="0">
                <a:solidFill>
                  <a:schemeClr val="tx1"/>
                </a:solidFill>
              </a:rPr>
              <a:t>Increases employee skills through repetition</a:t>
            </a:r>
          </a:p>
          <a:p>
            <a:pPr lvl="1">
              <a:lnSpc>
                <a:spcPct val="110000"/>
              </a:lnSpc>
              <a:spcBef>
                <a:spcPts val="600"/>
              </a:spcBef>
            </a:pPr>
            <a:r>
              <a:rPr lang="en-US" i="1" dirty="0" smtClean="0">
                <a:solidFill>
                  <a:schemeClr val="tx1"/>
                </a:solidFill>
              </a:rPr>
              <a:t>Less between-job downtime increases productivity</a:t>
            </a:r>
          </a:p>
          <a:p>
            <a:pPr lvl="1">
              <a:lnSpc>
                <a:spcPct val="110000"/>
              </a:lnSpc>
              <a:spcBef>
                <a:spcPts val="600"/>
              </a:spcBef>
            </a:pPr>
            <a:r>
              <a:rPr lang="en-US" i="1" dirty="0" smtClean="0">
                <a:solidFill>
                  <a:schemeClr val="tx1"/>
                </a:solidFill>
              </a:rPr>
              <a:t>Specialized training is more efficient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685800"/>
            <a:ext cx="8229600" cy="1066800"/>
          </a:xfrm>
        </p:spPr>
        <p:txBody>
          <a:bodyPr/>
          <a:lstStyle/>
          <a:p>
            <a:pPr algn="ctr"/>
            <a:r>
              <a:rPr lang="en-US" b="1" dirty="0" smtClean="0"/>
              <a:t>2. Departmentalization</a:t>
            </a:r>
          </a:p>
        </p:txBody>
      </p:sp>
      <p:sp>
        <p:nvSpPr>
          <p:cNvPr id="25603" name="Content Placeholder 2"/>
          <p:cNvSpPr>
            <a:spLocks noGrp="1"/>
          </p:cNvSpPr>
          <p:nvPr>
            <p:ph idx="1"/>
          </p:nvPr>
        </p:nvSpPr>
        <p:spPr>
          <a:xfrm>
            <a:off x="457200" y="1905000"/>
            <a:ext cx="8229600" cy="4669536"/>
          </a:xfrm>
        </p:spPr>
        <p:txBody>
          <a:bodyPr/>
          <a:lstStyle/>
          <a:p>
            <a:pPr>
              <a:spcBef>
                <a:spcPct val="50000"/>
              </a:spcBef>
            </a:pPr>
            <a:r>
              <a:rPr lang="en-US" dirty="0" smtClean="0"/>
              <a:t>The basis by which jobs are grouped together</a:t>
            </a:r>
          </a:p>
          <a:p>
            <a:pPr>
              <a:spcBef>
                <a:spcPct val="50000"/>
              </a:spcBef>
            </a:pPr>
            <a:r>
              <a:rPr lang="en-US" dirty="0" smtClean="0"/>
              <a:t>Grouping Activities by:</a:t>
            </a:r>
          </a:p>
          <a:p>
            <a:pPr lvl="1">
              <a:spcBef>
                <a:spcPct val="50000"/>
              </a:spcBef>
            </a:pPr>
            <a:r>
              <a:rPr lang="en-US" b="1" dirty="0" smtClean="0">
                <a:solidFill>
                  <a:schemeClr val="tx1"/>
                </a:solidFill>
              </a:rPr>
              <a:t>Function</a:t>
            </a:r>
          </a:p>
          <a:p>
            <a:pPr lvl="1">
              <a:spcBef>
                <a:spcPct val="50000"/>
              </a:spcBef>
            </a:pPr>
            <a:r>
              <a:rPr lang="en-US" b="1" dirty="0" smtClean="0">
                <a:solidFill>
                  <a:schemeClr val="tx1"/>
                </a:solidFill>
              </a:rPr>
              <a:t>Product</a:t>
            </a:r>
          </a:p>
          <a:p>
            <a:pPr lvl="1">
              <a:spcBef>
                <a:spcPct val="50000"/>
              </a:spcBef>
            </a:pPr>
            <a:r>
              <a:rPr lang="en-US" b="1" dirty="0" smtClean="0">
                <a:solidFill>
                  <a:schemeClr val="tx1"/>
                </a:solidFill>
              </a:rPr>
              <a:t>Geography</a:t>
            </a:r>
          </a:p>
          <a:p>
            <a:pPr lvl="1">
              <a:spcBef>
                <a:spcPct val="50000"/>
              </a:spcBef>
            </a:pPr>
            <a:r>
              <a:rPr lang="en-US" b="1" dirty="0" smtClean="0">
                <a:solidFill>
                  <a:schemeClr val="tx1"/>
                </a:solidFill>
              </a:rPr>
              <a:t>Process</a:t>
            </a:r>
          </a:p>
          <a:p>
            <a:pPr lvl="1">
              <a:spcBef>
                <a:spcPct val="50000"/>
              </a:spcBef>
            </a:pPr>
            <a:r>
              <a:rPr lang="en-US" b="1" dirty="0" smtClean="0">
                <a:solidFill>
                  <a:schemeClr val="tx1"/>
                </a:solidFill>
              </a:rPr>
              <a:t>Customer</a:t>
            </a:r>
          </a:p>
        </p:txBody>
      </p:sp>
      <p:pic>
        <p:nvPicPr>
          <p:cNvPr id="25604" name="Picture 3" descr="C:\Users\Bob Stretch\AppData\Local\Microsoft\Windows\Temporary Internet Files\Content.IE5\L7TB6I7L\MCj04348220000[1].png"/>
          <p:cNvPicPr>
            <a:picLocks noChangeAspect="1" noChangeArrowheads="1"/>
          </p:cNvPicPr>
          <p:nvPr/>
        </p:nvPicPr>
        <p:blipFill>
          <a:blip r:embed="rId2" cstate="print"/>
          <a:srcRect/>
          <a:stretch>
            <a:fillRect/>
          </a:stretch>
        </p:blipFill>
        <p:spPr bwMode="auto">
          <a:xfrm>
            <a:off x="5029200" y="2133600"/>
            <a:ext cx="3810000" cy="3810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533400"/>
            <a:ext cx="8229600" cy="1066800"/>
          </a:xfrm>
        </p:spPr>
        <p:txBody>
          <a:bodyPr/>
          <a:lstStyle/>
          <a:p>
            <a:pPr algn="ctr"/>
            <a:r>
              <a:rPr lang="en-US" b="1" smtClean="0"/>
              <a:t>3. Chain of Command</a:t>
            </a:r>
          </a:p>
        </p:txBody>
      </p:sp>
      <p:sp>
        <p:nvSpPr>
          <p:cNvPr id="26627" name="Content Placeholder 2"/>
          <p:cNvSpPr>
            <a:spLocks noGrp="1"/>
          </p:cNvSpPr>
          <p:nvPr>
            <p:ph idx="1"/>
          </p:nvPr>
        </p:nvSpPr>
        <p:spPr>
          <a:xfrm>
            <a:off x="228600" y="1524000"/>
            <a:ext cx="8686800" cy="5105400"/>
          </a:xfrm>
        </p:spPr>
        <p:txBody>
          <a:bodyPr/>
          <a:lstStyle/>
          <a:p>
            <a:pPr marL="457200" indent="-457200">
              <a:lnSpc>
                <a:spcPct val="110000"/>
              </a:lnSpc>
              <a:spcBef>
                <a:spcPts val="600"/>
              </a:spcBef>
            </a:pPr>
            <a:r>
              <a:rPr lang="en-US" b="1" dirty="0" smtClean="0"/>
              <a:t>Authority</a:t>
            </a:r>
          </a:p>
          <a:p>
            <a:pPr marL="857250" lvl="1" indent="-457200" algn="just">
              <a:lnSpc>
                <a:spcPct val="110000"/>
              </a:lnSpc>
              <a:spcBef>
                <a:spcPts val="600"/>
              </a:spcBef>
            </a:pPr>
            <a:r>
              <a:rPr lang="en-US" dirty="0" smtClean="0">
                <a:solidFill>
                  <a:srgbClr val="C00000"/>
                </a:solidFill>
              </a:rPr>
              <a:t>The rights inherent in a managerial position to give orders and to expect the orders to be obeyed</a:t>
            </a:r>
          </a:p>
          <a:p>
            <a:pPr marL="457200" indent="-457200">
              <a:lnSpc>
                <a:spcPct val="110000"/>
              </a:lnSpc>
              <a:spcBef>
                <a:spcPts val="600"/>
              </a:spcBef>
            </a:pPr>
            <a:r>
              <a:rPr lang="en-US" b="1" dirty="0" smtClean="0"/>
              <a:t>Chain of Command</a:t>
            </a:r>
          </a:p>
          <a:p>
            <a:pPr marL="857250" lvl="1" indent="-457200" algn="just">
              <a:lnSpc>
                <a:spcPct val="110000"/>
              </a:lnSpc>
              <a:spcBef>
                <a:spcPts val="600"/>
              </a:spcBef>
            </a:pPr>
            <a:r>
              <a:rPr lang="en-US" dirty="0" smtClean="0">
                <a:solidFill>
                  <a:srgbClr val="C00000"/>
                </a:solidFill>
              </a:rPr>
              <a:t>The unbroken line of authority that extends from the top of the organization to the lowest echelon and clarifies who reports to whom</a:t>
            </a:r>
          </a:p>
          <a:p>
            <a:pPr marL="457200" indent="-457200">
              <a:lnSpc>
                <a:spcPct val="110000"/>
              </a:lnSpc>
              <a:spcBef>
                <a:spcPts val="600"/>
              </a:spcBef>
            </a:pPr>
            <a:r>
              <a:rPr lang="en-US" b="1" dirty="0" smtClean="0"/>
              <a:t>Unity of Command</a:t>
            </a:r>
          </a:p>
          <a:p>
            <a:pPr marL="857250" lvl="1" indent="-457200">
              <a:lnSpc>
                <a:spcPct val="110000"/>
              </a:lnSpc>
              <a:spcBef>
                <a:spcPts val="600"/>
              </a:spcBef>
            </a:pPr>
            <a:r>
              <a:rPr lang="en-US" dirty="0" smtClean="0">
                <a:solidFill>
                  <a:srgbClr val="C00000"/>
                </a:solidFill>
              </a:rPr>
              <a:t>A subordinate should have only one superior to whom he or she is directly responsible</a:t>
            </a:r>
          </a:p>
          <a:p>
            <a:pPr marL="457200" indent="-457200">
              <a:lnSpc>
                <a:spcPct val="110000"/>
              </a:lnSpc>
            </a:pPr>
            <a:endParaRPr lang="en-US" dirty="0" smtClean="0"/>
          </a:p>
        </p:txBody>
      </p:sp>
      <p:sp>
        <p:nvSpPr>
          <p:cNvPr id="26628" name="Slide Number Placeholder 4"/>
          <p:cNvSpPr>
            <a:spLocks noGrp="1"/>
          </p:cNvSpPr>
          <p:nvPr>
            <p:ph type="sldNum" sz="quarter" idx="12"/>
          </p:nvPr>
        </p:nvSpPr>
        <p:spPr>
          <a:xfrm>
            <a:off x="3124200" y="6245225"/>
            <a:ext cx="2895600" cy="476250"/>
          </a:xfrm>
          <a:noFill/>
          <a:ln>
            <a:miter lim="800000"/>
            <a:headEnd/>
            <a:tailEnd/>
          </a:ln>
        </p:spPr>
        <p:txBody>
          <a:bodyPr/>
          <a:lstStyle/>
          <a:p>
            <a:pPr algn="ctr"/>
            <a:r>
              <a:rPr lang="en-US" smtClean="0"/>
              <a:t>16-</a:t>
            </a:r>
            <a:fld id="{0032EB9B-C44D-4257-8653-DCFD98DB6704}" type="slidenum">
              <a:rPr lang="en-US" smtClean="0"/>
              <a:pPr algn="ctr"/>
              <a:t>35</a:t>
            </a:fld>
            <a:endParaRPr lang="en-US" smtClean="0"/>
          </a:p>
        </p:txBody>
      </p:sp>
      <p:pic>
        <p:nvPicPr>
          <p:cNvPr id="26629" name="Picture 2" descr="C:\Users\Bob Stretch\AppData\Local\Microsoft\Windows\Temporary Internet Files\Content.IE5\FKJJNFCH\MCj03713740000[1].wmf"/>
          <p:cNvPicPr>
            <a:picLocks noChangeAspect="1" noChangeArrowheads="1"/>
          </p:cNvPicPr>
          <p:nvPr/>
        </p:nvPicPr>
        <p:blipFill>
          <a:blip r:embed="rId2" cstate="print"/>
          <a:srcRect/>
          <a:stretch>
            <a:fillRect/>
          </a:stretch>
        </p:blipFill>
        <p:spPr bwMode="auto">
          <a:xfrm>
            <a:off x="5638800" y="4489450"/>
            <a:ext cx="3119437" cy="920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609600"/>
            <a:ext cx="8229600" cy="609600"/>
          </a:xfrm>
        </p:spPr>
        <p:txBody>
          <a:bodyPr>
            <a:normAutofit fontScale="90000"/>
          </a:bodyPr>
          <a:lstStyle/>
          <a:p>
            <a:pPr algn="ctr"/>
            <a:r>
              <a:rPr lang="en-US" b="1" dirty="0" smtClean="0"/>
              <a:t>4. Span of Control</a:t>
            </a:r>
          </a:p>
        </p:txBody>
      </p:sp>
      <p:sp>
        <p:nvSpPr>
          <p:cNvPr id="27651" name="Text Placeholder 8"/>
          <p:cNvSpPr>
            <a:spLocks noGrp="1"/>
          </p:cNvSpPr>
          <p:nvPr>
            <p:ph type="body" idx="1"/>
          </p:nvPr>
        </p:nvSpPr>
        <p:spPr>
          <a:xfrm>
            <a:off x="762000" y="1371600"/>
            <a:ext cx="8305800" cy="1143000"/>
          </a:xfrm>
        </p:spPr>
        <p:txBody>
          <a:bodyPr/>
          <a:lstStyle/>
          <a:p>
            <a:r>
              <a:rPr lang="en-US" smtClean="0"/>
              <a:t>The number of subordinates a manager can efficiently and effectively direct. Span of control refers to the number of subordinates a supervisor has.</a:t>
            </a:r>
          </a:p>
        </p:txBody>
      </p:sp>
      <p:sp>
        <p:nvSpPr>
          <p:cNvPr id="27652" name="Content Placeholder 2"/>
          <p:cNvSpPr>
            <a:spLocks noGrp="1"/>
          </p:cNvSpPr>
          <p:nvPr>
            <p:ph sz="half" idx="2"/>
          </p:nvPr>
        </p:nvSpPr>
        <p:spPr>
          <a:xfrm>
            <a:off x="304800" y="2514600"/>
            <a:ext cx="4876800" cy="4343400"/>
          </a:xfrm>
        </p:spPr>
        <p:txBody>
          <a:bodyPr/>
          <a:lstStyle/>
          <a:p>
            <a:pPr lvl="1"/>
            <a:r>
              <a:rPr lang="en-US" sz="2400" dirty="0" smtClean="0"/>
              <a:t>Wider spans of management increase organizational efficiency</a:t>
            </a:r>
          </a:p>
          <a:p>
            <a:pPr lvl="1"/>
            <a:r>
              <a:rPr lang="en-US" sz="2400" dirty="0" smtClean="0"/>
              <a:t>Narrow span drawbacks:</a:t>
            </a:r>
          </a:p>
          <a:p>
            <a:pPr lvl="1"/>
            <a:r>
              <a:rPr lang="en-US" sz="2200" dirty="0" smtClean="0"/>
              <a:t>Expense of additional layers of management</a:t>
            </a:r>
          </a:p>
          <a:p>
            <a:pPr lvl="2"/>
            <a:r>
              <a:rPr lang="en-US" sz="2000" dirty="0" smtClean="0"/>
              <a:t>Increased complexity of vertical communication</a:t>
            </a:r>
          </a:p>
          <a:p>
            <a:pPr lvl="2"/>
            <a:r>
              <a:rPr lang="en-US" sz="2000" dirty="0" smtClean="0"/>
              <a:t>Encouragement of overly tight supervision and discouragement of employee autonomy</a:t>
            </a:r>
          </a:p>
          <a:p>
            <a:pPr lvl="1"/>
            <a:endParaRPr lang="en-US" dirty="0" smtClean="0"/>
          </a:p>
        </p:txBody>
      </p:sp>
      <p:pic>
        <p:nvPicPr>
          <p:cNvPr id="27653" name="Picture 4" descr="C:\Users\Bob Stretch\AppData\Local\Microsoft\Windows\Temporary Internet Files\Content.IE5\54MOJOTC\MCj03030420000[1].jpg"/>
          <p:cNvPicPr>
            <a:picLocks noChangeAspect="1" noChangeArrowheads="1"/>
          </p:cNvPicPr>
          <p:nvPr/>
        </p:nvPicPr>
        <p:blipFill>
          <a:blip r:embed="rId2" cstate="print"/>
          <a:srcRect/>
          <a:stretch>
            <a:fillRect/>
          </a:stretch>
        </p:blipFill>
        <p:spPr bwMode="auto">
          <a:xfrm>
            <a:off x="5257800" y="3148013"/>
            <a:ext cx="3657600" cy="3481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533400"/>
            <a:ext cx="8458200" cy="838200"/>
          </a:xfrm>
        </p:spPr>
        <p:txBody>
          <a:bodyPr>
            <a:normAutofit fontScale="90000"/>
          </a:bodyPr>
          <a:lstStyle/>
          <a:p>
            <a:pPr algn="ctr"/>
            <a:r>
              <a:rPr lang="en-US" b="1" dirty="0" smtClean="0"/>
              <a:t>5. Centralization and Decentralization</a:t>
            </a:r>
          </a:p>
        </p:txBody>
      </p:sp>
      <p:sp>
        <p:nvSpPr>
          <p:cNvPr id="28675" name="Content Placeholder 4"/>
          <p:cNvSpPr>
            <a:spLocks noGrp="1"/>
          </p:cNvSpPr>
          <p:nvPr>
            <p:ph sz="half" idx="1"/>
          </p:nvPr>
        </p:nvSpPr>
        <p:spPr>
          <a:xfrm>
            <a:off x="304800" y="1676400"/>
            <a:ext cx="4953000" cy="5029200"/>
          </a:xfrm>
        </p:spPr>
        <p:txBody>
          <a:bodyPr/>
          <a:lstStyle/>
          <a:p>
            <a:r>
              <a:rPr lang="en-US" sz="2800" b="1" dirty="0" smtClean="0"/>
              <a:t>Centralization</a:t>
            </a:r>
          </a:p>
          <a:p>
            <a:pPr lvl="1"/>
            <a:r>
              <a:rPr lang="en-US" sz="2800" dirty="0" smtClean="0">
                <a:solidFill>
                  <a:srgbClr val="C00000"/>
                </a:solidFill>
              </a:rPr>
              <a:t>The degree to which decision making is concentrated at a single point in the organization</a:t>
            </a:r>
            <a:r>
              <a:rPr lang="en-US" sz="2800" dirty="0" smtClean="0"/>
              <a:t>.</a:t>
            </a:r>
          </a:p>
          <a:p>
            <a:r>
              <a:rPr lang="en-US" sz="2800" b="1" dirty="0" smtClean="0"/>
              <a:t>Decentralization</a:t>
            </a:r>
          </a:p>
          <a:p>
            <a:pPr lvl="1"/>
            <a:r>
              <a:rPr lang="en-US" sz="2800" dirty="0" smtClean="0">
                <a:solidFill>
                  <a:srgbClr val="C00000"/>
                </a:solidFill>
              </a:rPr>
              <a:t>The degree to which decision making is spread throughout the organization</a:t>
            </a:r>
            <a:r>
              <a:rPr lang="en-US" dirty="0" smtClean="0">
                <a:solidFill>
                  <a:srgbClr val="C00000"/>
                </a:solidFill>
              </a:rPr>
              <a:t>.</a:t>
            </a:r>
          </a:p>
        </p:txBody>
      </p:sp>
      <p:pic>
        <p:nvPicPr>
          <p:cNvPr id="28677" name="Picture 6" descr="C:\Users\Bob Stretch\AppData\Local\Microsoft\Windows\Temporary Internet Files\Content.IE5\54MOJOTC\MCBD05251_0000[1].wmf"/>
          <p:cNvPicPr>
            <a:picLocks noChangeAspect="1" noChangeArrowheads="1"/>
          </p:cNvPicPr>
          <p:nvPr/>
        </p:nvPicPr>
        <p:blipFill>
          <a:blip r:embed="rId2" cstate="print"/>
          <a:srcRect/>
          <a:stretch>
            <a:fillRect/>
          </a:stretch>
        </p:blipFill>
        <p:spPr bwMode="auto">
          <a:xfrm>
            <a:off x="5638800" y="1600200"/>
            <a:ext cx="3352800" cy="457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609600"/>
            <a:ext cx="8229600" cy="838200"/>
          </a:xfrm>
        </p:spPr>
        <p:txBody>
          <a:bodyPr/>
          <a:lstStyle/>
          <a:p>
            <a:pPr algn="ctr" eaLnBrk="1" hangingPunct="1"/>
            <a:r>
              <a:rPr lang="en-US" b="1" dirty="0" smtClean="0"/>
              <a:t>Centralized  vs. Decentralized</a:t>
            </a:r>
          </a:p>
        </p:txBody>
      </p:sp>
      <p:sp>
        <p:nvSpPr>
          <p:cNvPr id="35844" name="Rectangle 3"/>
          <p:cNvSpPr>
            <a:spLocks noGrp="1" noChangeArrowheads="1"/>
          </p:cNvSpPr>
          <p:nvPr>
            <p:ph type="body" idx="1"/>
          </p:nvPr>
        </p:nvSpPr>
        <p:spPr>
          <a:xfrm>
            <a:off x="457200" y="1447800"/>
            <a:ext cx="8229600" cy="5257800"/>
          </a:xfrm>
        </p:spPr>
        <p:txBody>
          <a:bodyPr>
            <a:normAutofit/>
          </a:bodyPr>
          <a:lstStyle/>
          <a:p>
            <a:pPr eaLnBrk="1" hangingPunct="1"/>
            <a:r>
              <a:rPr lang="en-US" b="1" dirty="0" smtClean="0"/>
              <a:t>In a centralized organization:</a:t>
            </a:r>
          </a:p>
          <a:p>
            <a:pPr lvl="1" algn="just" eaLnBrk="1" hangingPunct="1"/>
            <a:r>
              <a:rPr lang="en-US" dirty="0" smtClean="0">
                <a:solidFill>
                  <a:srgbClr val="C00000"/>
                </a:solidFill>
              </a:rPr>
              <a:t>people have little autonomy </a:t>
            </a:r>
          </a:p>
          <a:p>
            <a:pPr lvl="1" algn="just" eaLnBrk="1" hangingPunct="1"/>
            <a:r>
              <a:rPr lang="en-US" dirty="0" smtClean="0">
                <a:solidFill>
                  <a:srgbClr val="C00000"/>
                </a:solidFill>
              </a:rPr>
              <a:t>norms that focus on being cautious, obeying authority, and respecting traditions emerge</a:t>
            </a:r>
          </a:p>
          <a:p>
            <a:pPr lvl="1" algn="just" eaLnBrk="1" hangingPunct="1"/>
            <a:r>
              <a:rPr lang="en-US" dirty="0" smtClean="0">
                <a:solidFill>
                  <a:srgbClr val="C00000"/>
                </a:solidFill>
              </a:rPr>
              <a:t>predictability and stability are desired goals</a:t>
            </a:r>
          </a:p>
          <a:p>
            <a:r>
              <a:rPr lang="en-US" b="1" dirty="0" smtClean="0"/>
              <a:t>In a flat, decentralized structure:</a:t>
            </a:r>
            <a:r>
              <a:rPr lang="en-US" dirty="0" smtClean="0"/>
              <a:t> </a:t>
            </a:r>
          </a:p>
          <a:p>
            <a:pPr lvl="1" algn="just"/>
            <a:r>
              <a:rPr lang="en-US" dirty="0" smtClean="0">
                <a:solidFill>
                  <a:srgbClr val="C00000"/>
                </a:solidFill>
              </a:rPr>
              <a:t>people have more freedom to choose and control their own activities</a:t>
            </a:r>
          </a:p>
          <a:p>
            <a:pPr lvl="1" algn="just"/>
            <a:r>
              <a:rPr lang="en-US" dirty="0" smtClean="0">
                <a:solidFill>
                  <a:srgbClr val="C00000"/>
                </a:solidFill>
              </a:rPr>
              <a:t>norms that focus on being creative and courageous and taking risks appear </a:t>
            </a:r>
          </a:p>
          <a:p>
            <a:pPr lvl="1" algn="just"/>
            <a:r>
              <a:rPr lang="en-US" dirty="0" smtClean="0">
                <a:solidFill>
                  <a:srgbClr val="C00000"/>
                </a:solidFill>
              </a:rPr>
              <a:t>gives rise to a culture in which innovation and flexibility are desired goals.</a:t>
            </a: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81000" y="457200"/>
            <a:ext cx="8229600" cy="1066800"/>
          </a:xfrm>
        </p:spPr>
        <p:txBody>
          <a:bodyPr/>
          <a:lstStyle/>
          <a:p>
            <a:pPr algn="ctr"/>
            <a:r>
              <a:rPr lang="en-US" b="1" dirty="0" smtClean="0"/>
              <a:t>6. Formalization</a:t>
            </a:r>
          </a:p>
        </p:txBody>
      </p:sp>
      <p:sp>
        <p:nvSpPr>
          <p:cNvPr id="29699" name="Content Placeholder 2"/>
          <p:cNvSpPr>
            <a:spLocks noGrp="1"/>
          </p:cNvSpPr>
          <p:nvPr>
            <p:ph idx="1"/>
          </p:nvPr>
        </p:nvSpPr>
        <p:spPr>
          <a:xfrm>
            <a:off x="304800" y="1752600"/>
            <a:ext cx="8382000" cy="4800600"/>
          </a:xfrm>
        </p:spPr>
        <p:txBody>
          <a:bodyPr/>
          <a:lstStyle/>
          <a:p>
            <a:pPr>
              <a:lnSpc>
                <a:spcPct val="110000"/>
              </a:lnSpc>
            </a:pPr>
            <a:r>
              <a:rPr lang="en-US" dirty="0" smtClean="0"/>
              <a:t>The degree to which jobs within the organization are standardized.</a:t>
            </a:r>
          </a:p>
          <a:p>
            <a:pPr lvl="1">
              <a:lnSpc>
                <a:spcPct val="110000"/>
              </a:lnSpc>
            </a:pPr>
            <a:r>
              <a:rPr lang="en-US" b="1" dirty="0" smtClean="0">
                <a:solidFill>
                  <a:srgbClr val="C00000"/>
                </a:solidFill>
              </a:rPr>
              <a:t>High</a:t>
            </a:r>
            <a:r>
              <a:rPr lang="en-US" dirty="0" smtClean="0">
                <a:solidFill>
                  <a:srgbClr val="C00000"/>
                </a:solidFill>
              </a:rPr>
              <a:t> </a:t>
            </a:r>
            <a:r>
              <a:rPr lang="en-US" b="1" dirty="0" smtClean="0">
                <a:solidFill>
                  <a:srgbClr val="C00000"/>
                </a:solidFill>
              </a:rPr>
              <a:t>formalization</a:t>
            </a:r>
          </a:p>
          <a:p>
            <a:pPr lvl="2">
              <a:lnSpc>
                <a:spcPct val="110000"/>
              </a:lnSpc>
            </a:pPr>
            <a:r>
              <a:rPr lang="en-US" dirty="0" smtClean="0"/>
              <a:t>Minimum worker discretion in how to get the job done</a:t>
            </a:r>
          </a:p>
          <a:p>
            <a:pPr lvl="2">
              <a:lnSpc>
                <a:spcPct val="110000"/>
              </a:lnSpc>
            </a:pPr>
            <a:r>
              <a:rPr lang="en-US" dirty="0" smtClean="0"/>
              <a:t>Many rules and procedures to follow</a:t>
            </a:r>
          </a:p>
          <a:p>
            <a:pPr lvl="1">
              <a:lnSpc>
                <a:spcPct val="110000"/>
              </a:lnSpc>
            </a:pPr>
            <a:r>
              <a:rPr lang="en-US" b="1" dirty="0" smtClean="0">
                <a:solidFill>
                  <a:srgbClr val="C00000"/>
                </a:solidFill>
              </a:rPr>
              <a:t>Low formalization</a:t>
            </a:r>
          </a:p>
          <a:p>
            <a:pPr lvl="2">
              <a:lnSpc>
                <a:spcPct val="110000"/>
              </a:lnSpc>
            </a:pPr>
            <a:r>
              <a:rPr lang="en-US" dirty="0" smtClean="0"/>
              <a:t>Job behaviors are non-programmed</a:t>
            </a:r>
          </a:p>
          <a:p>
            <a:pPr lvl="2">
              <a:lnSpc>
                <a:spcPct val="110000"/>
              </a:lnSpc>
            </a:pPr>
            <a:r>
              <a:rPr lang="en-US" dirty="0" smtClean="0"/>
              <a:t>Employees have maximum discretion</a:t>
            </a:r>
          </a:p>
        </p:txBody>
      </p:sp>
      <p:sp>
        <p:nvSpPr>
          <p:cNvPr id="29700" name="Slide Number Placeholder 4"/>
          <p:cNvSpPr>
            <a:spLocks noGrp="1"/>
          </p:cNvSpPr>
          <p:nvPr>
            <p:ph type="sldNum" sz="quarter" idx="12"/>
          </p:nvPr>
        </p:nvSpPr>
        <p:spPr>
          <a:xfrm>
            <a:off x="3124200" y="6245225"/>
            <a:ext cx="2895600" cy="476250"/>
          </a:xfrm>
          <a:noFill/>
          <a:ln>
            <a:miter lim="800000"/>
            <a:headEnd/>
            <a:tailEnd/>
          </a:ln>
        </p:spPr>
        <p:txBody>
          <a:bodyPr/>
          <a:lstStyle/>
          <a:p>
            <a:pPr algn="ctr"/>
            <a:r>
              <a:rPr lang="en-US" smtClean="0"/>
              <a:t>16-</a:t>
            </a:r>
            <a:fld id="{4853CC80-883A-45F2-A7A5-5114FDB980AB}" type="slidenum">
              <a:rPr lang="en-US" smtClean="0"/>
              <a:pPr algn="ctr"/>
              <a:t>39</a:t>
            </a:fld>
            <a:endParaRPr lang="en-US" smtClean="0"/>
          </a:p>
        </p:txBody>
      </p:sp>
      <p:pic>
        <p:nvPicPr>
          <p:cNvPr id="29701" name="Picture 4" descr="C:\Users\Bob Stretch\AppData\Local\Microsoft\Windows\Temporary Internet Files\Content.IE5\BQWDG2CY\MCj02807200000[1].wmf"/>
          <p:cNvPicPr>
            <a:picLocks noChangeAspect="1" noChangeArrowheads="1"/>
          </p:cNvPicPr>
          <p:nvPr/>
        </p:nvPicPr>
        <p:blipFill>
          <a:blip r:embed="rId2" cstate="print"/>
          <a:srcRect/>
          <a:stretch>
            <a:fillRect/>
          </a:stretch>
        </p:blipFill>
        <p:spPr bwMode="auto">
          <a:xfrm>
            <a:off x="7239000" y="3733800"/>
            <a:ext cx="1676400" cy="2057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vert="horz" anchor="ctr">
            <a:normAutofit/>
          </a:bodyPr>
          <a:lstStyle/>
          <a:p>
            <a:pPr algn="ctr"/>
            <a:r>
              <a:rPr lang="en-US" b="1" dirty="0" smtClean="0">
                <a:latin typeface="Times New Roman" pitchFamily="18" charset="0"/>
              </a:rPr>
              <a:t>Definition</a:t>
            </a:r>
            <a:endParaRPr lang="en-US" b="1" dirty="0">
              <a:latin typeface="Times New Roman" pitchFamily="18" charset="0"/>
            </a:endParaRPr>
          </a:p>
        </p:txBody>
      </p:sp>
      <p:sp>
        <p:nvSpPr>
          <p:cNvPr id="3" name="Content Placeholder 2"/>
          <p:cNvSpPr>
            <a:spLocks noGrp="1"/>
          </p:cNvSpPr>
          <p:nvPr>
            <p:ph sz="quarter" idx="1"/>
          </p:nvPr>
        </p:nvSpPr>
        <p:spPr>
          <a:xfrm>
            <a:off x="457200" y="1828800"/>
            <a:ext cx="8229600" cy="4325112"/>
          </a:xfrm>
        </p:spPr>
        <p:txBody>
          <a:bodyPr>
            <a:normAutofit lnSpcReduction="10000"/>
          </a:bodyPr>
          <a:lstStyle/>
          <a:p>
            <a:pPr algn="just"/>
            <a:r>
              <a:rPr lang="en-US" dirty="0" smtClean="0">
                <a:latin typeface="Times New Roman" pitchFamily="18" charset="0"/>
                <a:cs typeface="Times New Roman" pitchFamily="18" charset="0"/>
              </a:rPr>
              <a:t>Organizing is the process of arranging and allocating work, authority, and resources among an organization’s members so that they can achieve organizational goal.</a:t>
            </a:r>
          </a:p>
          <a:p>
            <a:pPr lvl="3" algn="r"/>
            <a:r>
              <a:rPr lang="en-US" sz="2800" dirty="0" smtClean="0">
                <a:latin typeface="Times New Roman" pitchFamily="18" charset="0"/>
                <a:cs typeface="Times New Roman" pitchFamily="18" charset="0"/>
              </a:rPr>
              <a:t>Stoner, Freeman and Gilbert</a:t>
            </a:r>
          </a:p>
          <a:p>
            <a:pPr algn="just"/>
            <a:r>
              <a:rPr lang="en-US" dirty="0" smtClean="0">
                <a:latin typeface="Times New Roman" pitchFamily="18" charset="0"/>
                <a:cs typeface="Times New Roman" pitchFamily="18" charset="0"/>
              </a:rPr>
              <a:t>Organizing  is the process by which employees, facilities and tasks are related to each other, with a view to achieve specific goals. It refers the way, work is arranged and allocated among members of the organization, so as to achieve the goals. </a:t>
            </a:r>
          </a:p>
          <a:p>
            <a:pPr marL="3657600" lvl="8" indent="0" algn="just">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329504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Autofit/>
          </a:bodyPr>
          <a:lstStyle/>
          <a:p>
            <a:pPr marL="658368" lvl="1" indent="-246888" algn="ctr" rtl="0">
              <a:lnSpc>
                <a:spcPct val="110000"/>
              </a:lnSpc>
              <a:spcBef>
                <a:spcPts val="300"/>
              </a:spcBef>
              <a:buClr>
                <a:schemeClr val="accent2"/>
              </a:buClr>
            </a:pPr>
            <a:r>
              <a:rPr lang="en-US" sz="3200" b="1" kern="1200" dirty="0">
                <a:solidFill>
                  <a:schemeClr val="tx1"/>
                </a:solidFill>
                <a:latin typeface="Times New Roman" pitchFamily="18" charset="0"/>
                <a:ea typeface="+mn-ea"/>
                <a:cs typeface="Times New Roman" pitchFamily="18" charset="0"/>
              </a:rPr>
              <a:t>Organizational Architecture/Structure</a:t>
            </a:r>
          </a:p>
        </p:txBody>
      </p:sp>
      <p:sp>
        <p:nvSpPr>
          <p:cNvPr id="3" name="Content Placeholder 2"/>
          <p:cNvSpPr>
            <a:spLocks noGrp="1"/>
          </p:cNvSpPr>
          <p:nvPr>
            <p:ph sz="quarter" idx="1"/>
          </p:nvPr>
        </p:nvSpPr>
        <p:spPr>
          <a:xfrm>
            <a:off x="457200" y="2057400"/>
            <a:ext cx="8229600" cy="4517136"/>
          </a:xfrm>
        </p:spPr>
        <p:txBody>
          <a:bodyPr>
            <a:normAutofit/>
          </a:bodyPr>
          <a:lstStyle/>
          <a:p>
            <a:pPr lvl="1">
              <a:lnSpc>
                <a:spcPct val="110000"/>
              </a:lnSpc>
            </a:pPr>
            <a:r>
              <a:rPr lang="en-US" sz="3200" b="1" dirty="0" smtClean="0">
                <a:solidFill>
                  <a:schemeClr val="tx1"/>
                </a:solidFill>
              </a:rPr>
              <a:t>Vertical differentiation</a:t>
            </a:r>
          </a:p>
          <a:p>
            <a:pPr lvl="2">
              <a:lnSpc>
                <a:spcPct val="110000"/>
              </a:lnSpc>
            </a:pPr>
            <a:r>
              <a:rPr lang="en-US" sz="2800" dirty="0">
                <a:solidFill>
                  <a:srgbClr val="C00000"/>
                </a:solidFill>
              </a:rPr>
              <a:t>Tall versus Flat Structure</a:t>
            </a:r>
          </a:p>
          <a:p>
            <a:pPr marL="731520" lvl="2" indent="0">
              <a:lnSpc>
                <a:spcPct val="110000"/>
              </a:lnSpc>
              <a:buNone/>
            </a:pPr>
            <a:endParaRPr lang="en-US" sz="2800" dirty="0" smtClean="0"/>
          </a:p>
          <a:p>
            <a:pPr lvl="1">
              <a:lnSpc>
                <a:spcPct val="110000"/>
              </a:lnSpc>
            </a:pPr>
            <a:r>
              <a:rPr lang="en-US" sz="3200" b="1" dirty="0" smtClean="0">
                <a:solidFill>
                  <a:schemeClr val="tx1"/>
                </a:solidFill>
              </a:rPr>
              <a:t>Horizontal differentiation</a:t>
            </a:r>
          </a:p>
          <a:p>
            <a:pPr lvl="2">
              <a:lnSpc>
                <a:spcPct val="110000"/>
              </a:lnSpc>
            </a:pPr>
            <a:r>
              <a:rPr lang="en-US" sz="2800" dirty="0" smtClean="0">
                <a:solidFill>
                  <a:srgbClr val="C00000"/>
                </a:solidFill>
              </a:rPr>
              <a:t>Functional Structure</a:t>
            </a:r>
          </a:p>
          <a:p>
            <a:pPr lvl="2">
              <a:lnSpc>
                <a:spcPct val="110000"/>
              </a:lnSpc>
            </a:pPr>
            <a:r>
              <a:rPr lang="en-US" sz="2800" dirty="0" smtClean="0">
                <a:solidFill>
                  <a:srgbClr val="C00000"/>
                </a:solidFill>
              </a:rPr>
              <a:t>Multidivisional/ Divisional  Structure</a:t>
            </a:r>
          </a:p>
          <a:p>
            <a:pPr lvl="2">
              <a:lnSpc>
                <a:spcPct val="110000"/>
              </a:lnSpc>
            </a:pPr>
            <a:r>
              <a:rPr lang="en-US" sz="2800" dirty="0" smtClean="0">
                <a:solidFill>
                  <a:srgbClr val="C00000"/>
                </a:solidFill>
              </a:rPr>
              <a:t>Geographic Structure</a:t>
            </a:r>
          </a:p>
          <a:p>
            <a:pPr lvl="2">
              <a:lnSpc>
                <a:spcPct val="110000"/>
              </a:lnSpc>
            </a:pPr>
            <a:r>
              <a:rPr lang="en-US" sz="2800" dirty="0" smtClean="0">
                <a:solidFill>
                  <a:srgbClr val="C00000"/>
                </a:solidFill>
              </a:rPr>
              <a:t>Matrix Structure</a:t>
            </a:r>
          </a:p>
        </p:txBody>
      </p:sp>
    </p:spTree>
    <p:extLst>
      <p:ext uri="{BB962C8B-B14F-4D97-AF65-F5344CB8AC3E}">
        <p14:creationId xmlns="" xmlns:p14="http://schemas.microsoft.com/office/powerpoint/2010/main" val="11917339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457200" y="533400"/>
            <a:ext cx="8229600" cy="1066800"/>
          </a:xfrm>
        </p:spPr>
        <p:txBody>
          <a:bodyPr/>
          <a:lstStyle/>
          <a:p>
            <a:pPr algn="ctr" eaLnBrk="1" hangingPunct="1"/>
            <a:r>
              <a:rPr lang="en-US" b="1" dirty="0" smtClean="0"/>
              <a:t>Tall and Flat Organizations</a:t>
            </a:r>
          </a:p>
        </p:txBody>
      </p:sp>
      <p:sp>
        <p:nvSpPr>
          <p:cNvPr id="30724" name="Rectangle 3"/>
          <p:cNvSpPr>
            <a:spLocks noGrp="1" noChangeArrowheads="1"/>
          </p:cNvSpPr>
          <p:nvPr>
            <p:ph type="body" idx="1"/>
          </p:nvPr>
        </p:nvSpPr>
        <p:spPr>
          <a:xfrm>
            <a:off x="762000" y="1952625"/>
            <a:ext cx="7924800" cy="4524375"/>
          </a:xfrm>
        </p:spPr>
        <p:txBody>
          <a:bodyPr/>
          <a:lstStyle/>
          <a:p>
            <a:pPr eaLnBrk="1" hangingPunct="1">
              <a:lnSpc>
                <a:spcPct val="110000"/>
              </a:lnSpc>
            </a:pPr>
            <a:r>
              <a:rPr lang="en-US" dirty="0" smtClean="0"/>
              <a:t>Tall structures have many levels of authority and narrow spans of control.</a:t>
            </a:r>
          </a:p>
          <a:p>
            <a:pPr lvl="1" eaLnBrk="1" hangingPunct="1">
              <a:lnSpc>
                <a:spcPct val="110000"/>
              </a:lnSpc>
            </a:pPr>
            <a:r>
              <a:rPr lang="en-US" dirty="0" smtClean="0">
                <a:solidFill>
                  <a:srgbClr val="C00000"/>
                </a:solidFill>
              </a:rPr>
              <a:t>As hierarchy levels increase, communication gets difficult creating delays in the time being taken to implement decisions.</a:t>
            </a:r>
          </a:p>
          <a:p>
            <a:pPr lvl="1" eaLnBrk="1" hangingPunct="1">
              <a:lnSpc>
                <a:spcPct val="110000"/>
              </a:lnSpc>
            </a:pPr>
            <a:r>
              <a:rPr lang="en-US" dirty="0" smtClean="0">
                <a:solidFill>
                  <a:srgbClr val="C00000"/>
                </a:solidFill>
              </a:rPr>
              <a:t>Communications can also become distorted as it is repeated through the firm.</a:t>
            </a:r>
          </a:p>
          <a:p>
            <a:pPr lvl="1" eaLnBrk="1" hangingPunct="1">
              <a:lnSpc>
                <a:spcPct val="110000"/>
              </a:lnSpc>
            </a:pPr>
            <a:r>
              <a:rPr lang="en-US" dirty="0" smtClean="0">
                <a:solidFill>
                  <a:srgbClr val="C00000"/>
                </a:solidFill>
              </a:rPr>
              <a:t>Can become expensive</a:t>
            </a:r>
          </a:p>
        </p:txBody>
      </p:sp>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57200" y="609600"/>
            <a:ext cx="8229600" cy="917448"/>
          </a:xfrm>
        </p:spPr>
        <p:txBody>
          <a:bodyPr/>
          <a:lstStyle/>
          <a:p>
            <a:pPr algn="ctr" eaLnBrk="1" hangingPunct="1"/>
            <a:r>
              <a:rPr lang="en-US" sz="3200" b="1" dirty="0" smtClean="0"/>
              <a:t>Tall Organizations</a:t>
            </a:r>
          </a:p>
        </p:txBody>
      </p:sp>
      <p:pic>
        <p:nvPicPr>
          <p:cNvPr id="31748" name="Picture 5"/>
          <p:cNvPicPr>
            <a:picLocks noChangeAspect="1" noChangeArrowheads="1"/>
          </p:cNvPicPr>
          <p:nvPr/>
        </p:nvPicPr>
        <p:blipFill>
          <a:blip r:embed="rId2" cstate="print"/>
          <a:srcRect/>
          <a:stretch>
            <a:fillRect/>
          </a:stretch>
        </p:blipFill>
        <p:spPr bwMode="auto">
          <a:xfrm>
            <a:off x="1524000" y="1905000"/>
            <a:ext cx="5943600" cy="4495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p:cNvSpPr>
            <a:spLocks noGrp="1" noChangeArrowheads="1"/>
          </p:cNvSpPr>
          <p:nvPr>
            <p:ph type="body" idx="1"/>
          </p:nvPr>
        </p:nvSpPr>
        <p:spPr>
          <a:xfrm>
            <a:off x="457200" y="1828800"/>
            <a:ext cx="8229600" cy="4745736"/>
          </a:xfrm>
        </p:spPr>
        <p:txBody>
          <a:bodyPr/>
          <a:lstStyle/>
          <a:p>
            <a:pPr eaLnBrk="1" hangingPunct="1"/>
            <a:r>
              <a:rPr lang="en-US" dirty="0" smtClean="0"/>
              <a:t>Flat structures have fewer levels and wide spans of control.</a:t>
            </a:r>
          </a:p>
          <a:p>
            <a:pPr lvl="1" eaLnBrk="1" hangingPunct="1"/>
            <a:r>
              <a:rPr lang="en-US" dirty="0" smtClean="0">
                <a:solidFill>
                  <a:srgbClr val="C00000"/>
                </a:solidFill>
              </a:rPr>
              <a:t>Structure results in quick communications but can lead to overworked managers.</a:t>
            </a:r>
          </a:p>
          <a:p>
            <a:pPr eaLnBrk="1" hangingPunct="1"/>
            <a:endParaRPr lang="en-US" dirty="0" smtClean="0"/>
          </a:p>
        </p:txBody>
      </p:sp>
      <p:sp>
        <p:nvSpPr>
          <p:cNvPr id="5" name="Rectangle 2"/>
          <p:cNvSpPr txBox="1">
            <a:spLocks noChangeArrowheads="1"/>
          </p:cNvSpPr>
          <p:nvPr/>
        </p:nvSpPr>
        <p:spPr>
          <a:xfrm>
            <a:off x="457200" y="762000"/>
            <a:ext cx="8229600" cy="7620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2"/>
                </a:solidFill>
                <a:effectLst/>
                <a:uLnTx/>
                <a:uFillTx/>
                <a:latin typeface="+mj-lt"/>
                <a:ea typeface="+mj-ea"/>
                <a:cs typeface="+mj-cs"/>
              </a:rPr>
              <a:t>Tall and Flat Organizations</a:t>
            </a:r>
          </a:p>
        </p:txBody>
      </p:sp>
      <p:pic>
        <p:nvPicPr>
          <p:cNvPr id="7" name="Picture 5"/>
          <p:cNvPicPr>
            <a:picLocks noChangeAspect="1" noChangeArrowheads="1"/>
          </p:cNvPicPr>
          <p:nvPr/>
        </p:nvPicPr>
        <p:blipFill>
          <a:blip r:embed="rId2" cstate="print"/>
          <a:srcRect/>
          <a:stretch>
            <a:fillRect/>
          </a:stretch>
        </p:blipFill>
        <p:spPr bwMode="auto">
          <a:xfrm>
            <a:off x="1676400" y="3759200"/>
            <a:ext cx="6172200" cy="2717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457200" y="533400"/>
            <a:ext cx="8229600" cy="1069848"/>
          </a:xfrm>
        </p:spPr>
        <p:txBody>
          <a:bodyPr>
            <a:normAutofit/>
          </a:bodyPr>
          <a:lstStyle/>
          <a:p>
            <a:pPr algn="ctr" eaLnBrk="1" hangingPunct="1">
              <a:defRPr/>
            </a:pPr>
            <a:r>
              <a:rPr lang="en-US" dirty="0" smtClean="0"/>
              <a:t>Tall Versus Flat Organizations</a:t>
            </a:r>
          </a:p>
        </p:txBody>
      </p:sp>
      <p:grpSp>
        <p:nvGrpSpPr>
          <p:cNvPr id="2" name="Group 3"/>
          <p:cNvGrpSpPr>
            <a:grpSpLocks/>
          </p:cNvGrpSpPr>
          <p:nvPr/>
        </p:nvGrpSpPr>
        <p:grpSpPr bwMode="auto">
          <a:xfrm>
            <a:off x="625475" y="1676400"/>
            <a:ext cx="7908925" cy="4206875"/>
            <a:chOff x="574" y="1285"/>
            <a:chExt cx="4617" cy="2363"/>
          </a:xfrm>
        </p:grpSpPr>
        <p:grpSp>
          <p:nvGrpSpPr>
            <p:cNvPr id="3" name="Group 4"/>
            <p:cNvGrpSpPr>
              <a:grpSpLocks/>
            </p:cNvGrpSpPr>
            <p:nvPr/>
          </p:nvGrpSpPr>
          <p:grpSpPr bwMode="auto">
            <a:xfrm>
              <a:off x="574" y="1299"/>
              <a:ext cx="4617" cy="2349"/>
              <a:chOff x="574" y="1299"/>
              <a:chExt cx="4617" cy="2349"/>
            </a:xfrm>
          </p:grpSpPr>
          <p:sp>
            <p:nvSpPr>
              <p:cNvPr id="25658" name="Freeform 5"/>
              <p:cNvSpPr>
                <a:spLocks/>
              </p:cNvSpPr>
              <p:nvPr/>
            </p:nvSpPr>
            <p:spPr bwMode="blackWhite">
              <a:xfrm>
                <a:off x="1604" y="1652"/>
                <a:ext cx="2554" cy="85"/>
              </a:xfrm>
              <a:custGeom>
                <a:avLst/>
                <a:gdLst>
                  <a:gd name="T0" fmla="*/ 0 w 2554"/>
                  <a:gd name="T1" fmla="*/ 85 h 85"/>
                  <a:gd name="T2" fmla="*/ 0 w 2554"/>
                  <a:gd name="T3" fmla="*/ 0 h 85"/>
                  <a:gd name="T4" fmla="*/ 2554 w 2554"/>
                  <a:gd name="T5" fmla="*/ 0 h 85"/>
                  <a:gd name="T6" fmla="*/ 2554 w 2554"/>
                  <a:gd name="T7" fmla="*/ 85 h 85"/>
                  <a:gd name="T8" fmla="*/ 0 60000 65536"/>
                  <a:gd name="T9" fmla="*/ 0 60000 65536"/>
                  <a:gd name="T10" fmla="*/ 0 60000 65536"/>
                  <a:gd name="T11" fmla="*/ 0 60000 65536"/>
                  <a:gd name="T12" fmla="*/ 0 w 2554"/>
                  <a:gd name="T13" fmla="*/ 0 h 85"/>
                  <a:gd name="T14" fmla="*/ 2554 w 2554"/>
                  <a:gd name="T15" fmla="*/ 85 h 85"/>
                </a:gdLst>
                <a:ahLst/>
                <a:cxnLst>
                  <a:cxn ang="T8">
                    <a:pos x="T0" y="T1"/>
                  </a:cxn>
                  <a:cxn ang="T9">
                    <a:pos x="T2" y="T3"/>
                  </a:cxn>
                  <a:cxn ang="T10">
                    <a:pos x="T4" y="T5"/>
                  </a:cxn>
                  <a:cxn ang="T11">
                    <a:pos x="T6" y="T7"/>
                  </a:cxn>
                </a:cxnLst>
                <a:rect l="T12" t="T13" r="T14" b="T15"/>
                <a:pathLst>
                  <a:path w="2554" h="85">
                    <a:moveTo>
                      <a:pt x="0" y="85"/>
                    </a:moveTo>
                    <a:lnTo>
                      <a:pt x="0" y="0"/>
                    </a:lnTo>
                    <a:lnTo>
                      <a:pt x="2554" y="0"/>
                    </a:lnTo>
                    <a:lnTo>
                      <a:pt x="2554" y="85"/>
                    </a:lnTo>
                  </a:path>
                </a:pathLst>
              </a:custGeom>
              <a:noFill/>
              <a:ln w="22225">
                <a:solidFill>
                  <a:srgbClr val="0F298F"/>
                </a:solidFill>
                <a:prstDash val="solid"/>
                <a:round/>
                <a:headEnd/>
                <a:tailEnd/>
              </a:ln>
            </p:spPr>
            <p:txBody>
              <a:bodyPr/>
              <a:lstStyle/>
              <a:p>
                <a:endParaRPr lang="en-US"/>
              </a:p>
            </p:txBody>
          </p:sp>
          <p:sp>
            <p:nvSpPr>
              <p:cNvPr id="25659" name="Freeform 6"/>
              <p:cNvSpPr>
                <a:spLocks/>
              </p:cNvSpPr>
              <p:nvPr/>
            </p:nvSpPr>
            <p:spPr bwMode="blackWhite">
              <a:xfrm>
                <a:off x="3202" y="1299"/>
                <a:ext cx="38" cy="267"/>
              </a:xfrm>
              <a:custGeom>
                <a:avLst/>
                <a:gdLst>
                  <a:gd name="T0" fmla="*/ 38 w 38"/>
                  <a:gd name="T1" fmla="*/ 267 h 267"/>
                  <a:gd name="T2" fmla="*/ 38 w 38"/>
                  <a:gd name="T3" fmla="*/ 38 h 267"/>
                  <a:gd name="T4" fmla="*/ 0 w 38"/>
                  <a:gd name="T5" fmla="*/ 0 h 267"/>
                  <a:gd name="T6" fmla="*/ 0 w 38"/>
                  <a:gd name="T7" fmla="*/ 230 h 267"/>
                  <a:gd name="T8" fmla="*/ 38 w 38"/>
                  <a:gd name="T9" fmla="*/ 267 h 267"/>
                  <a:gd name="T10" fmla="*/ 38 w 38"/>
                  <a:gd name="T11" fmla="*/ 267 h 267"/>
                  <a:gd name="T12" fmla="*/ 0 60000 65536"/>
                  <a:gd name="T13" fmla="*/ 0 60000 65536"/>
                  <a:gd name="T14" fmla="*/ 0 60000 65536"/>
                  <a:gd name="T15" fmla="*/ 0 60000 65536"/>
                  <a:gd name="T16" fmla="*/ 0 60000 65536"/>
                  <a:gd name="T17" fmla="*/ 0 60000 65536"/>
                  <a:gd name="T18" fmla="*/ 0 w 38"/>
                  <a:gd name="T19" fmla="*/ 0 h 267"/>
                  <a:gd name="T20" fmla="*/ 38 w 38"/>
                  <a:gd name="T21" fmla="*/ 267 h 267"/>
                </a:gdLst>
                <a:ahLst/>
                <a:cxnLst>
                  <a:cxn ang="T12">
                    <a:pos x="T0" y="T1"/>
                  </a:cxn>
                  <a:cxn ang="T13">
                    <a:pos x="T2" y="T3"/>
                  </a:cxn>
                  <a:cxn ang="T14">
                    <a:pos x="T4" y="T5"/>
                  </a:cxn>
                  <a:cxn ang="T15">
                    <a:pos x="T6" y="T7"/>
                  </a:cxn>
                  <a:cxn ang="T16">
                    <a:pos x="T8" y="T9"/>
                  </a:cxn>
                  <a:cxn ang="T17">
                    <a:pos x="T10" y="T11"/>
                  </a:cxn>
                </a:cxnLst>
                <a:rect l="T18" t="T19" r="T20" b="T21"/>
                <a:pathLst>
                  <a:path w="38" h="267">
                    <a:moveTo>
                      <a:pt x="38" y="267"/>
                    </a:moveTo>
                    <a:lnTo>
                      <a:pt x="38" y="38"/>
                    </a:lnTo>
                    <a:lnTo>
                      <a:pt x="0" y="0"/>
                    </a:lnTo>
                    <a:lnTo>
                      <a:pt x="0" y="230"/>
                    </a:lnTo>
                    <a:lnTo>
                      <a:pt x="38" y="267"/>
                    </a:lnTo>
                    <a:close/>
                  </a:path>
                </a:pathLst>
              </a:custGeom>
              <a:solidFill>
                <a:srgbClr val="D4788F"/>
              </a:solidFill>
              <a:ln w="9525">
                <a:noFill/>
                <a:round/>
                <a:headEnd/>
                <a:tailEnd/>
              </a:ln>
            </p:spPr>
            <p:txBody>
              <a:bodyPr/>
              <a:lstStyle/>
              <a:p>
                <a:endParaRPr lang="en-US"/>
              </a:p>
            </p:txBody>
          </p:sp>
          <p:sp>
            <p:nvSpPr>
              <p:cNvPr id="25660" name="Freeform 7"/>
              <p:cNvSpPr>
                <a:spLocks/>
              </p:cNvSpPr>
              <p:nvPr/>
            </p:nvSpPr>
            <p:spPr bwMode="blackWhite">
              <a:xfrm>
                <a:off x="2544" y="1529"/>
                <a:ext cx="696" cy="37"/>
              </a:xfrm>
              <a:custGeom>
                <a:avLst/>
                <a:gdLst>
                  <a:gd name="T0" fmla="*/ 658 w 696"/>
                  <a:gd name="T1" fmla="*/ 0 h 37"/>
                  <a:gd name="T2" fmla="*/ 0 w 696"/>
                  <a:gd name="T3" fmla="*/ 0 h 37"/>
                  <a:gd name="T4" fmla="*/ 38 w 696"/>
                  <a:gd name="T5" fmla="*/ 37 h 37"/>
                  <a:gd name="T6" fmla="*/ 696 w 696"/>
                  <a:gd name="T7" fmla="*/ 37 h 37"/>
                  <a:gd name="T8" fmla="*/ 658 w 696"/>
                  <a:gd name="T9" fmla="*/ 0 h 37"/>
                  <a:gd name="T10" fmla="*/ 658 w 696"/>
                  <a:gd name="T11" fmla="*/ 0 h 37"/>
                  <a:gd name="T12" fmla="*/ 0 60000 65536"/>
                  <a:gd name="T13" fmla="*/ 0 60000 65536"/>
                  <a:gd name="T14" fmla="*/ 0 60000 65536"/>
                  <a:gd name="T15" fmla="*/ 0 60000 65536"/>
                  <a:gd name="T16" fmla="*/ 0 60000 65536"/>
                  <a:gd name="T17" fmla="*/ 0 60000 65536"/>
                  <a:gd name="T18" fmla="*/ 0 w 696"/>
                  <a:gd name="T19" fmla="*/ 0 h 37"/>
                  <a:gd name="T20" fmla="*/ 696 w 696"/>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696" h="37">
                    <a:moveTo>
                      <a:pt x="658" y="0"/>
                    </a:moveTo>
                    <a:lnTo>
                      <a:pt x="0" y="0"/>
                    </a:lnTo>
                    <a:lnTo>
                      <a:pt x="38" y="37"/>
                    </a:lnTo>
                    <a:lnTo>
                      <a:pt x="696" y="37"/>
                    </a:lnTo>
                    <a:lnTo>
                      <a:pt x="658" y="0"/>
                    </a:lnTo>
                    <a:close/>
                  </a:path>
                </a:pathLst>
              </a:custGeom>
              <a:solidFill>
                <a:srgbClr val="AF6376"/>
              </a:solidFill>
              <a:ln w="9525">
                <a:noFill/>
                <a:round/>
                <a:headEnd/>
                <a:tailEnd/>
              </a:ln>
            </p:spPr>
            <p:txBody>
              <a:bodyPr/>
              <a:lstStyle/>
              <a:p>
                <a:endParaRPr lang="en-US"/>
              </a:p>
            </p:txBody>
          </p:sp>
          <p:sp>
            <p:nvSpPr>
              <p:cNvPr id="25661" name="Freeform 8"/>
              <p:cNvSpPr>
                <a:spLocks/>
              </p:cNvSpPr>
              <p:nvPr/>
            </p:nvSpPr>
            <p:spPr bwMode="blackWhite">
              <a:xfrm>
                <a:off x="2544" y="1299"/>
                <a:ext cx="658" cy="230"/>
              </a:xfrm>
              <a:custGeom>
                <a:avLst/>
                <a:gdLst>
                  <a:gd name="T0" fmla="*/ 658 w 658"/>
                  <a:gd name="T1" fmla="*/ 230 h 230"/>
                  <a:gd name="T2" fmla="*/ 658 w 658"/>
                  <a:gd name="T3" fmla="*/ 0 h 230"/>
                  <a:gd name="T4" fmla="*/ 0 w 658"/>
                  <a:gd name="T5" fmla="*/ 0 h 230"/>
                  <a:gd name="T6" fmla="*/ 0 w 658"/>
                  <a:gd name="T7" fmla="*/ 230 h 230"/>
                  <a:gd name="T8" fmla="*/ 658 w 658"/>
                  <a:gd name="T9" fmla="*/ 230 h 230"/>
                  <a:gd name="T10" fmla="*/ 658 w 658"/>
                  <a:gd name="T11" fmla="*/ 230 h 230"/>
                  <a:gd name="T12" fmla="*/ 0 60000 65536"/>
                  <a:gd name="T13" fmla="*/ 0 60000 65536"/>
                  <a:gd name="T14" fmla="*/ 0 60000 65536"/>
                  <a:gd name="T15" fmla="*/ 0 60000 65536"/>
                  <a:gd name="T16" fmla="*/ 0 60000 65536"/>
                  <a:gd name="T17" fmla="*/ 0 60000 65536"/>
                  <a:gd name="T18" fmla="*/ 0 w 658"/>
                  <a:gd name="T19" fmla="*/ 0 h 230"/>
                  <a:gd name="T20" fmla="*/ 658 w 658"/>
                  <a:gd name="T21" fmla="*/ 230 h 230"/>
                </a:gdLst>
                <a:ahLst/>
                <a:cxnLst>
                  <a:cxn ang="T12">
                    <a:pos x="T0" y="T1"/>
                  </a:cxn>
                  <a:cxn ang="T13">
                    <a:pos x="T2" y="T3"/>
                  </a:cxn>
                  <a:cxn ang="T14">
                    <a:pos x="T4" y="T5"/>
                  </a:cxn>
                  <a:cxn ang="T15">
                    <a:pos x="T6" y="T7"/>
                  </a:cxn>
                  <a:cxn ang="T16">
                    <a:pos x="T8" y="T9"/>
                  </a:cxn>
                  <a:cxn ang="T17">
                    <a:pos x="T10" y="T11"/>
                  </a:cxn>
                </a:cxnLst>
                <a:rect l="T18" t="T19" r="T20" b="T21"/>
                <a:pathLst>
                  <a:path w="658" h="230">
                    <a:moveTo>
                      <a:pt x="658" y="230"/>
                    </a:moveTo>
                    <a:lnTo>
                      <a:pt x="658" y="0"/>
                    </a:lnTo>
                    <a:lnTo>
                      <a:pt x="0" y="0"/>
                    </a:lnTo>
                    <a:lnTo>
                      <a:pt x="0" y="230"/>
                    </a:lnTo>
                    <a:lnTo>
                      <a:pt x="658" y="230"/>
                    </a:lnTo>
                    <a:close/>
                  </a:path>
                </a:pathLst>
              </a:custGeom>
              <a:solidFill>
                <a:srgbClr val="F98EA8"/>
              </a:solidFill>
              <a:ln w="3175">
                <a:solidFill>
                  <a:srgbClr val="F98EA8"/>
                </a:solidFill>
                <a:prstDash val="solid"/>
                <a:round/>
                <a:headEnd/>
                <a:tailEnd/>
              </a:ln>
            </p:spPr>
            <p:txBody>
              <a:bodyPr/>
              <a:lstStyle/>
              <a:p>
                <a:endParaRPr lang="en-US"/>
              </a:p>
            </p:txBody>
          </p:sp>
          <p:sp>
            <p:nvSpPr>
              <p:cNvPr id="25662" name="Rectangle 9"/>
              <p:cNvSpPr>
                <a:spLocks noChangeArrowheads="1"/>
              </p:cNvSpPr>
              <p:nvPr/>
            </p:nvSpPr>
            <p:spPr bwMode="blackWhite">
              <a:xfrm>
                <a:off x="2640" y="1372"/>
                <a:ext cx="540" cy="138"/>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President</a:t>
                </a:r>
                <a:endParaRPr lang="en-US" sz="1600" b="1">
                  <a:latin typeface="Arial" charset="0"/>
                </a:endParaRPr>
              </a:p>
            </p:txBody>
          </p:sp>
          <p:sp>
            <p:nvSpPr>
              <p:cNvPr id="25663" name="Line 10"/>
              <p:cNvSpPr>
                <a:spLocks noChangeShapeType="1"/>
              </p:cNvSpPr>
              <p:nvPr/>
            </p:nvSpPr>
            <p:spPr bwMode="blackWhite">
              <a:xfrm flipV="1">
                <a:off x="2874" y="1548"/>
                <a:ext cx="1" cy="104"/>
              </a:xfrm>
              <a:prstGeom prst="line">
                <a:avLst/>
              </a:prstGeom>
              <a:noFill/>
              <a:ln w="22225">
                <a:solidFill>
                  <a:srgbClr val="0F298F"/>
                </a:solidFill>
                <a:round/>
                <a:headEnd/>
                <a:tailEnd/>
              </a:ln>
            </p:spPr>
            <p:txBody>
              <a:bodyPr/>
              <a:lstStyle/>
              <a:p>
                <a:endParaRPr lang="en-US"/>
              </a:p>
            </p:txBody>
          </p:sp>
          <p:sp>
            <p:nvSpPr>
              <p:cNvPr id="25664" name="Freeform 11"/>
              <p:cNvSpPr>
                <a:spLocks/>
              </p:cNvSpPr>
              <p:nvPr/>
            </p:nvSpPr>
            <p:spPr bwMode="blackWhite">
              <a:xfrm>
                <a:off x="916" y="3184"/>
                <a:ext cx="3914" cy="85"/>
              </a:xfrm>
              <a:custGeom>
                <a:avLst/>
                <a:gdLst>
                  <a:gd name="T0" fmla="*/ 0 w 3914"/>
                  <a:gd name="T1" fmla="*/ 85 h 85"/>
                  <a:gd name="T2" fmla="*/ 0 w 3914"/>
                  <a:gd name="T3" fmla="*/ 0 h 85"/>
                  <a:gd name="T4" fmla="*/ 3914 w 3914"/>
                  <a:gd name="T5" fmla="*/ 0 h 85"/>
                  <a:gd name="T6" fmla="*/ 3914 w 3914"/>
                  <a:gd name="T7" fmla="*/ 85 h 85"/>
                  <a:gd name="T8" fmla="*/ 0 60000 65536"/>
                  <a:gd name="T9" fmla="*/ 0 60000 65536"/>
                  <a:gd name="T10" fmla="*/ 0 60000 65536"/>
                  <a:gd name="T11" fmla="*/ 0 60000 65536"/>
                  <a:gd name="T12" fmla="*/ 0 w 3914"/>
                  <a:gd name="T13" fmla="*/ 0 h 85"/>
                  <a:gd name="T14" fmla="*/ 3914 w 3914"/>
                  <a:gd name="T15" fmla="*/ 85 h 85"/>
                </a:gdLst>
                <a:ahLst/>
                <a:cxnLst>
                  <a:cxn ang="T8">
                    <a:pos x="T0" y="T1"/>
                  </a:cxn>
                  <a:cxn ang="T9">
                    <a:pos x="T2" y="T3"/>
                  </a:cxn>
                  <a:cxn ang="T10">
                    <a:pos x="T4" y="T5"/>
                  </a:cxn>
                  <a:cxn ang="T11">
                    <a:pos x="T6" y="T7"/>
                  </a:cxn>
                </a:cxnLst>
                <a:rect l="T12" t="T13" r="T14" b="T15"/>
                <a:pathLst>
                  <a:path w="3914" h="85">
                    <a:moveTo>
                      <a:pt x="0" y="85"/>
                    </a:moveTo>
                    <a:lnTo>
                      <a:pt x="0" y="0"/>
                    </a:lnTo>
                    <a:lnTo>
                      <a:pt x="3914" y="0"/>
                    </a:lnTo>
                    <a:lnTo>
                      <a:pt x="3914" y="85"/>
                    </a:lnTo>
                  </a:path>
                </a:pathLst>
              </a:custGeom>
              <a:noFill/>
              <a:ln w="22225">
                <a:solidFill>
                  <a:srgbClr val="0F298F"/>
                </a:solidFill>
                <a:prstDash val="solid"/>
                <a:round/>
                <a:headEnd/>
                <a:tailEnd/>
              </a:ln>
            </p:spPr>
            <p:txBody>
              <a:bodyPr/>
              <a:lstStyle/>
              <a:p>
                <a:endParaRPr lang="en-US"/>
              </a:p>
            </p:txBody>
          </p:sp>
          <p:sp>
            <p:nvSpPr>
              <p:cNvPr id="25665" name="Line 12"/>
              <p:cNvSpPr>
                <a:spLocks noChangeShapeType="1"/>
              </p:cNvSpPr>
              <p:nvPr/>
            </p:nvSpPr>
            <p:spPr bwMode="blackWhite">
              <a:xfrm flipV="1">
                <a:off x="1699" y="3184"/>
                <a:ext cx="1" cy="85"/>
              </a:xfrm>
              <a:prstGeom prst="line">
                <a:avLst/>
              </a:prstGeom>
              <a:noFill/>
              <a:ln w="22225">
                <a:solidFill>
                  <a:srgbClr val="0F298F"/>
                </a:solidFill>
                <a:round/>
                <a:headEnd/>
                <a:tailEnd/>
              </a:ln>
            </p:spPr>
            <p:txBody>
              <a:bodyPr/>
              <a:lstStyle/>
              <a:p>
                <a:endParaRPr lang="en-US"/>
              </a:p>
            </p:txBody>
          </p:sp>
          <p:sp>
            <p:nvSpPr>
              <p:cNvPr id="25666" name="Line 13"/>
              <p:cNvSpPr>
                <a:spLocks noChangeShapeType="1"/>
              </p:cNvSpPr>
              <p:nvPr/>
            </p:nvSpPr>
            <p:spPr bwMode="blackWhite">
              <a:xfrm flipV="1">
                <a:off x="2482" y="3184"/>
                <a:ext cx="1" cy="85"/>
              </a:xfrm>
              <a:prstGeom prst="line">
                <a:avLst/>
              </a:prstGeom>
              <a:noFill/>
              <a:ln w="22225">
                <a:solidFill>
                  <a:srgbClr val="0F298F"/>
                </a:solidFill>
                <a:round/>
                <a:headEnd/>
                <a:tailEnd/>
              </a:ln>
            </p:spPr>
            <p:txBody>
              <a:bodyPr/>
              <a:lstStyle/>
              <a:p>
                <a:endParaRPr lang="en-US"/>
              </a:p>
            </p:txBody>
          </p:sp>
          <p:sp>
            <p:nvSpPr>
              <p:cNvPr id="25667" name="Line 14"/>
              <p:cNvSpPr>
                <a:spLocks noChangeShapeType="1"/>
              </p:cNvSpPr>
              <p:nvPr/>
            </p:nvSpPr>
            <p:spPr bwMode="blackWhite">
              <a:xfrm flipV="1">
                <a:off x="3266" y="3184"/>
                <a:ext cx="1" cy="85"/>
              </a:xfrm>
              <a:prstGeom prst="line">
                <a:avLst/>
              </a:prstGeom>
              <a:noFill/>
              <a:ln w="22225">
                <a:solidFill>
                  <a:srgbClr val="0F298F"/>
                </a:solidFill>
                <a:round/>
                <a:headEnd/>
                <a:tailEnd/>
              </a:ln>
            </p:spPr>
            <p:txBody>
              <a:bodyPr/>
              <a:lstStyle/>
              <a:p>
                <a:endParaRPr lang="en-US"/>
              </a:p>
            </p:txBody>
          </p:sp>
          <p:sp>
            <p:nvSpPr>
              <p:cNvPr id="25668" name="Line 15"/>
              <p:cNvSpPr>
                <a:spLocks noChangeShapeType="1"/>
              </p:cNvSpPr>
              <p:nvPr/>
            </p:nvSpPr>
            <p:spPr bwMode="blackWhite">
              <a:xfrm flipV="1">
                <a:off x="4047" y="3184"/>
                <a:ext cx="1" cy="85"/>
              </a:xfrm>
              <a:prstGeom prst="line">
                <a:avLst/>
              </a:prstGeom>
              <a:noFill/>
              <a:ln w="22225">
                <a:solidFill>
                  <a:srgbClr val="0F298F"/>
                </a:solidFill>
                <a:round/>
                <a:headEnd/>
                <a:tailEnd/>
              </a:ln>
            </p:spPr>
            <p:txBody>
              <a:bodyPr/>
              <a:lstStyle/>
              <a:p>
                <a:endParaRPr lang="en-US"/>
              </a:p>
            </p:txBody>
          </p:sp>
          <p:sp>
            <p:nvSpPr>
              <p:cNvPr id="25669" name="Freeform 16"/>
              <p:cNvSpPr>
                <a:spLocks/>
              </p:cNvSpPr>
              <p:nvPr/>
            </p:nvSpPr>
            <p:spPr bwMode="blackWhite">
              <a:xfrm>
                <a:off x="2544" y="3061"/>
                <a:ext cx="696" cy="38"/>
              </a:xfrm>
              <a:custGeom>
                <a:avLst/>
                <a:gdLst>
                  <a:gd name="T0" fmla="*/ 658 w 696"/>
                  <a:gd name="T1" fmla="*/ 0 h 38"/>
                  <a:gd name="T2" fmla="*/ 0 w 696"/>
                  <a:gd name="T3" fmla="*/ 0 h 38"/>
                  <a:gd name="T4" fmla="*/ 38 w 696"/>
                  <a:gd name="T5" fmla="*/ 38 h 38"/>
                  <a:gd name="T6" fmla="*/ 696 w 696"/>
                  <a:gd name="T7" fmla="*/ 38 h 38"/>
                  <a:gd name="T8" fmla="*/ 658 w 696"/>
                  <a:gd name="T9" fmla="*/ 0 h 38"/>
                  <a:gd name="T10" fmla="*/ 658 w 696"/>
                  <a:gd name="T11" fmla="*/ 0 h 38"/>
                  <a:gd name="T12" fmla="*/ 0 60000 65536"/>
                  <a:gd name="T13" fmla="*/ 0 60000 65536"/>
                  <a:gd name="T14" fmla="*/ 0 60000 65536"/>
                  <a:gd name="T15" fmla="*/ 0 60000 65536"/>
                  <a:gd name="T16" fmla="*/ 0 60000 65536"/>
                  <a:gd name="T17" fmla="*/ 0 60000 65536"/>
                  <a:gd name="T18" fmla="*/ 0 w 696"/>
                  <a:gd name="T19" fmla="*/ 0 h 38"/>
                  <a:gd name="T20" fmla="*/ 696 w 696"/>
                  <a:gd name="T21" fmla="*/ 38 h 38"/>
                </a:gdLst>
                <a:ahLst/>
                <a:cxnLst>
                  <a:cxn ang="T12">
                    <a:pos x="T0" y="T1"/>
                  </a:cxn>
                  <a:cxn ang="T13">
                    <a:pos x="T2" y="T3"/>
                  </a:cxn>
                  <a:cxn ang="T14">
                    <a:pos x="T4" y="T5"/>
                  </a:cxn>
                  <a:cxn ang="T15">
                    <a:pos x="T6" y="T7"/>
                  </a:cxn>
                  <a:cxn ang="T16">
                    <a:pos x="T8" y="T9"/>
                  </a:cxn>
                  <a:cxn ang="T17">
                    <a:pos x="T10" y="T11"/>
                  </a:cxn>
                </a:cxnLst>
                <a:rect l="T18" t="T19" r="T20" b="T21"/>
                <a:pathLst>
                  <a:path w="696" h="38">
                    <a:moveTo>
                      <a:pt x="658" y="0"/>
                    </a:moveTo>
                    <a:lnTo>
                      <a:pt x="0" y="0"/>
                    </a:lnTo>
                    <a:lnTo>
                      <a:pt x="38" y="38"/>
                    </a:lnTo>
                    <a:lnTo>
                      <a:pt x="696" y="38"/>
                    </a:lnTo>
                    <a:lnTo>
                      <a:pt x="658" y="0"/>
                    </a:lnTo>
                    <a:close/>
                  </a:path>
                </a:pathLst>
              </a:custGeom>
              <a:solidFill>
                <a:srgbClr val="AF6376"/>
              </a:solidFill>
              <a:ln w="9525">
                <a:noFill/>
                <a:round/>
                <a:headEnd/>
                <a:tailEnd/>
              </a:ln>
            </p:spPr>
            <p:txBody>
              <a:bodyPr/>
              <a:lstStyle/>
              <a:p>
                <a:endParaRPr lang="en-US"/>
              </a:p>
            </p:txBody>
          </p:sp>
          <p:sp>
            <p:nvSpPr>
              <p:cNvPr id="25670" name="Freeform 17"/>
              <p:cNvSpPr>
                <a:spLocks/>
              </p:cNvSpPr>
              <p:nvPr/>
            </p:nvSpPr>
            <p:spPr bwMode="blackWhite">
              <a:xfrm>
                <a:off x="2544" y="2832"/>
                <a:ext cx="658" cy="229"/>
              </a:xfrm>
              <a:custGeom>
                <a:avLst/>
                <a:gdLst>
                  <a:gd name="T0" fmla="*/ 658 w 658"/>
                  <a:gd name="T1" fmla="*/ 229 h 229"/>
                  <a:gd name="T2" fmla="*/ 658 w 658"/>
                  <a:gd name="T3" fmla="*/ 0 h 229"/>
                  <a:gd name="T4" fmla="*/ 0 w 658"/>
                  <a:gd name="T5" fmla="*/ 0 h 229"/>
                  <a:gd name="T6" fmla="*/ 0 w 658"/>
                  <a:gd name="T7" fmla="*/ 229 h 229"/>
                  <a:gd name="T8" fmla="*/ 658 w 658"/>
                  <a:gd name="T9" fmla="*/ 229 h 229"/>
                  <a:gd name="T10" fmla="*/ 658 w 658"/>
                  <a:gd name="T11" fmla="*/ 229 h 229"/>
                  <a:gd name="T12" fmla="*/ 0 60000 65536"/>
                  <a:gd name="T13" fmla="*/ 0 60000 65536"/>
                  <a:gd name="T14" fmla="*/ 0 60000 65536"/>
                  <a:gd name="T15" fmla="*/ 0 60000 65536"/>
                  <a:gd name="T16" fmla="*/ 0 60000 65536"/>
                  <a:gd name="T17" fmla="*/ 0 60000 65536"/>
                  <a:gd name="T18" fmla="*/ 0 w 658"/>
                  <a:gd name="T19" fmla="*/ 0 h 229"/>
                  <a:gd name="T20" fmla="*/ 658 w 658"/>
                  <a:gd name="T21" fmla="*/ 229 h 229"/>
                </a:gdLst>
                <a:ahLst/>
                <a:cxnLst>
                  <a:cxn ang="T12">
                    <a:pos x="T0" y="T1"/>
                  </a:cxn>
                  <a:cxn ang="T13">
                    <a:pos x="T2" y="T3"/>
                  </a:cxn>
                  <a:cxn ang="T14">
                    <a:pos x="T4" y="T5"/>
                  </a:cxn>
                  <a:cxn ang="T15">
                    <a:pos x="T6" y="T7"/>
                  </a:cxn>
                  <a:cxn ang="T16">
                    <a:pos x="T8" y="T9"/>
                  </a:cxn>
                  <a:cxn ang="T17">
                    <a:pos x="T10" y="T11"/>
                  </a:cxn>
                </a:cxnLst>
                <a:rect l="T18" t="T19" r="T20" b="T21"/>
                <a:pathLst>
                  <a:path w="658" h="229">
                    <a:moveTo>
                      <a:pt x="658" y="229"/>
                    </a:moveTo>
                    <a:lnTo>
                      <a:pt x="658" y="0"/>
                    </a:lnTo>
                    <a:lnTo>
                      <a:pt x="0" y="0"/>
                    </a:lnTo>
                    <a:lnTo>
                      <a:pt x="0" y="229"/>
                    </a:lnTo>
                    <a:lnTo>
                      <a:pt x="658" y="229"/>
                    </a:lnTo>
                    <a:close/>
                  </a:path>
                </a:pathLst>
              </a:custGeom>
              <a:solidFill>
                <a:srgbClr val="F98EA8"/>
              </a:solidFill>
              <a:ln w="3175">
                <a:solidFill>
                  <a:srgbClr val="F98EA8"/>
                </a:solidFill>
                <a:prstDash val="solid"/>
                <a:round/>
                <a:headEnd/>
                <a:tailEnd/>
              </a:ln>
            </p:spPr>
            <p:txBody>
              <a:bodyPr/>
              <a:lstStyle/>
              <a:p>
                <a:endParaRPr lang="en-US"/>
              </a:p>
            </p:txBody>
          </p:sp>
          <p:sp>
            <p:nvSpPr>
              <p:cNvPr id="25671" name="Rectangle 18"/>
              <p:cNvSpPr>
                <a:spLocks noChangeArrowheads="1"/>
              </p:cNvSpPr>
              <p:nvPr/>
            </p:nvSpPr>
            <p:spPr bwMode="blackWhite">
              <a:xfrm>
                <a:off x="2640" y="2903"/>
                <a:ext cx="540" cy="138"/>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President</a:t>
                </a:r>
                <a:endParaRPr lang="en-US" sz="1600" b="1">
                  <a:latin typeface="Arial" charset="0"/>
                </a:endParaRPr>
              </a:p>
            </p:txBody>
          </p:sp>
          <p:sp>
            <p:nvSpPr>
              <p:cNvPr id="25672" name="Line 19"/>
              <p:cNvSpPr>
                <a:spLocks noChangeShapeType="1"/>
              </p:cNvSpPr>
              <p:nvPr/>
            </p:nvSpPr>
            <p:spPr bwMode="blackWhite">
              <a:xfrm flipV="1">
                <a:off x="2874" y="3080"/>
                <a:ext cx="1" cy="104"/>
              </a:xfrm>
              <a:prstGeom prst="line">
                <a:avLst/>
              </a:prstGeom>
              <a:noFill/>
              <a:ln w="22225">
                <a:solidFill>
                  <a:srgbClr val="0F298F"/>
                </a:solidFill>
                <a:round/>
                <a:headEnd/>
                <a:tailEnd/>
              </a:ln>
            </p:spPr>
            <p:txBody>
              <a:bodyPr/>
              <a:lstStyle/>
              <a:p>
                <a:endParaRPr lang="en-US"/>
              </a:p>
            </p:txBody>
          </p:sp>
          <p:sp>
            <p:nvSpPr>
              <p:cNvPr id="25673" name="Freeform 20"/>
              <p:cNvSpPr>
                <a:spLocks/>
              </p:cNvSpPr>
              <p:nvPr/>
            </p:nvSpPr>
            <p:spPr bwMode="blackWhite">
              <a:xfrm>
                <a:off x="631" y="2415"/>
                <a:ext cx="275" cy="57"/>
              </a:xfrm>
              <a:custGeom>
                <a:avLst/>
                <a:gdLst>
                  <a:gd name="T0" fmla="*/ 0 w 275"/>
                  <a:gd name="T1" fmla="*/ 57 h 57"/>
                  <a:gd name="T2" fmla="*/ 0 w 275"/>
                  <a:gd name="T3" fmla="*/ 0 h 57"/>
                  <a:gd name="T4" fmla="*/ 275 w 275"/>
                  <a:gd name="T5" fmla="*/ 0 h 57"/>
                  <a:gd name="T6" fmla="*/ 275 w 275"/>
                  <a:gd name="T7" fmla="*/ 57 h 57"/>
                  <a:gd name="T8" fmla="*/ 0 60000 65536"/>
                  <a:gd name="T9" fmla="*/ 0 60000 65536"/>
                  <a:gd name="T10" fmla="*/ 0 60000 65536"/>
                  <a:gd name="T11" fmla="*/ 0 60000 65536"/>
                  <a:gd name="T12" fmla="*/ 0 w 275"/>
                  <a:gd name="T13" fmla="*/ 0 h 57"/>
                  <a:gd name="T14" fmla="*/ 275 w 275"/>
                  <a:gd name="T15" fmla="*/ 57 h 57"/>
                </a:gdLst>
                <a:ahLst/>
                <a:cxnLst>
                  <a:cxn ang="T8">
                    <a:pos x="T0" y="T1"/>
                  </a:cxn>
                  <a:cxn ang="T9">
                    <a:pos x="T2" y="T3"/>
                  </a:cxn>
                  <a:cxn ang="T10">
                    <a:pos x="T4" y="T5"/>
                  </a:cxn>
                  <a:cxn ang="T11">
                    <a:pos x="T6" y="T7"/>
                  </a:cxn>
                </a:cxnLst>
                <a:rect l="T12" t="T13" r="T14" b="T15"/>
                <a:pathLst>
                  <a:path w="275" h="57">
                    <a:moveTo>
                      <a:pt x="0" y="57"/>
                    </a:moveTo>
                    <a:lnTo>
                      <a:pt x="0" y="0"/>
                    </a:lnTo>
                    <a:lnTo>
                      <a:pt x="275" y="0"/>
                    </a:lnTo>
                    <a:lnTo>
                      <a:pt x="275" y="57"/>
                    </a:lnTo>
                  </a:path>
                </a:pathLst>
              </a:custGeom>
              <a:noFill/>
              <a:ln w="22225">
                <a:solidFill>
                  <a:srgbClr val="0F298F"/>
                </a:solidFill>
                <a:prstDash val="solid"/>
                <a:round/>
                <a:headEnd/>
                <a:tailEnd/>
              </a:ln>
            </p:spPr>
            <p:txBody>
              <a:bodyPr/>
              <a:lstStyle/>
              <a:p>
                <a:endParaRPr lang="en-US"/>
              </a:p>
            </p:txBody>
          </p:sp>
          <p:sp>
            <p:nvSpPr>
              <p:cNvPr id="25674" name="Freeform 21"/>
              <p:cNvSpPr>
                <a:spLocks/>
              </p:cNvSpPr>
              <p:nvPr/>
            </p:nvSpPr>
            <p:spPr bwMode="blackWhite">
              <a:xfrm>
                <a:off x="963"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75" name="Freeform 22"/>
              <p:cNvSpPr>
                <a:spLocks/>
              </p:cNvSpPr>
              <p:nvPr/>
            </p:nvSpPr>
            <p:spPr bwMode="blackWhite">
              <a:xfrm>
                <a:off x="849"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76" name="Freeform 23"/>
              <p:cNvSpPr>
                <a:spLocks/>
              </p:cNvSpPr>
              <p:nvPr/>
            </p:nvSpPr>
            <p:spPr bwMode="blackWhite">
              <a:xfrm>
                <a:off x="688"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77" name="Freeform 24"/>
              <p:cNvSpPr>
                <a:spLocks/>
              </p:cNvSpPr>
              <p:nvPr/>
            </p:nvSpPr>
            <p:spPr bwMode="blackWhite">
              <a:xfrm>
                <a:off x="574"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78" name="Freeform 25"/>
              <p:cNvSpPr>
                <a:spLocks/>
              </p:cNvSpPr>
              <p:nvPr/>
            </p:nvSpPr>
            <p:spPr bwMode="blackWhite">
              <a:xfrm>
                <a:off x="631" y="3459"/>
                <a:ext cx="570" cy="56"/>
              </a:xfrm>
              <a:custGeom>
                <a:avLst/>
                <a:gdLst>
                  <a:gd name="T0" fmla="*/ 0 w 570"/>
                  <a:gd name="T1" fmla="*/ 56 h 56"/>
                  <a:gd name="T2" fmla="*/ 0 w 570"/>
                  <a:gd name="T3" fmla="*/ 0 h 56"/>
                  <a:gd name="T4" fmla="*/ 570 w 570"/>
                  <a:gd name="T5" fmla="*/ 0 h 56"/>
                  <a:gd name="T6" fmla="*/ 570 w 570"/>
                  <a:gd name="T7" fmla="*/ 56 h 56"/>
                  <a:gd name="T8" fmla="*/ 0 60000 65536"/>
                  <a:gd name="T9" fmla="*/ 0 60000 65536"/>
                  <a:gd name="T10" fmla="*/ 0 60000 65536"/>
                  <a:gd name="T11" fmla="*/ 0 60000 65536"/>
                  <a:gd name="T12" fmla="*/ 0 w 570"/>
                  <a:gd name="T13" fmla="*/ 0 h 56"/>
                  <a:gd name="T14" fmla="*/ 570 w 570"/>
                  <a:gd name="T15" fmla="*/ 56 h 56"/>
                </a:gdLst>
                <a:ahLst/>
                <a:cxnLst>
                  <a:cxn ang="T8">
                    <a:pos x="T0" y="T1"/>
                  </a:cxn>
                  <a:cxn ang="T9">
                    <a:pos x="T2" y="T3"/>
                  </a:cxn>
                  <a:cxn ang="T10">
                    <a:pos x="T4" y="T5"/>
                  </a:cxn>
                  <a:cxn ang="T11">
                    <a:pos x="T6" y="T7"/>
                  </a:cxn>
                </a:cxnLst>
                <a:rect l="T12" t="T13" r="T14" b="T15"/>
                <a:pathLst>
                  <a:path w="570" h="56">
                    <a:moveTo>
                      <a:pt x="0" y="56"/>
                    </a:moveTo>
                    <a:lnTo>
                      <a:pt x="0" y="0"/>
                    </a:lnTo>
                    <a:lnTo>
                      <a:pt x="570" y="0"/>
                    </a:lnTo>
                    <a:lnTo>
                      <a:pt x="570" y="56"/>
                    </a:lnTo>
                  </a:path>
                </a:pathLst>
              </a:custGeom>
              <a:noFill/>
              <a:ln w="22225">
                <a:solidFill>
                  <a:srgbClr val="0F298F"/>
                </a:solidFill>
                <a:prstDash val="solid"/>
                <a:round/>
                <a:headEnd/>
                <a:tailEnd/>
              </a:ln>
            </p:spPr>
            <p:txBody>
              <a:bodyPr/>
              <a:lstStyle/>
              <a:p>
                <a:endParaRPr lang="en-US"/>
              </a:p>
            </p:txBody>
          </p:sp>
          <p:sp>
            <p:nvSpPr>
              <p:cNvPr id="25679" name="Freeform 26"/>
              <p:cNvSpPr>
                <a:spLocks/>
              </p:cNvSpPr>
              <p:nvPr/>
            </p:nvSpPr>
            <p:spPr bwMode="blackWhite">
              <a:xfrm>
                <a:off x="878"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80" name="Freeform 27"/>
              <p:cNvSpPr>
                <a:spLocks/>
              </p:cNvSpPr>
              <p:nvPr/>
            </p:nvSpPr>
            <p:spPr bwMode="blackWhite">
              <a:xfrm>
                <a:off x="764"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81" name="Freeform 28"/>
              <p:cNvSpPr>
                <a:spLocks/>
              </p:cNvSpPr>
              <p:nvPr/>
            </p:nvSpPr>
            <p:spPr bwMode="blackWhite">
              <a:xfrm>
                <a:off x="1068"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82" name="Freeform 29"/>
              <p:cNvSpPr>
                <a:spLocks/>
              </p:cNvSpPr>
              <p:nvPr/>
            </p:nvSpPr>
            <p:spPr bwMode="blackWhite">
              <a:xfrm>
                <a:off x="954"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83" name="Freeform 30"/>
              <p:cNvSpPr>
                <a:spLocks/>
              </p:cNvSpPr>
              <p:nvPr/>
            </p:nvSpPr>
            <p:spPr bwMode="blackWhite">
              <a:xfrm>
                <a:off x="1258"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84" name="Freeform 31"/>
              <p:cNvSpPr>
                <a:spLocks/>
              </p:cNvSpPr>
              <p:nvPr/>
            </p:nvSpPr>
            <p:spPr bwMode="blackWhite">
              <a:xfrm>
                <a:off x="1144"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85" name="Freeform 32"/>
              <p:cNvSpPr>
                <a:spLocks/>
              </p:cNvSpPr>
              <p:nvPr/>
            </p:nvSpPr>
            <p:spPr bwMode="blackWhite">
              <a:xfrm>
                <a:off x="688"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86" name="Freeform 33"/>
              <p:cNvSpPr>
                <a:spLocks/>
              </p:cNvSpPr>
              <p:nvPr/>
            </p:nvSpPr>
            <p:spPr bwMode="blackWhite">
              <a:xfrm>
                <a:off x="574"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87" name="Freeform 34"/>
              <p:cNvSpPr>
                <a:spLocks/>
              </p:cNvSpPr>
              <p:nvPr/>
            </p:nvSpPr>
            <p:spPr bwMode="blackWhite">
              <a:xfrm>
                <a:off x="973" y="3269"/>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88" name="Freeform 35"/>
              <p:cNvSpPr>
                <a:spLocks/>
              </p:cNvSpPr>
              <p:nvPr/>
            </p:nvSpPr>
            <p:spPr bwMode="blackWhite">
              <a:xfrm>
                <a:off x="859" y="3383"/>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89" name="Line 36"/>
              <p:cNvSpPr>
                <a:spLocks noChangeShapeType="1"/>
              </p:cNvSpPr>
              <p:nvPr/>
            </p:nvSpPr>
            <p:spPr bwMode="blackWhite">
              <a:xfrm flipV="1">
                <a:off x="916" y="3392"/>
                <a:ext cx="1" cy="67"/>
              </a:xfrm>
              <a:prstGeom prst="line">
                <a:avLst/>
              </a:prstGeom>
              <a:noFill/>
              <a:ln w="22225">
                <a:solidFill>
                  <a:srgbClr val="0F298F"/>
                </a:solidFill>
                <a:round/>
                <a:headEnd/>
                <a:tailEnd/>
              </a:ln>
            </p:spPr>
            <p:txBody>
              <a:bodyPr/>
              <a:lstStyle/>
              <a:p>
                <a:endParaRPr lang="en-US"/>
              </a:p>
            </p:txBody>
          </p:sp>
          <p:sp>
            <p:nvSpPr>
              <p:cNvPr id="25690" name="Freeform 37"/>
              <p:cNvSpPr>
                <a:spLocks/>
              </p:cNvSpPr>
              <p:nvPr/>
            </p:nvSpPr>
            <p:spPr bwMode="blackWhite">
              <a:xfrm>
                <a:off x="825" y="2229"/>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691" name="Freeform 38"/>
              <p:cNvSpPr>
                <a:spLocks/>
              </p:cNvSpPr>
              <p:nvPr/>
            </p:nvSpPr>
            <p:spPr bwMode="blackWhite">
              <a:xfrm>
                <a:off x="712" y="2342"/>
                <a:ext cx="132" cy="19"/>
              </a:xfrm>
              <a:custGeom>
                <a:avLst/>
                <a:gdLst>
                  <a:gd name="T0" fmla="*/ 132 w 132"/>
                  <a:gd name="T1" fmla="*/ 19 h 19"/>
                  <a:gd name="T2" fmla="*/ 113 w 132"/>
                  <a:gd name="T3" fmla="*/ 0 h 19"/>
                  <a:gd name="T4" fmla="*/ 0 w 132"/>
                  <a:gd name="T5" fmla="*/ 0 h 19"/>
                  <a:gd name="T6" fmla="*/ 19 w 132"/>
                  <a:gd name="T7" fmla="*/ 19 h 19"/>
                  <a:gd name="T8" fmla="*/ 132 w 132"/>
                  <a:gd name="T9" fmla="*/ 19 h 19"/>
                  <a:gd name="T10" fmla="*/ 132 w 132"/>
                  <a:gd name="T11" fmla="*/ 19 h 19"/>
                  <a:gd name="T12" fmla="*/ 0 60000 65536"/>
                  <a:gd name="T13" fmla="*/ 0 60000 65536"/>
                  <a:gd name="T14" fmla="*/ 0 60000 65536"/>
                  <a:gd name="T15" fmla="*/ 0 60000 65536"/>
                  <a:gd name="T16" fmla="*/ 0 60000 65536"/>
                  <a:gd name="T17" fmla="*/ 0 60000 65536"/>
                  <a:gd name="T18" fmla="*/ 0 w 132"/>
                  <a:gd name="T19" fmla="*/ 0 h 19"/>
                  <a:gd name="T20" fmla="*/ 132 w 132"/>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2" h="19">
                    <a:moveTo>
                      <a:pt x="132" y="19"/>
                    </a:moveTo>
                    <a:lnTo>
                      <a:pt x="113" y="0"/>
                    </a:lnTo>
                    <a:lnTo>
                      <a:pt x="0" y="0"/>
                    </a:lnTo>
                    <a:lnTo>
                      <a:pt x="19" y="19"/>
                    </a:lnTo>
                    <a:lnTo>
                      <a:pt x="132" y="19"/>
                    </a:lnTo>
                    <a:close/>
                  </a:path>
                </a:pathLst>
              </a:custGeom>
              <a:solidFill>
                <a:srgbClr val="8E7593"/>
              </a:solidFill>
              <a:ln w="9525">
                <a:noFill/>
                <a:round/>
                <a:headEnd/>
                <a:tailEnd/>
              </a:ln>
            </p:spPr>
            <p:txBody>
              <a:bodyPr/>
              <a:lstStyle/>
              <a:p>
                <a:endParaRPr lang="en-US"/>
              </a:p>
            </p:txBody>
          </p:sp>
          <p:sp>
            <p:nvSpPr>
              <p:cNvPr id="25692" name="Line 39"/>
              <p:cNvSpPr>
                <a:spLocks noChangeShapeType="1"/>
              </p:cNvSpPr>
              <p:nvPr/>
            </p:nvSpPr>
            <p:spPr bwMode="blackWhite">
              <a:xfrm flipV="1">
                <a:off x="768" y="2352"/>
                <a:ext cx="1" cy="63"/>
              </a:xfrm>
              <a:prstGeom prst="line">
                <a:avLst/>
              </a:prstGeom>
              <a:noFill/>
              <a:ln w="22225">
                <a:solidFill>
                  <a:srgbClr val="0F298F"/>
                </a:solidFill>
                <a:round/>
                <a:headEnd/>
                <a:tailEnd/>
              </a:ln>
            </p:spPr>
            <p:txBody>
              <a:bodyPr/>
              <a:lstStyle/>
              <a:p>
                <a:endParaRPr lang="en-US"/>
              </a:p>
            </p:txBody>
          </p:sp>
          <p:sp>
            <p:nvSpPr>
              <p:cNvPr id="25693" name="Freeform 40"/>
              <p:cNvSpPr>
                <a:spLocks/>
              </p:cNvSpPr>
              <p:nvPr/>
            </p:nvSpPr>
            <p:spPr bwMode="blackWhite">
              <a:xfrm>
                <a:off x="1101" y="1983"/>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694" name="Freeform 41"/>
              <p:cNvSpPr>
                <a:spLocks/>
              </p:cNvSpPr>
              <p:nvPr/>
            </p:nvSpPr>
            <p:spPr bwMode="blackWhite">
              <a:xfrm>
                <a:off x="987" y="209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95" name="Line 42"/>
              <p:cNvSpPr>
                <a:spLocks noChangeShapeType="1"/>
              </p:cNvSpPr>
              <p:nvPr/>
            </p:nvSpPr>
            <p:spPr bwMode="blackWhite">
              <a:xfrm flipV="1">
                <a:off x="1044" y="2106"/>
                <a:ext cx="1" cy="66"/>
              </a:xfrm>
              <a:prstGeom prst="line">
                <a:avLst/>
              </a:prstGeom>
              <a:noFill/>
              <a:ln w="22225">
                <a:solidFill>
                  <a:srgbClr val="0F298F"/>
                </a:solidFill>
                <a:round/>
                <a:headEnd/>
                <a:tailEnd/>
              </a:ln>
            </p:spPr>
            <p:txBody>
              <a:bodyPr/>
              <a:lstStyle/>
              <a:p>
                <a:endParaRPr lang="en-US"/>
              </a:p>
            </p:txBody>
          </p:sp>
          <p:sp>
            <p:nvSpPr>
              <p:cNvPr id="25696" name="Line 43"/>
              <p:cNvSpPr>
                <a:spLocks noChangeShapeType="1"/>
              </p:cNvSpPr>
              <p:nvPr/>
            </p:nvSpPr>
            <p:spPr bwMode="blackWhite">
              <a:xfrm flipV="1">
                <a:off x="821" y="3459"/>
                <a:ext cx="1" cy="56"/>
              </a:xfrm>
              <a:prstGeom prst="line">
                <a:avLst/>
              </a:prstGeom>
              <a:noFill/>
              <a:ln w="22225">
                <a:solidFill>
                  <a:srgbClr val="0F298F"/>
                </a:solidFill>
                <a:round/>
                <a:headEnd/>
                <a:tailEnd/>
              </a:ln>
            </p:spPr>
            <p:txBody>
              <a:bodyPr/>
              <a:lstStyle/>
              <a:p>
                <a:endParaRPr lang="en-US"/>
              </a:p>
            </p:txBody>
          </p:sp>
          <p:sp>
            <p:nvSpPr>
              <p:cNvPr id="25697" name="Line 44"/>
              <p:cNvSpPr>
                <a:spLocks noChangeShapeType="1"/>
              </p:cNvSpPr>
              <p:nvPr/>
            </p:nvSpPr>
            <p:spPr bwMode="blackWhite">
              <a:xfrm flipV="1">
                <a:off x="1011" y="3459"/>
                <a:ext cx="1" cy="56"/>
              </a:xfrm>
              <a:prstGeom prst="line">
                <a:avLst/>
              </a:prstGeom>
              <a:noFill/>
              <a:ln w="22225">
                <a:solidFill>
                  <a:srgbClr val="0F298F"/>
                </a:solidFill>
                <a:round/>
                <a:headEnd/>
                <a:tailEnd/>
              </a:ln>
            </p:spPr>
            <p:txBody>
              <a:bodyPr/>
              <a:lstStyle/>
              <a:p>
                <a:endParaRPr lang="en-US"/>
              </a:p>
            </p:txBody>
          </p:sp>
          <p:sp>
            <p:nvSpPr>
              <p:cNvPr id="25698" name="Freeform 45"/>
              <p:cNvSpPr>
                <a:spLocks/>
              </p:cNvSpPr>
              <p:nvPr/>
            </p:nvSpPr>
            <p:spPr bwMode="blackWhite">
              <a:xfrm>
                <a:off x="1414" y="3459"/>
                <a:ext cx="570" cy="56"/>
              </a:xfrm>
              <a:custGeom>
                <a:avLst/>
                <a:gdLst>
                  <a:gd name="T0" fmla="*/ 0 w 570"/>
                  <a:gd name="T1" fmla="*/ 56 h 56"/>
                  <a:gd name="T2" fmla="*/ 0 w 570"/>
                  <a:gd name="T3" fmla="*/ 0 h 56"/>
                  <a:gd name="T4" fmla="*/ 570 w 570"/>
                  <a:gd name="T5" fmla="*/ 0 h 56"/>
                  <a:gd name="T6" fmla="*/ 570 w 570"/>
                  <a:gd name="T7" fmla="*/ 56 h 56"/>
                  <a:gd name="T8" fmla="*/ 0 60000 65536"/>
                  <a:gd name="T9" fmla="*/ 0 60000 65536"/>
                  <a:gd name="T10" fmla="*/ 0 60000 65536"/>
                  <a:gd name="T11" fmla="*/ 0 60000 65536"/>
                  <a:gd name="T12" fmla="*/ 0 w 570"/>
                  <a:gd name="T13" fmla="*/ 0 h 56"/>
                  <a:gd name="T14" fmla="*/ 570 w 570"/>
                  <a:gd name="T15" fmla="*/ 56 h 56"/>
                </a:gdLst>
                <a:ahLst/>
                <a:cxnLst>
                  <a:cxn ang="T8">
                    <a:pos x="T0" y="T1"/>
                  </a:cxn>
                  <a:cxn ang="T9">
                    <a:pos x="T2" y="T3"/>
                  </a:cxn>
                  <a:cxn ang="T10">
                    <a:pos x="T4" y="T5"/>
                  </a:cxn>
                  <a:cxn ang="T11">
                    <a:pos x="T6" y="T7"/>
                  </a:cxn>
                </a:cxnLst>
                <a:rect l="T12" t="T13" r="T14" b="T15"/>
                <a:pathLst>
                  <a:path w="570" h="56">
                    <a:moveTo>
                      <a:pt x="0" y="56"/>
                    </a:moveTo>
                    <a:lnTo>
                      <a:pt x="0" y="0"/>
                    </a:lnTo>
                    <a:lnTo>
                      <a:pt x="570" y="0"/>
                    </a:lnTo>
                    <a:lnTo>
                      <a:pt x="570" y="56"/>
                    </a:lnTo>
                  </a:path>
                </a:pathLst>
              </a:custGeom>
              <a:noFill/>
              <a:ln w="22225">
                <a:solidFill>
                  <a:srgbClr val="0F298F"/>
                </a:solidFill>
                <a:prstDash val="solid"/>
                <a:round/>
                <a:headEnd/>
                <a:tailEnd/>
              </a:ln>
            </p:spPr>
            <p:txBody>
              <a:bodyPr/>
              <a:lstStyle/>
              <a:p>
                <a:endParaRPr lang="en-US"/>
              </a:p>
            </p:txBody>
          </p:sp>
          <p:sp>
            <p:nvSpPr>
              <p:cNvPr id="25699" name="Freeform 46"/>
              <p:cNvSpPr>
                <a:spLocks/>
              </p:cNvSpPr>
              <p:nvPr/>
            </p:nvSpPr>
            <p:spPr bwMode="blackWhite">
              <a:xfrm>
                <a:off x="1661"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00" name="Freeform 47"/>
              <p:cNvSpPr>
                <a:spLocks/>
              </p:cNvSpPr>
              <p:nvPr/>
            </p:nvSpPr>
            <p:spPr bwMode="blackWhite">
              <a:xfrm>
                <a:off x="1547"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01" name="Freeform 48"/>
              <p:cNvSpPr>
                <a:spLocks/>
              </p:cNvSpPr>
              <p:nvPr/>
            </p:nvSpPr>
            <p:spPr bwMode="blackWhite">
              <a:xfrm>
                <a:off x="1851"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02" name="Freeform 49"/>
              <p:cNvSpPr>
                <a:spLocks/>
              </p:cNvSpPr>
              <p:nvPr/>
            </p:nvSpPr>
            <p:spPr bwMode="blackWhite">
              <a:xfrm>
                <a:off x="1737"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03" name="Freeform 50"/>
              <p:cNvSpPr>
                <a:spLocks/>
              </p:cNvSpPr>
              <p:nvPr/>
            </p:nvSpPr>
            <p:spPr bwMode="blackWhite">
              <a:xfrm>
                <a:off x="2041"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04" name="Freeform 51"/>
              <p:cNvSpPr>
                <a:spLocks/>
              </p:cNvSpPr>
              <p:nvPr/>
            </p:nvSpPr>
            <p:spPr bwMode="blackWhite">
              <a:xfrm>
                <a:off x="1927"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05" name="Freeform 52"/>
              <p:cNvSpPr>
                <a:spLocks/>
              </p:cNvSpPr>
              <p:nvPr/>
            </p:nvSpPr>
            <p:spPr bwMode="blackWhite">
              <a:xfrm>
                <a:off x="1471"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06" name="Freeform 53"/>
              <p:cNvSpPr>
                <a:spLocks/>
              </p:cNvSpPr>
              <p:nvPr/>
            </p:nvSpPr>
            <p:spPr bwMode="blackWhite">
              <a:xfrm>
                <a:off x="1357"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07" name="Freeform 54"/>
              <p:cNvSpPr>
                <a:spLocks/>
              </p:cNvSpPr>
              <p:nvPr/>
            </p:nvSpPr>
            <p:spPr bwMode="blackWhite">
              <a:xfrm>
                <a:off x="1756" y="3269"/>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08" name="Freeform 55"/>
              <p:cNvSpPr>
                <a:spLocks/>
              </p:cNvSpPr>
              <p:nvPr/>
            </p:nvSpPr>
            <p:spPr bwMode="blackWhite">
              <a:xfrm>
                <a:off x="1642" y="3383"/>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09" name="Line 56"/>
              <p:cNvSpPr>
                <a:spLocks noChangeShapeType="1"/>
              </p:cNvSpPr>
              <p:nvPr/>
            </p:nvSpPr>
            <p:spPr bwMode="blackWhite">
              <a:xfrm flipV="1">
                <a:off x="1699" y="3392"/>
                <a:ext cx="1" cy="67"/>
              </a:xfrm>
              <a:prstGeom prst="line">
                <a:avLst/>
              </a:prstGeom>
              <a:noFill/>
              <a:ln w="22225">
                <a:solidFill>
                  <a:srgbClr val="0F298F"/>
                </a:solidFill>
                <a:round/>
                <a:headEnd/>
                <a:tailEnd/>
              </a:ln>
            </p:spPr>
            <p:txBody>
              <a:bodyPr/>
              <a:lstStyle/>
              <a:p>
                <a:endParaRPr lang="en-US"/>
              </a:p>
            </p:txBody>
          </p:sp>
          <p:sp>
            <p:nvSpPr>
              <p:cNvPr id="25710" name="Line 57"/>
              <p:cNvSpPr>
                <a:spLocks noChangeShapeType="1"/>
              </p:cNvSpPr>
              <p:nvPr/>
            </p:nvSpPr>
            <p:spPr bwMode="blackWhite">
              <a:xfrm flipV="1">
                <a:off x="1604" y="3459"/>
                <a:ext cx="1" cy="56"/>
              </a:xfrm>
              <a:prstGeom prst="line">
                <a:avLst/>
              </a:prstGeom>
              <a:noFill/>
              <a:ln w="22225">
                <a:solidFill>
                  <a:srgbClr val="0F298F"/>
                </a:solidFill>
                <a:round/>
                <a:headEnd/>
                <a:tailEnd/>
              </a:ln>
            </p:spPr>
            <p:txBody>
              <a:bodyPr/>
              <a:lstStyle/>
              <a:p>
                <a:endParaRPr lang="en-US"/>
              </a:p>
            </p:txBody>
          </p:sp>
          <p:sp>
            <p:nvSpPr>
              <p:cNvPr id="25711" name="Line 58"/>
              <p:cNvSpPr>
                <a:spLocks noChangeShapeType="1"/>
              </p:cNvSpPr>
              <p:nvPr/>
            </p:nvSpPr>
            <p:spPr bwMode="blackWhite">
              <a:xfrm flipV="1">
                <a:off x="1794" y="3459"/>
                <a:ext cx="1" cy="56"/>
              </a:xfrm>
              <a:prstGeom prst="line">
                <a:avLst/>
              </a:prstGeom>
              <a:noFill/>
              <a:ln w="22225">
                <a:solidFill>
                  <a:srgbClr val="0F298F"/>
                </a:solidFill>
                <a:round/>
                <a:headEnd/>
                <a:tailEnd/>
              </a:ln>
            </p:spPr>
            <p:txBody>
              <a:bodyPr/>
              <a:lstStyle/>
              <a:p>
                <a:endParaRPr lang="en-US"/>
              </a:p>
            </p:txBody>
          </p:sp>
          <p:sp>
            <p:nvSpPr>
              <p:cNvPr id="25712" name="Freeform 59"/>
              <p:cNvSpPr>
                <a:spLocks/>
              </p:cNvSpPr>
              <p:nvPr/>
            </p:nvSpPr>
            <p:spPr bwMode="blackWhite">
              <a:xfrm>
                <a:off x="2198" y="3459"/>
                <a:ext cx="569" cy="56"/>
              </a:xfrm>
              <a:custGeom>
                <a:avLst/>
                <a:gdLst>
                  <a:gd name="T0" fmla="*/ 0 w 569"/>
                  <a:gd name="T1" fmla="*/ 56 h 56"/>
                  <a:gd name="T2" fmla="*/ 0 w 569"/>
                  <a:gd name="T3" fmla="*/ 0 h 56"/>
                  <a:gd name="T4" fmla="*/ 569 w 569"/>
                  <a:gd name="T5" fmla="*/ 0 h 56"/>
                  <a:gd name="T6" fmla="*/ 569 w 569"/>
                  <a:gd name="T7" fmla="*/ 56 h 56"/>
                  <a:gd name="T8" fmla="*/ 0 60000 65536"/>
                  <a:gd name="T9" fmla="*/ 0 60000 65536"/>
                  <a:gd name="T10" fmla="*/ 0 60000 65536"/>
                  <a:gd name="T11" fmla="*/ 0 60000 65536"/>
                  <a:gd name="T12" fmla="*/ 0 w 569"/>
                  <a:gd name="T13" fmla="*/ 0 h 56"/>
                  <a:gd name="T14" fmla="*/ 569 w 569"/>
                  <a:gd name="T15" fmla="*/ 56 h 56"/>
                </a:gdLst>
                <a:ahLst/>
                <a:cxnLst>
                  <a:cxn ang="T8">
                    <a:pos x="T0" y="T1"/>
                  </a:cxn>
                  <a:cxn ang="T9">
                    <a:pos x="T2" y="T3"/>
                  </a:cxn>
                  <a:cxn ang="T10">
                    <a:pos x="T4" y="T5"/>
                  </a:cxn>
                  <a:cxn ang="T11">
                    <a:pos x="T6" y="T7"/>
                  </a:cxn>
                </a:cxnLst>
                <a:rect l="T12" t="T13" r="T14" b="T15"/>
                <a:pathLst>
                  <a:path w="569" h="56">
                    <a:moveTo>
                      <a:pt x="0" y="56"/>
                    </a:moveTo>
                    <a:lnTo>
                      <a:pt x="0" y="0"/>
                    </a:lnTo>
                    <a:lnTo>
                      <a:pt x="569" y="0"/>
                    </a:lnTo>
                    <a:lnTo>
                      <a:pt x="569" y="56"/>
                    </a:lnTo>
                  </a:path>
                </a:pathLst>
              </a:custGeom>
              <a:noFill/>
              <a:ln w="22225">
                <a:solidFill>
                  <a:srgbClr val="0F298F"/>
                </a:solidFill>
                <a:prstDash val="solid"/>
                <a:round/>
                <a:headEnd/>
                <a:tailEnd/>
              </a:ln>
            </p:spPr>
            <p:txBody>
              <a:bodyPr/>
              <a:lstStyle/>
              <a:p>
                <a:endParaRPr lang="en-US"/>
              </a:p>
            </p:txBody>
          </p:sp>
          <p:sp>
            <p:nvSpPr>
              <p:cNvPr id="25713" name="Freeform 60"/>
              <p:cNvSpPr>
                <a:spLocks/>
              </p:cNvSpPr>
              <p:nvPr/>
            </p:nvSpPr>
            <p:spPr bwMode="blackWhite">
              <a:xfrm>
                <a:off x="2444"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14" name="Freeform 61"/>
              <p:cNvSpPr>
                <a:spLocks/>
              </p:cNvSpPr>
              <p:nvPr/>
            </p:nvSpPr>
            <p:spPr bwMode="blackWhite">
              <a:xfrm>
                <a:off x="2331" y="3629"/>
                <a:ext cx="132" cy="19"/>
              </a:xfrm>
              <a:custGeom>
                <a:avLst/>
                <a:gdLst>
                  <a:gd name="T0" fmla="*/ 132 w 132"/>
                  <a:gd name="T1" fmla="*/ 19 h 19"/>
                  <a:gd name="T2" fmla="*/ 113 w 132"/>
                  <a:gd name="T3" fmla="*/ 0 h 19"/>
                  <a:gd name="T4" fmla="*/ 0 w 132"/>
                  <a:gd name="T5" fmla="*/ 0 h 19"/>
                  <a:gd name="T6" fmla="*/ 18 w 132"/>
                  <a:gd name="T7" fmla="*/ 19 h 19"/>
                  <a:gd name="T8" fmla="*/ 132 w 132"/>
                  <a:gd name="T9" fmla="*/ 19 h 19"/>
                  <a:gd name="T10" fmla="*/ 132 w 132"/>
                  <a:gd name="T11" fmla="*/ 19 h 19"/>
                  <a:gd name="T12" fmla="*/ 0 60000 65536"/>
                  <a:gd name="T13" fmla="*/ 0 60000 65536"/>
                  <a:gd name="T14" fmla="*/ 0 60000 65536"/>
                  <a:gd name="T15" fmla="*/ 0 60000 65536"/>
                  <a:gd name="T16" fmla="*/ 0 60000 65536"/>
                  <a:gd name="T17" fmla="*/ 0 60000 65536"/>
                  <a:gd name="T18" fmla="*/ 0 w 132"/>
                  <a:gd name="T19" fmla="*/ 0 h 19"/>
                  <a:gd name="T20" fmla="*/ 132 w 132"/>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2" h="19">
                    <a:moveTo>
                      <a:pt x="132" y="19"/>
                    </a:moveTo>
                    <a:lnTo>
                      <a:pt x="113" y="0"/>
                    </a:lnTo>
                    <a:lnTo>
                      <a:pt x="0" y="0"/>
                    </a:lnTo>
                    <a:lnTo>
                      <a:pt x="18" y="19"/>
                    </a:lnTo>
                    <a:lnTo>
                      <a:pt x="132" y="19"/>
                    </a:lnTo>
                    <a:close/>
                  </a:path>
                </a:pathLst>
              </a:custGeom>
              <a:solidFill>
                <a:srgbClr val="8E7593"/>
              </a:solidFill>
              <a:ln w="9525">
                <a:noFill/>
                <a:round/>
                <a:headEnd/>
                <a:tailEnd/>
              </a:ln>
            </p:spPr>
            <p:txBody>
              <a:bodyPr/>
              <a:lstStyle/>
              <a:p>
                <a:endParaRPr lang="en-US"/>
              </a:p>
            </p:txBody>
          </p:sp>
          <p:sp>
            <p:nvSpPr>
              <p:cNvPr id="25715" name="Freeform 62"/>
              <p:cNvSpPr>
                <a:spLocks/>
              </p:cNvSpPr>
              <p:nvPr/>
            </p:nvSpPr>
            <p:spPr bwMode="blackWhite">
              <a:xfrm>
                <a:off x="2634"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16" name="Freeform 63"/>
              <p:cNvSpPr>
                <a:spLocks/>
              </p:cNvSpPr>
              <p:nvPr/>
            </p:nvSpPr>
            <p:spPr bwMode="blackWhite">
              <a:xfrm>
                <a:off x="2520"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17" name="Freeform 64"/>
              <p:cNvSpPr>
                <a:spLocks/>
              </p:cNvSpPr>
              <p:nvPr/>
            </p:nvSpPr>
            <p:spPr bwMode="blackWhite">
              <a:xfrm>
                <a:off x="2824"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18" name="Freeform 65"/>
              <p:cNvSpPr>
                <a:spLocks/>
              </p:cNvSpPr>
              <p:nvPr/>
            </p:nvSpPr>
            <p:spPr bwMode="blackWhite">
              <a:xfrm>
                <a:off x="2710"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19" name="Freeform 66"/>
              <p:cNvSpPr>
                <a:spLocks/>
              </p:cNvSpPr>
              <p:nvPr/>
            </p:nvSpPr>
            <p:spPr bwMode="blackWhite">
              <a:xfrm>
                <a:off x="2255"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20" name="Freeform 67"/>
              <p:cNvSpPr>
                <a:spLocks/>
              </p:cNvSpPr>
              <p:nvPr/>
            </p:nvSpPr>
            <p:spPr bwMode="blackWhite">
              <a:xfrm>
                <a:off x="2141"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21" name="Freeform 68"/>
              <p:cNvSpPr>
                <a:spLocks/>
              </p:cNvSpPr>
              <p:nvPr/>
            </p:nvSpPr>
            <p:spPr bwMode="blackWhite">
              <a:xfrm>
                <a:off x="2539" y="3269"/>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22" name="Freeform 69"/>
              <p:cNvSpPr>
                <a:spLocks/>
              </p:cNvSpPr>
              <p:nvPr/>
            </p:nvSpPr>
            <p:spPr bwMode="blackWhite">
              <a:xfrm>
                <a:off x="2425" y="3383"/>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23" name="Line 70"/>
              <p:cNvSpPr>
                <a:spLocks noChangeShapeType="1"/>
              </p:cNvSpPr>
              <p:nvPr/>
            </p:nvSpPr>
            <p:spPr bwMode="blackWhite">
              <a:xfrm flipV="1">
                <a:off x="2482" y="3392"/>
                <a:ext cx="1" cy="67"/>
              </a:xfrm>
              <a:prstGeom prst="line">
                <a:avLst/>
              </a:prstGeom>
              <a:noFill/>
              <a:ln w="22225">
                <a:solidFill>
                  <a:srgbClr val="0F298F"/>
                </a:solidFill>
                <a:round/>
                <a:headEnd/>
                <a:tailEnd/>
              </a:ln>
            </p:spPr>
            <p:txBody>
              <a:bodyPr/>
              <a:lstStyle/>
              <a:p>
                <a:endParaRPr lang="en-US"/>
              </a:p>
            </p:txBody>
          </p:sp>
          <p:sp>
            <p:nvSpPr>
              <p:cNvPr id="25724" name="Line 71"/>
              <p:cNvSpPr>
                <a:spLocks noChangeShapeType="1"/>
              </p:cNvSpPr>
              <p:nvPr/>
            </p:nvSpPr>
            <p:spPr bwMode="blackWhite">
              <a:xfrm flipV="1">
                <a:off x="2387" y="3459"/>
                <a:ext cx="1" cy="56"/>
              </a:xfrm>
              <a:prstGeom prst="line">
                <a:avLst/>
              </a:prstGeom>
              <a:noFill/>
              <a:ln w="22225">
                <a:solidFill>
                  <a:srgbClr val="0F298F"/>
                </a:solidFill>
                <a:round/>
                <a:headEnd/>
                <a:tailEnd/>
              </a:ln>
            </p:spPr>
            <p:txBody>
              <a:bodyPr/>
              <a:lstStyle/>
              <a:p>
                <a:endParaRPr lang="en-US"/>
              </a:p>
            </p:txBody>
          </p:sp>
          <p:sp>
            <p:nvSpPr>
              <p:cNvPr id="25725" name="Line 72"/>
              <p:cNvSpPr>
                <a:spLocks noChangeShapeType="1"/>
              </p:cNvSpPr>
              <p:nvPr/>
            </p:nvSpPr>
            <p:spPr bwMode="blackWhite">
              <a:xfrm flipV="1">
                <a:off x="2577" y="3459"/>
                <a:ext cx="1" cy="56"/>
              </a:xfrm>
              <a:prstGeom prst="line">
                <a:avLst/>
              </a:prstGeom>
              <a:noFill/>
              <a:ln w="22225">
                <a:solidFill>
                  <a:srgbClr val="0F298F"/>
                </a:solidFill>
                <a:round/>
                <a:headEnd/>
                <a:tailEnd/>
              </a:ln>
            </p:spPr>
            <p:txBody>
              <a:bodyPr/>
              <a:lstStyle/>
              <a:p>
                <a:endParaRPr lang="en-US"/>
              </a:p>
            </p:txBody>
          </p:sp>
          <p:sp>
            <p:nvSpPr>
              <p:cNvPr id="25726" name="Freeform 73"/>
              <p:cNvSpPr>
                <a:spLocks/>
              </p:cNvSpPr>
              <p:nvPr/>
            </p:nvSpPr>
            <p:spPr bwMode="blackWhite">
              <a:xfrm>
                <a:off x="2979" y="3459"/>
                <a:ext cx="569" cy="56"/>
              </a:xfrm>
              <a:custGeom>
                <a:avLst/>
                <a:gdLst>
                  <a:gd name="T0" fmla="*/ 0 w 569"/>
                  <a:gd name="T1" fmla="*/ 56 h 56"/>
                  <a:gd name="T2" fmla="*/ 0 w 569"/>
                  <a:gd name="T3" fmla="*/ 0 h 56"/>
                  <a:gd name="T4" fmla="*/ 569 w 569"/>
                  <a:gd name="T5" fmla="*/ 0 h 56"/>
                  <a:gd name="T6" fmla="*/ 569 w 569"/>
                  <a:gd name="T7" fmla="*/ 56 h 56"/>
                  <a:gd name="T8" fmla="*/ 0 60000 65536"/>
                  <a:gd name="T9" fmla="*/ 0 60000 65536"/>
                  <a:gd name="T10" fmla="*/ 0 60000 65536"/>
                  <a:gd name="T11" fmla="*/ 0 60000 65536"/>
                  <a:gd name="T12" fmla="*/ 0 w 569"/>
                  <a:gd name="T13" fmla="*/ 0 h 56"/>
                  <a:gd name="T14" fmla="*/ 569 w 569"/>
                  <a:gd name="T15" fmla="*/ 56 h 56"/>
                </a:gdLst>
                <a:ahLst/>
                <a:cxnLst>
                  <a:cxn ang="T8">
                    <a:pos x="T0" y="T1"/>
                  </a:cxn>
                  <a:cxn ang="T9">
                    <a:pos x="T2" y="T3"/>
                  </a:cxn>
                  <a:cxn ang="T10">
                    <a:pos x="T4" y="T5"/>
                  </a:cxn>
                  <a:cxn ang="T11">
                    <a:pos x="T6" y="T7"/>
                  </a:cxn>
                </a:cxnLst>
                <a:rect l="T12" t="T13" r="T14" b="T15"/>
                <a:pathLst>
                  <a:path w="569" h="56">
                    <a:moveTo>
                      <a:pt x="0" y="56"/>
                    </a:moveTo>
                    <a:lnTo>
                      <a:pt x="0" y="0"/>
                    </a:lnTo>
                    <a:lnTo>
                      <a:pt x="569" y="0"/>
                    </a:lnTo>
                    <a:lnTo>
                      <a:pt x="569" y="56"/>
                    </a:lnTo>
                  </a:path>
                </a:pathLst>
              </a:custGeom>
              <a:noFill/>
              <a:ln w="22225">
                <a:solidFill>
                  <a:srgbClr val="0F298F"/>
                </a:solidFill>
                <a:prstDash val="solid"/>
                <a:round/>
                <a:headEnd/>
                <a:tailEnd/>
              </a:ln>
            </p:spPr>
            <p:txBody>
              <a:bodyPr/>
              <a:lstStyle/>
              <a:p>
                <a:endParaRPr lang="en-US"/>
              </a:p>
            </p:txBody>
          </p:sp>
          <p:sp>
            <p:nvSpPr>
              <p:cNvPr id="25727" name="Freeform 74"/>
              <p:cNvSpPr>
                <a:spLocks/>
              </p:cNvSpPr>
              <p:nvPr/>
            </p:nvSpPr>
            <p:spPr bwMode="blackWhite">
              <a:xfrm>
                <a:off x="3225"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28" name="Freeform 75"/>
              <p:cNvSpPr>
                <a:spLocks/>
              </p:cNvSpPr>
              <p:nvPr/>
            </p:nvSpPr>
            <p:spPr bwMode="blackWhite">
              <a:xfrm>
                <a:off x="3112" y="3629"/>
                <a:ext cx="132" cy="19"/>
              </a:xfrm>
              <a:custGeom>
                <a:avLst/>
                <a:gdLst>
                  <a:gd name="T0" fmla="*/ 132 w 132"/>
                  <a:gd name="T1" fmla="*/ 19 h 19"/>
                  <a:gd name="T2" fmla="*/ 113 w 132"/>
                  <a:gd name="T3" fmla="*/ 0 h 19"/>
                  <a:gd name="T4" fmla="*/ 0 w 132"/>
                  <a:gd name="T5" fmla="*/ 0 h 19"/>
                  <a:gd name="T6" fmla="*/ 18 w 132"/>
                  <a:gd name="T7" fmla="*/ 19 h 19"/>
                  <a:gd name="T8" fmla="*/ 132 w 132"/>
                  <a:gd name="T9" fmla="*/ 19 h 19"/>
                  <a:gd name="T10" fmla="*/ 132 w 132"/>
                  <a:gd name="T11" fmla="*/ 19 h 19"/>
                  <a:gd name="T12" fmla="*/ 0 60000 65536"/>
                  <a:gd name="T13" fmla="*/ 0 60000 65536"/>
                  <a:gd name="T14" fmla="*/ 0 60000 65536"/>
                  <a:gd name="T15" fmla="*/ 0 60000 65536"/>
                  <a:gd name="T16" fmla="*/ 0 60000 65536"/>
                  <a:gd name="T17" fmla="*/ 0 60000 65536"/>
                  <a:gd name="T18" fmla="*/ 0 w 132"/>
                  <a:gd name="T19" fmla="*/ 0 h 19"/>
                  <a:gd name="T20" fmla="*/ 132 w 132"/>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2" h="19">
                    <a:moveTo>
                      <a:pt x="132" y="19"/>
                    </a:moveTo>
                    <a:lnTo>
                      <a:pt x="113" y="0"/>
                    </a:lnTo>
                    <a:lnTo>
                      <a:pt x="0" y="0"/>
                    </a:lnTo>
                    <a:lnTo>
                      <a:pt x="18" y="19"/>
                    </a:lnTo>
                    <a:lnTo>
                      <a:pt x="132" y="19"/>
                    </a:lnTo>
                    <a:close/>
                  </a:path>
                </a:pathLst>
              </a:custGeom>
              <a:solidFill>
                <a:srgbClr val="8E7593"/>
              </a:solidFill>
              <a:ln w="9525">
                <a:noFill/>
                <a:round/>
                <a:headEnd/>
                <a:tailEnd/>
              </a:ln>
            </p:spPr>
            <p:txBody>
              <a:bodyPr/>
              <a:lstStyle/>
              <a:p>
                <a:endParaRPr lang="en-US"/>
              </a:p>
            </p:txBody>
          </p:sp>
          <p:sp>
            <p:nvSpPr>
              <p:cNvPr id="25729" name="Freeform 76"/>
              <p:cNvSpPr>
                <a:spLocks/>
              </p:cNvSpPr>
              <p:nvPr/>
            </p:nvSpPr>
            <p:spPr bwMode="blackWhite">
              <a:xfrm>
                <a:off x="3415"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30" name="Freeform 77"/>
              <p:cNvSpPr>
                <a:spLocks/>
              </p:cNvSpPr>
              <p:nvPr/>
            </p:nvSpPr>
            <p:spPr bwMode="blackWhite">
              <a:xfrm>
                <a:off x="3301"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31" name="Freeform 78"/>
              <p:cNvSpPr>
                <a:spLocks/>
              </p:cNvSpPr>
              <p:nvPr/>
            </p:nvSpPr>
            <p:spPr bwMode="blackWhite">
              <a:xfrm>
                <a:off x="3605"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32" name="Freeform 79"/>
              <p:cNvSpPr>
                <a:spLocks/>
              </p:cNvSpPr>
              <p:nvPr/>
            </p:nvSpPr>
            <p:spPr bwMode="blackWhite">
              <a:xfrm>
                <a:off x="3491"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33" name="Freeform 80"/>
              <p:cNvSpPr>
                <a:spLocks/>
              </p:cNvSpPr>
              <p:nvPr/>
            </p:nvSpPr>
            <p:spPr bwMode="blackWhite">
              <a:xfrm>
                <a:off x="3036"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34" name="Freeform 81"/>
              <p:cNvSpPr>
                <a:spLocks/>
              </p:cNvSpPr>
              <p:nvPr/>
            </p:nvSpPr>
            <p:spPr bwMode="blackWhite">
              <a:xfrm>
                <a:off x="2922"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35" name="Freeform 82"/>
              <p:cNvSpPr>
                <a:spLocks/>
              </p:cNvSpPr>
              <p:nvPr/>
            </p:nvSpPr>
            <p:spPr bwMode="blackWhite">
              <a:xfrm>
                <a:off x="3320" y="3269"/>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36" name="Freeform 83"/>
              <p:cNvSpPr>
                <a:spLocks/>
              </p:cNvSpPr>
              <p:nvPr/>
            </p:nvSpPr>
            <p:spPr bwMode="blackWhite">
              <a:xfrm>
                <a:off x="3206" y="3383"/>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37" name="Line 84"/>
              <p:cNvSpPr>
                <a:spLocks noChangeShapeType="1"/>
              </p:cNvSpPr>
              <p:nvPr/>
            </p:nvSpPr>
            <p:spPr bwMode="blackWhite">
              <a:xfrm flipV="1">
                <a:off x="3263" y="3392"/>
                <a:ext cx="1" cy="67"/>
              </a:xfrm>
              <a:prstGeom prst="line">
                <a:avLst/>
              </a:prstGeom>
              <a:noFill/>
              <a:ln w="22225">
                <a:solidFill>
                  <a:srgbClr val="0F298F"/>
                </a:solidFill>
                <a:round/>
                <a:headEnd/>
                <a:tailEnd/>
              </a:ln>
            </p:spPr>
            <p:txBody>
              <a:bodyPr/>
              <a:lstStyle/>
              <a:p>
                <a:endParaRPr lang="en-US"/>
              </a:p>
            </p:txBody>
          </p:sp>
          <p:sp>
            <p:nvSpPr>
              <p:cNvPr id="25738" name="Line 85"/>
              <p:cNvSpPr>
                <a:spLocks noChangeShapeType="1"/>
              </p:cNvSpPr>
              <p:nvPr/>
            </p:nvSpPr>
            <p:spPr bwMode="blackWhite">
              <a:xfrm flipV="1">
                <a:off x="3168" y="3459"/>
                <a:ext cx="1" cy="56"/>
              </a:xfrm>
              <a:prstGeom prst="line">
                <a:avLst/>
              </a:prstGeom>
              <a:noFill/>
              <a:ln w="22225">
                <a:solidFill>
                  <a:srgbClr val="0F298F"/>
                </a:solidFill>
                <a:round/>
                <a:headEnd/>
                <a:tailEnd/>
              </a:ln>
            </p:spPr>
            <p:txBody>
              <a:bodyPr/>
              <a:lstStyle/>
              <a:p>
                <a:endParaRPr lang="en-US"/>
              </a:p>
            </p:txBody>
          </p:sp>
          <p:sp>
            <p:nvSpPr>
              <p:cNvPr id="25739" name="Line 86"/>
              <p:cNvSpPr>
                <a:spLocks noChangeShapeType="1"/>
              </p:cNvSpPr>
              <p:nvPr/>
            </p:nvSpPr>
            <p:spPr bwMode="blackWhite">
              <a:xfrm flipV="1">
                <a:off x="3358" y="3459"/>
                <a:ext cx="1" cy="56"/>
              </a:xfrm>
              <a:prstGeom prst="line">
                <a:avLst/>
              </a:prstGeom>
              <a:noFill/>
              <a:ln w="22225">
                <a:solidFill>
                  <a:srgbClr val="0F298F"/>
                </a:solidFill>
                <a:round/>
                <a:headEnd/>
                <a:tailEnd/>
              </a:ln>
            </p:spPr>
            <p:txBody>
              <a:bodyPr/>
              <a:lstStyle/>
              <a:p>
                <a:endParaRPr lang="en-US"/>
              </a:p>
            </p:txBody>
          </p:sp>
          <p:sp>
            <p:nvSpPr>
              <p:cNvPr id="25740" name="Freeform 87"/>
              <p:cNvSpPr>
                <a:spLocks/>
              </p:cNvSpPr>
              <p:nvPr/>
            </p:nvSpPr>
            <p:spPr bwMode="blackWhite">
              <a:xfrm>
                <a:off x="3762" y="3459"/>
                <a:ext cx="570" cy="56"/>
              </a:xfrm>
              <a:custGeom>
                <a:avLst/>
                <a:gdLst>
                  <a:gd name="T0" fmla="*/ 0 w 570"/>
                  <a:gd name="T1" fmla="*/ 56 h 56"/>
                  <a:gd name="T2" fmla="*/ 0 w 570"/>
                  <a:gd name="T3" fmla="*/ 0 h 56"/>
                  <a:gd name="T4" fmla="*/ 570 w 570"/>
                  <a:gd name="T5" fmla="*/ 0 h 56"/>
                  <a:gd name="T6" fmla="*/ 570 w 570"/>
                  <a:gd name="T7" fmla="*/ 56 h 56"/>
                  <a:gd name="T8" fmla="*/ 0 60000 65536"/>
                  <a:gd name="T9" fmla="*/ 0 60000 65536"/>
                  <a:gd name="T10" fmla="*/ 0 60000 65536"/>
                  <a:gd name="T11" fmla="*/ 0 60000 65536"/>
                  <a:gd name="T12" fmla="*/ 0 w 570"/>
                  <a:gd name="T13" fmla="*/ 0 h 56"/>
                  <a:gd name="T14" fmla="*/ 570 w 570"/>
                  <a:gd name="T15" fmla="*/ 56 h 56"/>
                </a:gdLst>
                <a:ahLst/>
                <a:cxnLst>
                  <a:cxn ang="T8">
                    <a:pos x="T0" y="T1"/>
                  </a:cxn>
                  <a:cxn ang="T9">
                    <a:pos x="T2" y="T3"/>
                  </a:cxn>
                  <a:cxn ang="T10">
                    <a:pos x="T4" y="T5"/>
                  </a:cxn>
                  <a:cxn ang="T11">
                    <a:pos x="T6" y="T7"/>
                  </a:cxn>
                </a:cxnLst>
                <a:rect l="T12" t="T13" r="T14" b="T15"/>
                <a:pathLst>
                  <a:path w="570" h="56">
                    <a:moveTo>
                      <a:pt x="0" y="56"/>
                    </a:moveTo>
                    <a:lnTo>
                      <a:pt x="0" y="0"/>
                    </a:lnTo>
                    <a:lnTo>
                      <a:pt x="570" y="0"/>
                    </a:lnTo>
                    <a:lnTo>
                      <a:pt x="570" y="56"/>
                    </a:lnTo>
                  </a:path>
                </a:pathLst>
              </a:custGeom>
              <a:noFill/>
              <a:ln w="22225">
                <a:solidFill>
                  <a:srgbClr val="0F298F"/>
                </a:solidFill>
                <a:prstDash val="solid"/>
                <a:round/>
                <a:headEnd/>
                <a:tailEnd/>
              </a:ln>
            </p:spPr>
            <p:txBody>
              <a:bodyPr/>
              <a:lstStyle/>
              <a:p>
                <a:endParaRPr lang="en-US"/>
              </a:p>
            </p:txBody>
          </p:sp>
          <p:sp>
            <p:nvSpPr>
              <p:cNvPr id="25741" name="Freeform 88"/>
              <p:cNvSpPr>
                <a:spLocks/>
              </p:cNvSpPr>
              <p:nvPr/>
            </p:nvSpPr>
            <p:spPr bwMode="blackWhite">
              <a:xfrm>
                <a:off x="4009"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42" name="Freeform 89"/>
              <p:cNvSpPr>
                <a:spLocks/>
              </p:cNvSpPr>
              <p:nvPr/>
            </p:nvSpPr>
            <p:spPr bwMode="blackWhite">
              <a:xfrm>
                <a:off x="3895"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43" name="Freeform 90"/>
              <p:cNvSpPr>
                <a:spLocks/>
              </p:cNvSpPr>
              <p:nvPr/>
            </p:nvSpPr>
            <p:spPr bwMode="blackWhite">
              <a:xfrm>
                <a:off x="4199"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44" name="Freeform 91"/>
              <p:cNvSpPr>
                <a:spLocks/>
              </p:cNvSpPr>
              <p:nvPr/>
            </p:nvSpPr>
            <p:spPr bwMode="blackWhite">
              <a:xfrm>
                <a:off x="4085"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45" name="Freeform 92"/>
              <p:cNvSpPr>
                <a:spLocks/>
              </p:cNvSpPr>
              <p:nvPr/>
            </p:nvSpPr>
            <p:spPr bwMode="blackWhite">
              <a:xfrm>
                <a:off x="4389"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46" name="Freeform 93"/>
              <p:cNvSpPr>
                <a:spLocks/>
              </p:cNvSpPr>
              <p:nvPr/>
            </p:nvSpPr>
            <p:spPr bwMode="blackWhite">
              <a:xfrm>
                <a:off x="4275"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47" name="Freeform 94"/>
              <p:cNvSpPr>
                <a:spLocks/>
              </p:cNvSpPr>
              <p:nvPr/>
            </p:nvSpPr>
            <p:spPr bwMode="blackWhite">
              <a:xfrm>
                <a:off x="3819"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48" name="Freeform 95"/>
              <p:cNvSpPr>
                <a:spLocks/>
              </p:cNvSpPr>
              <p:nvPr/>
            </p:nvSpPr>
            <p:spPr bwMode="blackWhite">
              <a:xfrm>
                <a:off x="3705"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49" name="Freeform 96"/>
              <p:cNvSpPr>
                <a:spLocks/>
              </p:cNvSpPr>
              <p:nvPr/>
            </p:nvSpPr>
            <p:spPr bwMode="blackWhite">
              <a:xfrm>
                <a:off x="4104" y="3269"/>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50" name="Freeform 97"/>
              <p:cNvSpPr>
                <a:spLocks/>
              </p:cNvSpPr>
              <p:nvPr/>
            </p:nvSpPr>
            <p:spPr bwMode="blackWhite">
              <a:xfrm>
                <a:off x="3990" y="3383"/>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51" name="Line 98"/>
              <p:cNvSpPr>
                <a:spLocks noChangeShapeType="1"/>
              </p:cNvSpPr>
              <p:nvPr/>
            </p:nvSpPr>
            <p:spPr bwMode="blackWhite">
              <a:xfrm flipV="1">
                <a:off x="4047" y="3392"/>
                <a:ext cx="1" cy="67"/>
              </a:xfrm>
              <a:prstGeom prst="line">
                <a:avLst/>
              </a:prstGeom>
              <a:noFill/>
              <a:ln w="22225">
                <a:solidFill>
                  <a:srgbClr val="0F298F"/>
                </a:solidFill>
                <a:round/>
                <a:headEnd/>
                <a:tailEnd/>
              </a:ln>
            </p:spPr>
            <p:txBody>
              <a:bodyPr/>
              <a:lstStyle/>
              <a:p>
                <a:endParaRPr lang="en-US"/>
              </a:p>
            </p:txBody>
          </p:sp>
          <p:sp>
            <p:nvSpPr>
              <p:cNvPr id="25752" name="Line 99"/>
              <p:cNvSpPr>
                <a:spLocks noChangeShapeType="1"/>
              </p:cNvSpPr>
              <p:nvPr/>
            </p:nvSpPr>
            <p:spPr bwMode="blackWhite">
              <a:xfrm flipV="1">
                <a:off x="3952" y="3459"/>
                <a:ext cx="1" cy="56"/>
              </a:xfrm>
              <a:prstGeom prst="line">
                <a:avLst/>
              </a:prstGeom>
              <a:noFill/>
              <a:ln w="22225">
                <a:solidFill>
                  <a:srgbClr val="0F298F"/>
                </a:solidFill>
                <a:round/>
                <a:headEnd/>
                <a:tailEnd/>
              </a:ln>
            </p:spPr>
            <p:txBody>
              <a:bodyPr/>
              <a:lstStyle/>
              <a:p>
                <a:endParaRPr lang="en-US"/>
              </a:p>
            </p:txBody>
          </p:sp>
          <p:sp>
            <p:nvSpPr>
              <p:cNvPr id="25753" name="Line 100"/>
              <p:cNvSpPr>
                <a:spLocks noChangeShapeType="1"/>
              </p:cNvSpPr>
              <p:nvPr/>
            </p:nvSpPr>
            <p:spPr bwMode="blackWhite">
              <a:xfrm flipV="1">
                <a:off x="4142" y="3459"/>
                <a:ext cx="1" cy="56"/>
              </a:xfrm>
              <a:prstGeom prst="line">
                <a:avLst/>
              </a:prstGeom>
              <a:noFill/>
              <a:ln w="22225">
                <a:solidFill>
                  <a:srgbClr val="0F298F"/>
                </a:solidFill>
                <a:round/>
                <a:headEnd/>
                <a:tailEnd/>
              </a:ln>
            </p:spPr>
            <p:txBody>
              <a:bodyPr/>
              <a:lstStyle/>
              <a:p>
                <a:endParaRPr lang="en-US"/>
              </a:p>
            </p:txBody>
          </p:sp>
          <p:sp>
            <p:nvSpPr>
              <p:cNvPr id="25754" name="Freeform 101"/>
              <p:cNvSpPr>
                <a:spLocks/>
              </p:cNvSpPr>
              <p:nvPr/>
            </p:nvSpPr>
            <p:spPr bwMode="blackWhite">
              <a:xfrm>
                <a:off x="4545" y="3459"/>
                <a:ext cx="570" cy="56"/>
              </a:xfrm>
              <a:custGeom>
                <a:avLst/>
                <a:gdLst>
                  <a:gd name="T0" fmla="*/ 0 w 570"/>
                  <a:gd name="T1" fmla="*/ 56 h 56"/>
                  <a:gd name="T2" fmla="*/ 0 w 570"/>
                  <a:gd name="T3" fmla="*/ 0 h 56"/>
                  <a:gd name="T4" fmla="*/ 570 w 570"/>
                  <a:gd name="T5" fmla="*/ 0 h 56"/>
                  <a:gd name="T6" fmla="*/ 570 w 570"/>
                  <a:gd name="T7" fmla="*/ 56 h 56"/>
                  <a:gd name="T8" fmla="*/ 0 60000 65536"/>
                  <a:gd name="T9" fmla="*/ 0 60000 65536"/>
                  <a:gd name="T10" fmla="*/ 0 60000 65536"/>
                  <a:gd name="T11" fmla="*/ 0 60000 65536"/>
                  <a:gd name="T12" fmla="*/ 0 w 570"/>
                  <a:gd name="T13" fmla="*/ 0 h 56"/>
                  <a:gd name="T14" fmla="*/ 570 w 570"/>
                  <a:gd name="T15" fmla="*/ 56 h 56"/>
                </a:gdLst>
                <a:ahLst/>
                <a:cxnLst>
                  <a:cxn ang="T8">
                    <a:pos x="T0" y="T1"/>
                  </a:cxn>
                  <a:cxn ang="T9">
                    <a:pos x="T2" y="T3"/>
                  </a:cxn>
                  <a:cxn ang="T10">
                    <a:pos x="T4" y="T5"/>
                  </a:cxn>
                  <a:cxn ang="T11">
                    <a:pos x="T6" y="T7"/>
                  </a:cxn>
                </a:cxnLst>
                <a:rect l="T12" t="T13" r="T14" b="T15"/>
                <a:pathLst>
                  <a:path w="570" h="56">
                    <a:moveTo>
                      <a:pt x="0" y="56"/>
                    </a:moveTo>
                    <a:lnTo>
                      <a:pt x="0" y="0"/>
                    </a:lnTo>
                    <a:lnTo>
                      <a:pt x="570" y="0"/>
                    </a:lnTo>
                    <a:lnTo>
                      <a:pt x="570" y="56"/>
                    </a:lnTo>
                  </a:path>
                </a:pathLst>
              </a:custGeom>
              <a:noFill/>
              <a:ln w="22225">
                <a:solidFill>
                  <a:srgbClr val="0F298F"/>
                </a:solidFill>
                <a:prstDash val="solid"/>
                <a:round/>
                <a:headEnd/>
                <a:tailEnd/>
              </a:ln>
            </p:spPr>
            <p:txBody>
              <a:bodyPr/>
              <a:lstStyle/>
              <a:p>
                <a:endParaRPr lang="en-US"/>
              </a:p>
            </p:txBody>
          </p:sp>
          <p:sp>
            <p:nvSpPr>
              <p:cNvPr id="25755" name="Freeform 102"/>
              <p:cNvSpPr>
                <a:spLocks/>
              </p:cNvSpPr>
              <p:nvPr/>
            </p:nvSpPr>
            <p:spPr bwMode="blackWhite">
              <a:xfrm>
                <a:off x="4792"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56" name="Freeform 103"/>
              <p:cNvSpPr>
                <a:spLocks/>
              </p:cNvSpPr>
              <p:nvPr/>
            </p:nvSpPr>
            <p:spPr bwMode="blackWhite">
              <a:xfrm>
                <a:off x="4678"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57" name="Freeform 104"/>
              <p:cNvSpPr>
                <a:spLocks/>
              </p:cNvSpPr>
              <p:nvPr/>
            </p:nvSpPr>
            <p:spPr bwMode="blackWhite">
              <a:xfrm>
                <a:off x="4982"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58" name="Freeform 105"/>
              <p:cNvSpPr>
                <a:spLocks/>
              </p:cNvSpPr>
              <p:nvPr/>
            </p:nvSpPr>
            <p:spPr bwMode="blackWhite">
              <a:xfrm>
                <a:off x="4868"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59" name="Freeform 106"/>
              <p:cNvSpPr>
                <a:spLocks/>
              </p:cNvSpPr>
              <p:nvPr/>
            </p:nvSpPr>
            <p:spPr bwMode="blackWhite">
              <a:xfrm>
                <a:off x="5172"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60" name="Freeform 107"/>
              <p:cNvSpPr>
                <a:spLocks/>
              </p:cNvSpPr>
              <p:nvPr/>
            </p:nvSpPr>
            <p:spPr bwMode="blackWhite">
              <a:xfrm>
                <a:off x="5058"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61" name="Freeform 108"/>
              <p:cNvSpPr>
                <a:spLocks/>
              </p:cNvSpPr>
              <p:nvPr/>
            </p:nvSpPr>
            <p:spPr bwMode="blackWhite">
              <a:xfrm>
                <a:off x="4602" y="3515"/>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62" name="Freeform 109"/>
              <p:cNvSpPr>
                <a:spLocks/>
              </p:cNvSpPr>
              <p:nvPr/>
            </p:nvSpPr>
            <p:spPr bwMode="blackWhite">
              <a:xfrm>
                <a:off x="4488" y="3629"/>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63" name="Freeform 110"/>
              <p:cNvSpPr>
                <a:spLocks/>
              </p:cNvSpPr>
              <p:nvPr/>
            </p:nvSpPr>
            <p:spPr bwMode="blackWhite">
              <a:xfrm>
                <a:off x="4887" y="3269"/>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64" name="Freeform 111"/>
              <p:cNvSpPr>
                <a:spLocks/>
              </p:cNvSpPr>
              <p:nvPr/>
            </p:nvSpPr>
            <p:spPr bwMode="blackWhite">
              <a:xfrm>
                <a:off x="4773" y="3383"/>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65" name="Line 112"/>
              <p:cNvSpPr>
                <a:spLocks noChangeShapeType="1"/>
              </p:cNvSpPr>
              <p:nvPr/>
            </p:nvSpPr>
            <p:spPr bwMode="blackWhite">
              <a:xfrm flipV="1">
                <a:off x="4830" y="3392"/>
                <a:ext cx="1" cy="67"/>
              </a:xfrm>
              <a:prstGeom prst="line">
                <a:avLst/>
              </a:prstGeom>
              <a:noFill/>
              <a:ln w="22225">
                <a:solidFill>
                  <a:srgbClr val="0F298F"/>
                </a:solidFill>
                <a:round/>
                <a:headEnd/>
                <a:tailEnd/>
              </a:ln>
            </p:spPr>
            <p:txBody>
              <a:bodyPr/>
              <a:lstStyle/>
              <a:p>
                <a:endParaRPr lang="en-US"/>
              </a:p>
            </p:txBody>
          </p:sp>
          <p:sp>
            <p:nvSpPr>
              <p:cNvPr id="25766" name="Line 113"/>
              <p:cNvSpPr>
                <a:spLocks noChangeShapeType="1"/>
              </p:cNvSpPr>
              <p:nvPr/>
            </p:nvSpPr>
            <p:spPr bwMode="blackWhite">
              <a:xfrm flipV="1">
                <a:off x="4735" y="3459"/>
                <a:ext cx="1" cy="56"/>
              </a:xfrm>
              <a:prstGeom prst="line">
                <a:avLst/>
              </a:prstGeom>
              <a:noFill/>
              <a:ln w="22225">
                <a:solidFill>
                  <a:srgbClr val="0F298F"/>
                </a:solidFill>
                <a:round/>
                <a:headEnd/>
                <a:tailEnd/>
              </a:ln>
            </p:spPr>
            <p:txBody>
              <a:bodyPr/>
              <a:lstStyle/>
              <a:p>
                <a:endParaRPr lang="en-US"/>
              </a:p>
            </p:txBody>
          </p:sp>
          <p:sp>
            <p:nvSpPr>
              <p:cNvPr id="25767" name="Line 114"/>
              <p:cNvSpPr>
                <a:spLocks noChangeShapeType="1"/>
              </p:cNvSpPr>
              <p:nvPr/>
            </p:nvSpPr>
            <p:spPr bwMode="blackWhite">
              <a:xfrm flipV="1">
                <a:off x="4925" y="3459"/>
                <a:ext cx="1" cy="56"/>
              </a:xfrm>
              <a:prstGeom prst="line">
                <a:avLst/>
              </a:prstGeom>
              <a:noFill/>
              <a:ln w="22225">
                <a:solidFill>
                  <a:srgbClr val="0F298F"/>
                </a:solidFill>
                <a:round/>
                <a:headEnd/>
                <a:tailEnd/>
              </a:ln>
            </p:spPr>
            <p:txBody>
              <a:bodyPr/>
              <a:lstStyle/>
              <a:p>
                <a:endParaRPr lang="en-US"/>
              </a:p>
            </p:txBody>
          </p:sp>
          <p:sp>
            <p:nvSpPr>
              <p:cNvPr id="25768" name="Freeform 115"/>
              <p:cNvSpPr>
                <a:spLocks/>
              </p:cNvSpPr>
              <p:nvPr/>
            </p:nvSpPr>
            <p:spPr bwMode="blackWhite">
              <a:xfrm>
                <a:off x="768" y="2172"/>
                <a:ext cx="551" cy="57"/>
              </a:xfrm>
              <a:custGeom>
                <a:avLst/>
                <a:gdLst>
                  <a:gd name="T0" fmla="*/ 0 w 551"/>
                  <a:gd name="T1" fmla="*/ 57 h 57"/>
                  <a:gd name="T2" fmla="*/ 0 w 551"/>
                  <a:gd name="T3" fmla="*/ 0 h 57"/>
                  <a:gd name="T4" fmla="*/ 551 w 551"/>
                  <a:gd name="T5" fmla="*/ 0 h 57"/>
                  <a:gd name="T6" fmla="*/ 551 w 551"/>
                  <a:gd name="T7" fmla="*/ 57 h 57"/>
                  <a:gd name="T8" fmla="*/ 0 60000 65536"/>
                  <a:gd name="T9" fmla="*/ 0 60000 65536"/>
                  <a:gd name="T10" fmla="*/ 0 60000 65536"/>
                  <a:gd name="T11" fmla="*/ 0 60000 65536"/>
                  <a:gd name="T12" fmla="*/ 0 w 551"/>
                  <a:gd name="T13" fmla="*/ 0 h 57"/>
                  <a:gd name="T14" fmla="*/ 551 w 551"/>
                  <a:gd name="T15" fmla="*/ 57 h 57"/>
                </a:gdLst>
                <a:ahLst/>
                <a:cxnLst>
                  <a:cxn ang="T8">
                    <a:pos x="T0" y="T1"/>
                  </a:cxn>
                  <a:cxn ang="T9">
                    <a:pos x="T2" y="T3"/>
                  </a:cxn>
                  <a:cxn ang="T10">
                    <a:pos x="T4" y="T5"/>
                  </a:cxn>
                  <a:cxn ang="T11">
                    <a:pos x="T6" y="T7"/>
                  </a:cxn>
                </a:cxnLst>
                <a:rect l="T12" t="T13" r="T14" b="T15"/>
                <a:pathLst>
                  <a:path w="551" h="57">
                    <a:moveTo>
                      <a:pt x="0" y="57"/>
                    </a:moveTo>
                    <a:lnTo>
                      <a:pt x="0" y="0"/>
                    </a:lnTo>
                    <a:lnTo>
                      <a:pt x="551" y="0"/>
                    </a:lnTo>
                    <a:lnTo>
                      <a:pt x="551" y="57"/>
                    </a:lnTo>
                  </a:path>
                </a:pathLst>
              </a:custGeom>
              <a:noFill/>
              <a:ln w="22225">
                <a:solidFill>
                  <a:srgbClr val="0F298F"/>
                </a:solidFill>
                <a:prstDash val="solid"/>
                <a:round/>
                <a:headEnd/>
                <a:tailEnd/>
              </a:ln>
            </p:spPr>
            <p:txBody>
              <a:bodyPr/>
              <a:lstStyle/>
              <a:p>
                <a:endParaRPr lang="en-US"/>
              </a:p>
            </p:txBody>
          </p:sp>
          <p:sp>
            <p:nvSpPr>
              <p:cNvPr id="25769" name="Freeform 116"/>
              <p:cNvSpPr>
                <a:spLocks/>
              </p:cNvSpPr>
              <p:nvPr/>
            </p:nvSpPr>
            <p:spPr bwMode="blackWhite">
              <a:xfrm>
                <a:off x="1661" y="1737"/>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770" name="Freeform 117"/>
              <p:cNvSpPr>
                <a:spLocks/>
              </p:cNvSpPr>
              <p:nvPr/>
            </p:nvSpPr>
            <p:spPr bwMode="blackWhite">
              <a:xfrm>
                <a:off x="1547" y="1850"/>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71" name="Line 118"/>
              <p:cNvSpPr>
                <a:spLocks noChangeShapeType="1"/>
              </p:cNvSpPr>
              <p:nvPr/>
            </p:nvSpPr>
            <p:spPr bwMode="blackWhite">
              <a:xfrm flipV="1">
                <a:off x="1604" y="1860"/>
                <a:ext cx="1" cy="66"/>
              </a:xfrm>
              <a:prstGeom prst="line">
                <a:avLst/>
              </a:prstGeom>
              <a:noFill/>
              <a:ln w="22225">
                <a:solidFill>
                  <a:srgbClr val="0F298F"/>
                </a:solidFill>
                <a:round/>
                <a:headEnd/>
                <a:tailEnd/>
              </a:ln>
            </p:spPr>
            <p:txBody>
              <a:bodyPr/>
              <a:lstStyle/>
              <a:p>
                <a:endParaRPr lang="en-US"/>
              </a:p>
            </p:txBody>
          </p:sp>
          <p:sp>
            <p:nvSpPr>
              <p:cNvPr id="25772" name="Freeform 119"/>
              <p:cNvSpPr>
                <a:spLocks/>
              </p:cNvSpPr>
              <p:nvPr/>
            </p:nvSpPr>
            <p:spPr bwMode="blackWhite">
              <a:xfrm>
                <a:off x="1044" y="1926"/>
                <a:ext cx="1101" cy="57"/>
              </a:xfrm>
              <a:custGeom>
                <a:avLst/>
                <a:gdLst>
                  <a:gd name="T0" fmla="*/ 0 w 1101"/>
                  <a:gd name="T1" fmla="*/ 57 h 57"/>
                  <a:gd name="T2" fmla="*/ 0 w 1101"/>
                  <a:gd name="T3" fmla="*/ 0 h 57"/>
                  <a:gd name="T4" fmla="*/ 1101 w 1101"/>
                  <a:gd name="T5" fmla="*/ 0 h 57"/>
                  <a:gd name="T6" fmla="*/ 1101 w 1101"/>
                  <a:gd name="T7" fmla="*/ 57 h 57"/>
                  <a:gd name="T8" fmla="*/ 0 60000 65536"/>
                  <a:gd name="T9" fmla="*/ 0 60000 65536"/>
                  <a:gd name="T10" fmla="*/ 0 60000 65536"/>
                  <a:gd name="T11" fmla="*/ 0 60000 65536"/>
                  <a:gd name="T12" fmla="*/ 0 w 1101"/>
                  <a:gd name="T13" fmla="*/ 0 h 57"/>
                  <a:gd name="T14" fmla="*/ 1101 w 1101"/>
                  <a:gd name="T15" fmla="*/ 57 h 57"/>
                </a:gdLst>
                <a:ahLst/>
                <a:cxnLst>
                  <a:cxn ang="T8">
                    <a:pos x="T0" y="T1"/>
                  </a:cxn>
                  <a:cxn ang="T9">
                    <a:pos x="T2" y="T3"/>
                  </a:cxn>
                  <a:cxn ang="T10">
                    <a:pos x="T4" y="T5"/>
                  </a:cxn>
                  <a:cxn ang="T11">
                    <a:pos x="T6" y="T7"/>
                  </a:cxn>
                </a:cxnLst>
                <a:rect l="T12" t="T13" r="T14" b="T15"/>
                <a:pathLst>
                  <a:path w="1101" h="57">
                    <a:moveTo>
                      <a:pt x="0" y="57"/>
                    </a:moveTo>
                    <a:lnTo>
                      <a:pt x="0" y="0"/>
                    </a:lnTo>
                    <a:lnTo>
                      <a:pt x="1101" y="0"/>
                    </a:lnTo>
                    <a:lnTo>
                      <a:pt x="1101" y="57"/>
                    </a:lnTo>
                  </a:path>
                </a:pathLst>
              </a:custGeom>
              <a:noFill/>
              <a:ln w="22225">
                <a:solidFill>
                  <a:srgbClr val="0F298F"/>
                </a:solidFill>
                <a:prstDash val="solid"/>
                <a:round/>
                <a:headEnd/>
                <a:tailEnd/>
              </a:ln>
            </p:spPr>
            <p:txBody>
              <a:bodyPr/>
              <a:lstStyle/>
              <a:p>
                <a:endParaRPr lang="en-US"/>
              </a:p>
            </p:txBody>
          </p:sp>
          <p:sp>
            <p:nvSpPr>
              <p:cNvPr id="25773" name="Freeform 120"/>
              <p:cNvSpPr>
                <a:spLocks/>
              </p:cNvSpPr>
              <p:nvPr/>
            </p:nvSpPr>
            <p:spPr bwMode="blackWhite">
              <a:xfrm>
                <a:off x="3202" y="2832"/>
                <a:ext cx="38" cy="267"/>
              </a:xfrm>
              <a:custGeom>
                <a:avLst/>
                <a:gdLst>
                  <a:gd name="T0" fmla="*/ 38 w 38"/>
                  <a:gd name="T1" fmla="*/ 267 h 267"/>
                  <a:gd name="T2" fmla="*/ 38 w 38"/>
                  <a:gd name="T3" fmla="*/ 38 h 267"/>
                  <a:gd name="T4" fmla="*/ 0 w 38"/>
                  <a:gd name="T5" fmla="*/ 0 h 267"/>
                  <a:gd name="T6" fmla="*/ 0 w 38"/>
                  <a:gd name="T7" fmla="*/ 229 h 267"/>
                  <a:gd name="T8" fmla="*/ 38 w 38"/>
                  <a:gd name="T9" fmla="*/ 267 h 267"/>
                  <a:gd name="T10" fmla="*/ 38 w 38"/>
                  <a:gd name="T11" fmla="*/ 267 h 267"/>
                  <a:gd name="T12" fmla="*/ 0 60000 65536"/>
                  <a:gd name="T13" fmla="*/ 0 60000 65536"/>
                  <a:gd name="T14" fmla="*/ 0 60000 65536"/>
                  <a:gd name="T15" fmla="*/ 0 60000 65536"/>
                  <a:gd name="T16" fmla="*/ 0 60000 65536"/>
                  <a:gd name="T17" fmla="*/ 0 60000 65536"/>
                  <a:gd name="T18" fmla="*/ 0 w 38"/>
                  <a:gd name="T19" fmla="*/ 0 h 267"/>
                  <a:gd name="T20" fmla="*/ 38 w 38"/>
                  <a:gd name="T21" fmla="*/ 267 h 267"/>
                </a:gdLst>
                <a:ahLst/>
                <a:cxnLst>
                  <a:cxn ang="T12">
                    <a:pos x="T0" y="T1"/>
                  </a:cxn>
                  <a:cxn ang="T13">
                    <a:pos x="T2" y="T3"/>
                  </a:cxn>
                  <a:cxn ang="T14">
                    <a:pos x="T4" y="T5"/>
                  </a:cxn>
                  <a:cxn ang="T15">
                    <a:pos x="T6" y="T7"/>
                  </a:cxn>
                  <a:cxn ang="T16">
                    <a:pos x="T8" y="T9"/>
                  </a:cxn>
                  <a:cxn ang="T17">
                    <a:pos x="T10" y="T11"/>
                  </a:cxn>
                </a:cxnLst>
                <a:rect l="T18" t="T19" r="T20" b="T21"/>
                <a:pathLst>
                  <a:path w="38" h="267">
                    <a:moveTo>
                      <a:pt x="38" y="267"/>
                    </a:moveTo>
                    <a:lnTo>
                      <a:pt x="38" y="38"/>
                    </a:lnTo>
                    <a:lnTo>
                      <a:pt x="0" y="0"/>
                    </a:lnTo>
                    <a:lnTo>
                      <a:pt x="0" y="229"/>
                    </a:lnTo>
                    <a:lnTo>
                      <a:pt x="38" y="267"/>
                    </a:lnTo>
                    <a:close/>
                  </a:path>
                </a:pathLst>
              </a:custGeom>
              <a:solidFill>
                <a:srgbClr val="D4788F"/>
              </a:solidFill>
              <a:ln w="9525">
                <a:noFill/>
                <a:round/>
                <a:headEnd/>
                <a:tailEnd/>
              </a:ln>
            </p:spPr>
            <p:txBody>
              <a:bodyPr/>
              <a:lstStyle/>
              <a:p>
                <a:endParaRPr lang="en-US"/>
              </a:p>
            </p:txBody>
          </p:sp>
          <p:sp>
            <p:nvSpPr>
              <p:cNvPr id="25774" name="Freeform 121"/>
              <p:cNvSpPr>
                <a:spLocks/>
              </p:cNvSpPr>
              <p:nvPr/>
            </p:nvSpPr>
            <p:spPr bwMode="blackWhite">
              <a:xfrm>
                <a:off x="849"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75" name="Freeform 122"/>
              <p:cNvSpPr>
                <a:spLocks/>
              </p:cNvSpPr>
              <p:nvPr/>
            </p:nvSpPr>
            <p:spPr bwMode="blackWhite">
              <a:xfrm>
                <a:off x="574"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76" name="Freeform 123"/>
              <p:cNvSpPr>
                <a:spLocks/>
              </p:cNvSpPr>
              <p:nvPr/>
            </p:nvSpPr>
            <p:spPr bwMode="blackWhite">
              <a:xfrm>
                <a:off x="764"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77" name="Freeform 124"/>
              <p:cNvSpPr>
                <a:spLocks/>
              </p:cNvSpPr>
              <p:nvPr/>
            </p:nvSpPr>
            <p:spPr bwMode="blackWhite">
              <a:xfrm>
                <a:off x="954"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78" name="Freeform 125"/>
              <p:cNvSpPr>
                <a:spLocks/>
              </p:cNvSpPr>
              <p:nvPr/>
            </p:nvSpPr>
            <p:spPr bwMode="blackWhite">
              <a:xfrm>
                <a:off x="1144"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79" name="Freeform 126"/>
              <p:cNvSpPr>
                <a:spLocks/>
              </p:cNvSpPr>
              <p:nvPr/>
            </p:nvSpPr>
            <p:spPr bwMode="blackWhite">
              <a:xfrm>
                <a:off x="574"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80" name="Freeform 127"/>
              <p:cNvSpPr>
                <a:spLocks/>
              </p:cNvSpPr>
              <p:nvPr/>
            </p:nvSpPr>
            <p:spPr bwMode="blackWhite">
              <a:xfrm>
                <a:off x="712" y="2229"/>
                <a:ext cx="113" cy="113"/>
              </a:xfrm>
              <a:custGeom>
                <a:avLst/>
                <a:gdLst>
                  <a:gd name="T0" fmla="*/ 113 w 113"/>
                  <a:gd name="T1" fmla="*/ 113 h 113"/>
                  <a:gd name="T2" fmla="*/ 113 w 113"/>
                  <a:gd name="T3" fmla="*/ 0 h 113"/>
                  <a:gd name="T4" fmla="*/ 0 w 113"/>
                  <a:gd name="T5" fmla="*/ 0 h 113"/>
                  <a:gd name="T6" fmla="*/ 0 w 113"/>
                  <a:gd name="T7" fmla="*/ 113 h 113"/>
                  <a:gd name="T8" fmla="*/ 113 w 113"/>
                  <a:gd name="T9" fmla="*/ 113 h 113"/>
                  <a:gd name="T10" fmla="*/ 113 w 113"/>
                  <a:gd name="T11" fmla="*/ 113 h 113"/>
                  <a:gd name="T12" fmla="*/ 0 60000 65536"/>
                  <a:gd name="T13" fmla="*/ 0 60000 65536"/>
                  <a:gd name="T14" fmla="*/ 0 60000 65536"/>
                  <a:gd name="T15" fmla="*/ 0 60000 65536"/>
                  <a:gd name="T16" fmla="*/ 0 60000 65536"/>
                  <a:gd name="T17" fmla="*/ 0 60000 65536"/>
                  <a:gd name="T18" fmla="*/ 0 w 113"/>
                  <a:gd name="T19" fmla="*/ 0 h 113"/>
                  <a:gd name="T20" fmla="*/ 113 w 113"/>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3" h="113">
                    <a:moveTo>
                      <a:pt x="113" y="113"/>
                    </a:moveTo>
                    <a:lnTo>
                      <a:pt x="113" y="0"/>
                    </a:lnTo>
                    <a:lnTo>
                      <a:pt x="0" y="0"/>
                    </a:lnTo>
                    <a:lnTo>
                      <a:pt x="0" y="113"/>
                    </a:lnTo>
                    <a:lnTo>
                      <a:pt x="113" y="113"/>
                    </a:lnTo>
                    <a:close/>
                  </a:path>
                </a:pathLst>
              </a:custGeom>
              <a:solidFill>
                <a:srgbClr val="CAA7D1"/>
              </a:solidFill>
              <a:ln w="3175">
                <a:solidFill>
                  <a:srgbClr val="CAA7D1"/>
                </a:solidFill>
                <a:prstDash val="solid"/>
                <a:round/>
                <a:headEnd/>
                <a:tailEnd/>
              </a:ln>
            </p:spPr>
            <p:txBody>
              <a:bodyPr/>
              <a:lstStyle/>
              <a:p>
                <a:endParaRPr lang="en-US"/>
              </a:p>
            </p:txBody>
          </p:sp>
          <p:sp>
            <p:nvSpPr>
              <p:cNvPr id="25781" name="Freeform 128"/>
              <p:cNvSpPr>
                <a:spLocks/>
              </p:cNvSpPr>
              <p:nvPr/>
            </p:nvSpPr>
            <p:spPr bwMode="blackWhite">
              <a:xfrm>
                <a:off x="1182" y="2415"/>
                <a:ext cx="275" cy="57"/>
              </a:xfrm>
              <a:custGeom>
                <a:avLst/>
                <a:gdLst>
                  <a:gd name="T0" fmla="*/ 0 w 275"/>
                  <a:gd name="T1" fmla="*/ 57 h 57"/>
                  <a:gd name="T2" fmla="*/ 0 w 275"/>
                  <a:gd name="T3" fmla="*/ 0 h 57"/>
                  <a:gd name="T4" fmla="*/ 275 w 275"/>
                  <a:gd name="T5" fmla="*/ 0 h 57"/>
                  <a:gd name="T6" fmla="*/ 275 w 275"/>
                  <a:gd name="T7" fmla="*/ 57 h 57"/>
                  <a:gd name="T8" fmla="*/ 0 60000 65536"/>
                  <a:gd name="T9" fmla="*/ 0 60000 65536"/>
                  <a:gd name="T10" fmla="*/ 0 60000 65536"/>
                  <a:gd name="T11" fmla="*/ 0 60000 65536"/>
                  <a:gd name="T12" fmla="*/ 0 w 275"/>
                  <a:gd name="T13" fmla="*/ 0 h 57"/>
                  <a:gd name="T14" fmla="*/ 275 w 275"/>
                  <a:gd name="T15" fmla="*/ 57 h 57"/>
                </a:gdLst>
                <a:ahLst/>
                <a:cxnLst>
                  <a:cxn ang="T8">
                    <a:pos x="T0" y="T1"/>
                  </a:cxn>
                  <a:cxn ang="T9">
                    <a:pos x="T2" y="T3"/>
                  </a:cxn>
                  <a:cxn ang="T10">
                    <a:pos x="T4" y="T5"/>
                  </a:cxn>
                  <a:cxn ang="T11">
                    <a:pos x="T6" y="T7"/>
                  </a:cxn>
                </a:cxnLst>
                <a:rect l="T12" t="T13" r="T14" b="T15"/>
                <a:pathLst>
                  <a:path w="275" h="57">
                    <a:moveTo>
                      <a:pt x="0" y="57"/>
                    </a:moveTo>
                    <a:lnTo>
                      <a:pt x="0" y="0"/>
                    </a:lnTo>
                    <a:lnTo>
                      <a:pt x="275" y="0"/>
                    </a:lnTo>
                    <a:lnTo>
                      <a:pt x="275" y="57"/>
                    </a:lnTo>
                  </a:path>
                </a:pathLst>
              </a:custGeom>
              <a:noFill/>
              <a:ln w="22225">
                <a:solidFill>
                  <a:srgbClr val="0F298F"/>
                </a:solidFill>
                <a:prstDash val="solid"/>
                <a:round/>
                <a:headEnd/>
                <a:tailEnd/>
              </a:ln>
            </p:spPr>
            <p:txBody>
              <a:bodyPr/>
              <a:lstStyle/>
              <a:p>
                <a:endParaRPr lang="en-US"/>
              </a:p>
            </p:txBody>
          </p:sp>
          <p:sp>
            <p:nvSpPr>
              <p:cNvPr id="25782" name="Freeform 129"/>
              <p:cNvSpPr>
                <a:spLocks/>
              </p:cNvSpPr>
              <p:nvPr/>
            </p:nvSpPr>
            <p:spPr bwMode="blackWhite">
              <a:xfrm>
                <a:off x="1514"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83" name="Freeform 130"/>
              <p:cNvSpPr>
                <a:spLocks/>
              </p:cNvSpPr>
              <p:nvPr/>
            </p:nvSpPr>
            <p:spPr bwMode="blackWhite">
              <a:xfrm>
                <a:off x="1400"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84" name="Freeform 131"/>
              <p:cNvSpPr>
                <a:spLocks/>
              </p:cNvSpPr>
              <p:nvPr/>
            </p:nvSpPr>
            <p:spPr bwMode="blackWhite">
              <a:xfrm>
                <a:off x="1239"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785" name="Freeform 132"/>
              <p:cNvSpPr>
                <a:spLocks/>
              </p:cNvSpPr>
              <p:nvPr/>
            </p:nvSpPr>
            <p:spPr bwMode="blackWhite">
              <a:xfrm>
                <a:off x="1125"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86" name="Freeform 133"/>
              <p:cNvSpPr>
                <a:spLocks/>
              </p:cNvSpPr>
              <p:nvPr/>
            </p:nvSpPr>
            <p:spPr bwMode="blackWhite">
              <a:xfrm>
                <a:off x="1376" y="2229"/>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787" name="Freeform 134"/>
              <p:cNvSpPr>
                <a:spLocks/>
              </p:cNvSpPr>
              <p:nvPr/>
            </p:nvSpPr>
            <p:spPr bwMode="blackWhite">
              <a:xfrm>
                <a:off x="1262" y="2342"/>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788" name="Line 135"/>
              <p:cNvSpPr>
                <a:spLocks noChangeShapeType="1"/>
              </p:cNvSpPr>
              <p:nvPr/>
            </p:nvSpPr>
            <p:spPr bwMode="blackWhite">
              <a:xfrm flipV="1">
                <a:off x="1319" y="2352"/>
                <a:ext cx="1" cy="63"/>
              </a:xfrm>
              <a:prstGeom prst="line">
                <a:avLst/>
              </a:prstGeom>
              <a:noFill/>
              <a:ln w="22225">
                <a:solidFill>
                  <a:srgbClr val="0F298F"/>
                </a:solidFill>
                <a:round/>
                <a:headEnd/>
                <a:tailEnd/>
              </a:ln>
            </p:spPr>
            <p:txBody>
              <a:bodyPr/>
              <a:lstStyle/>
              <a:p>
                <a:endParaRPr lang="en-US"/>
              </a:p>
            </p:txBody>
          </p:sp>
          <p:sp>
            <p:nvSpPr>
              <p:cNvPr id="25789" name="Freeform 136"/>
              <p:cNvSpPr>
                <a:spLocks/>
              </p:cNvSpPr>
              <p:nvPr/>
            </p:nvSpPr>
            <p:spPr bwMode="blackWhite">
              <a:xfrm>
                <a:off x="1400"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90" name="Freeform 137"/>
              <p:cNvSpPr>
                <a:spLocks/>
              </p:cNvSpPr>
              <p:nvPr/>
            </p:nvSpPr>
            <p:spPr bwMode="blackWhite">
              <a:xfrm>
                <a:off x="1125"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91" name="Freeform 138"/>
              <p:cNvSpPr>
                <a:spLocks/>
              </p:cNvSpPr>
              <p:nvPr/>
            </p:nvSpPr>
            <p:spPr bwMode="blackWhite">
              <a:xfrm>
                <a:off x="1262" y="2229"/>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792" name="Freeform 139"/>
              <p:cNvSpPr>
                <a:spLocks/>
              </p:cNvSpPr>
              <p:nvPr/>
            </p:nvSpPr>
            <p:spPr bwMode="blackWhite">
              <a:xfrm>
                <a:off x="1547"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93" name="Freeform 140"/>
              <p:cNvSpPr>
                <a:spLocks/>
              </p:cNvSpPr>
              <p:nvPr/>
            </p:nvSpPr>
            <p:spPr bwMode="blackWhite">
              <a:xfrm>
                <a:off x="1737"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94" name="Freeform 141"/>
              <p:cNvSpPr>
                <a:spLocks/>
              </p:cNvSpPr>
              <p:nvPr/>
            </p:nvSpPr>
            <p:spPr bwMode="blackWhite">
              <a:xfrm>
                <a:off x="1927"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95" name="Freeform 142"/>
              <p:cNvSpPr>
                <a:spLocks/>
              </p:cNvSpPr>
              <p:nvPr/>
            </p:nvSpPr>
            <p:spPr bwMode="blackWhite">
              <a:xfrm>
                <a:off x="1357"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96" name="Freeform 143"/>
              <p:cNvSpPr>
                <a:spLocks/>
              </p:cNvSpPr>
              <p:nvPr/>
            </p:nvSpPr>
            <p:spPr bwMode="blackWhite">
              <a:xfrm>
                <a:off x="2331" y="3515"/>
                <a:ext cx="113" cy="114"/>
              </a:xfrm>
              <a:custGeom>
                <a:avLst/>
                <a:gdLst>
                  <a:gd name="T0" fmla="*/ 113 w 113"/>
                  <a:gd name="T1" fmla="*/ 114 h 114"/>
                  <a:gd name="T2" fmla="*/ 113 w 113"/>
                  <a:gd name="T3" fmla="*/ 0 h 114"/>
                  <a:gd name="T4" fmla="*/ 0 w 113"/>
                  <a:gd name="T5" fmla="*/ 0 h 114"/>
                  <a:gd name="T6" fmla="*/ 0 w 113"/>
                  <a:gd name="T7" fmla="*/ 114 h 114"/>
                  <a:gd name="T8" fmla="*/ 113 w 113"/>
                  <a:gd name="T9" fmla="*/ 114 h 114"/>
                  <a:gd name="T10" fmla="*/ 113 w 113"/>
                  <a:gd name="T11" fmla="*/ 114 h 114"/>
                  <a:gd name="T12" fmla="*/ 0 60000 65536"/>
                  <a:gd name="T13" fmla="*/ 0 60000 65536"/>
                  <a:gd name="T14" fmla="*/ 0 60000 65536"/>
                  <a:gd name="T15" fmla="*/ 0 60000 65536"/>
                  <a:gd name="T16" fmla="*/ 0 60000 65536"/>
                  <a:gd name="T17" fmla="*/ 0 60000 65536"/>
                  <a:gd name="T18" fmla="*/ 0 w 113"/>
                  <a:gd name="T19" fmla="*/ 0 h 114"/>
                  <a:gd name="T20" fmla="*/ 113 w 113"/>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3" h="114">
                    <a:moveTo>
                      <a:pt x="113" y="114"/>
                    </a:moveTo>
                    <a:lnTo>
                      <a:pt x="113" y="0"/>
                    </a:lnTo>
                    <a:lnTo>
                      <a:pt x="0" y="0"/>
                    </a:lnTo>
                    <a:lnTo>
                      <a:pt x="0" y="114"/>
                    </a:lnTo>
                    <a:lnTo>
                      <a:pt x="113" y="114"/>
                    </a:lnTo>
                    <a:close/>
                  </a:path>
                </a:pathLst>
              </a:custGeom>
              <a:solidFill>
                <a:srgbClr val="CAA7D1"/>
              </a:solidFill>
              <a:ln w="3175">
                <a:solidFill>
                  <a:srgbClr val="CAA7D1"/>
                </a:solidFill>
                <a:prstDash val="solid"/>
                <a:round/>
                <a:headEnd/>
                <a:tailEnd/>
              </a:ln>
            </p:spPr>
            <p:txBody>
              <a:bodyPr/>
              <a:lstStyle/>
              <a:p>
                <a:endParaRPr lang="en-US"/>
              </a:p>
            </p:txBody>
          </p:sp>
          <p:sp>
            <p:nvSpPr>
              <p:cNvPr id="25797" name="Freeform 144"/>
              <p:cNvSpPr>
                <a:spLocks/>
              </p:cNvSpPr>
              <p:nvPr/>
            </p:nvSpPr>
            <p:spPr bwMode="blackWhite">
              <a:xfrm>
                <a:off x="2520"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98" name="Freeform 145"/>
              <p:cNvSpPr>
                <a:spLocks/>
              </p:cNvSpPr>
              <p:nvPr/>
            </p:nvSpPr>
            <p:spPr bwMode="blackWhite">
              <a:xfrm>
                <a:off x="2710"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799" name="Freeform 146"/>
              <p:cNvSpPr>
                <a:spLocks/>
              </p:cNvSpPr>
              <p:nvPr/>
            </p:nvSpPr>
            <p:spPr bwMode="blackWhite">
              <a:xfrm>
                <a:off x="2141"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0" name="Freeform 147"/>
              <p:cNvSpPr>
                <a:spLocks/>
              </p:cNvSpPr>
              <p:nvPr/>
            </p:nvSpPr>
            <p:spPr bwMode="blackWhite">
              <a:xfrm>
                <a:off x="3112" y="3515"/>
                <a:ext cx="113" cy="114"/>
              </a:xfrm>
              <a:custGeom>
                <a:avLst/>
                <a:gdLst>
                  <a:gd name="T0" fmla="*/ 113 w 113"/>
                  <a:gd name="T1" fmla="*/ 114 h 114"/>
                  <a:gd name="T2" fmla="*/ 113 w 113"/>
                  <a:gd name="T3" fmla="*/ 0 h 114"/>
                  <a:gd name="T4" fmla="*/ 0 w 113"/>
                  <a:gd name="T5" fmla="*/ 0 h 114"/>
                  <a:gd name="T6" fmla="*/ 0 w 113"/>
                  <a:gd name="T7" fmla="*/ 114 h 114"/>
                  <a:gd name="T8" fmla="*/ 113 w 113"/>
                  <a:gd name="T9" fmla="*/ 114 h 114"/>
                  <a:gd name="T10" fmla="*/ 113 w 113"/>
                  <a:gd name="T11" fmla="*/ 114 h 114"/>
                  <a:gd name="T12" fmla="*/ 0 60000 65536"/>
                  <a:gd name="T13" fmla="*/ 0 60000 65536"/>
                  <a:gd name="T14" fmla="*/ 0 60000 65536"/>
                  <a:gd name="T15" fmla="*/ 0 60000 65536"/>
                  <a:gd name="T16" fmla="*/ 0 60000 65536"/>
                  <a:gd name="T17" fmla="*/ 0 60000 65536"/>
                  <a:gd name="T18" fmla="*/ 0 w 113"/>
                  <a:gd name="T19" fmla="*/ 0 h 114"/>
                  <a:gd name="T20" fmla="*/ 113 w 113"/>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3" h="114">
                    <a:moveTo>
                      <a:pt x="113" y="114"/>
                    </a:moveTo>
                    <a:lnTo>
                      <a:pt x="113" y="0"/>
                    </a:lnTo>
                    <a:lnTo>
                      <a:pt x="0" y="0"/>
                    </a:lnTo>
                    <a:lnTo>
                      <a:pt x="0" y="114"/>
                    </a:lnTo>
                    <a:lnTo>
                      <a:pt x="113"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1" name="Freeform 148"/>
              <p:cNvSpPr>
                <a:spLocks/>
              </p:cNvSpPr>
              <p:nvPr/>
            </p:nvSpPr>
            <p:spPr bwMode="blackWhite">
              <a:xfrm>
                <a:off x="3301"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2" name="Freeform 149"/>
              <p:cNvSpPr>
                <a:spLocks/>
              </p:cNvSpPr>
              <p:nvPr/>
            </p:nvSpPr>
            <p:spPr bwMode="blackWhite">
              <a:xfrm>
                <a:off x="3491"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3" name="Freeform 150"/>
              <p:cNvSpPr>
                <a:spLocks/>
              </p:cNvSpPr>
              <p:nvPr/>
            </p:nvSpPr>
            <p:spPr bwMode="blackWhite">
              <a:xfrm>
                <a:off x="2922"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4" name="Freeform 151"/>
              <p:cNvSpPr>
                <a:spLocks/>
              </p:cNvSpPr>
              <p:nvPr/>
            </p:nvSpPr>
            <p:spPr bwMode="blackWhite">
              <a:xfrm>
                <a:off x="3895"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5" name="Freeform 152"/>
              <p:cNvSpPr>
                <a:spLocks/>
              </p:cNvSpPr>
              <p:nvPr/>
            </p:nvSpPr>
            <p:spPr bwMode="blackWhite">
              <a:xfrm>
                <a:off x="4085"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6" name="Freeform 153"/>
              <p:cNvSpPr>
                <a:spLocks/>
              </p:cNvSpPr>
              <p:nvPr/>
            </p:nvSpPr>
            <p:spPr bwMode="blackWhite">
              <a:xfrm>
                <a:off x="4275"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7" name="Freeform 154"/>
              <p:cNvSpPr>
                <a:spLocks/>
              </p:cNvSpPr>
              <p:nvPr/>
            </p:nvSpPr>
            <p:spPr bwMode="blackWhite">
              <a:xfrm>
                <a:off x="3705"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8" name="Freeform 155"/>
              <p:cNvSpPr>
                <a:spLocks/>
              </p:cNvSpPr>
              <p:nvPr/>
            </p:nvSpPr>
            <p:spPr bwMode="blackWhite">
              <a:xfrm>
                <a:off x="4678"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09" name="Freeform 156"/>
              <p:cNvSpPr>
                <a:spLocks/>
              </p:cNvSpPr>
              <p:nvPr/>
            </p:nvSpPr>
            <p:spPr bwMode="blackWhite">
              <a:xfrm>
                <a:off x="4868"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10" name="Freeform 157"/>
              <p:cNvSpPr>
                <a:spLocks/>
              </p:cNvSpPr>
              <p:nvPr/>
            </p:nvSpPr>
            <p:spPr bwMode="blackWhite">
              <a:xfrm>
                <a:off x="5058"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11" name="Freeform 158"/>
              <p:cNvSpPr>
                <a:spLocks/>
              </p:cNvSpPr>
              <p:nvPr/>
            </p:nvSpPr>
            <p:spPr bwMode="blackWhite">
              <a:xfrm>
                <a:off x="4488" y="3515"/>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12" name="Freeform 159"/>
              <p:cNvSpPr>
                <a:spLocks/>
              </p:cNvSpPr>
              <p:nvPr/>
            </p:nvSpPr>
            <p:spPr bwMode="blackWhite">
              <a:xfrm>
                <a:off x="1547" y="1737"/>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813" name="Freeform 160"/>
              <p:cNvSpPr>
                <a:spLocks/>
              </p:cNvSpPr>
              <p:nvPr/>
            </p:nvSpPr>
            <p:spPr bwMode="blackWhite">
              <a:xfrm>
                <a:off x="987" y="1983"/>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814" name="Freeform 161"/>
              <p:cNvSpPr>
                <a:spLocks/>
              </p:cNvSpPr>
              <p:nvPr/>
            </p:nvSpPr>
            <p:spPr bwMode="blackWhite">
              <a:xfrm>
                <a:off x="1732" y="2415"/>
                <a:ext cx="276" cy="57"/>
              </a:xfrm>
              <a:custGeom>
                <a:avLst/>
                <a:gdLst>
                  <a:gd name="T0" fmla="*/ 0 w 276"/>
                  <a:gd name="T1" fmla="*/ 57 h 57"/>
                  <a:gd name="T2" fmla="*/ 0 w 276"/>
                  <a:gd name="T3" fmla="*/ 0 h 57"/>
                  <a:gd name="T4" fmla="*/ 276 w 276"/>
                  <a:gd name="T5" fmla="*/ 0 h 57"/>
                  <a:gd name="T6" fmla="*/ 276 w 276"/>
                  <a:gd name="T7" fmla="*/ 57 h 57"/>
                  <a:gd name="T8" fmla="*/ 0 60000 65536"/>
                  <a:gd name="T9" fmla="*/ 0 60000 65536"/>
                  <a:gd name="T10" fmla="*/ 0 60000 65536"/>
                  <a:gd name="T11" fmla="*/ 0 60000 65536"/>
                  <a:gd name="T12" fmla="*/ 0 w 276"/>
                  <a:gd name="T13" fmla="*/ 0 h 57"/>
                  <a:gd name="T14" fmla="*/ 276 w 276"/>
                  <a:gd name="T15" fmla="*/ 57 h 57"/>
                </a:gdLst>
                <a:ahLst/>
                <a:cxnLst>
                  <a:cxn ang="T8">
                    <a:pos x="T0" y="T1"/>
                  </a:cxn>
                  <a:cxn ang="T9">
                    <a:pos x="T2" y="T3"/>
                  </a:cxn>
                  <a:cxn ang="T10">
                    <a:pos x="T4" y="T5"/>
                  </a:cxn>
                  <a:cxn ang="T11">
                    <a:pos x="T6" y="T7"/>
                  </a:cxn>
                </a:cxnLst>
                <a:rect l="T12" t="T13" r="T14" b="T15"/>
                <a:pathLst>
                  <a:path w="276" h="57">
                    <a:moveTo>
                      <a:pt x="0" y="57"/>
                    </a:moveTo>
                    <a:lnTo>
                      <a:pt x="0" y="0"/>
                    </a:lnTo>
                    <a:lnTo>
                      <a:pt x="276" y="0"/>
                    </a:lnTo>
                    <a:lnTo>
                      <a:pt x="276" y="57"/>
                    </a:lnTo>
                  </a:path>
                </a:pathLst>
              </a:custGeom>
              <a:noFill/>
              <a:ln w="22225">
                <a:solidFill>
                  <a:srgbClr val="0F298F"/>
                </a:solidFill>
                <a:prstDash val="solid"/>
                <a:round/>
                <a:headEnd/>
                <a:tailEnd/>
              </a:ln>
            </p:spPr>
            <p:txBody>
              <a:bodyPr/>
              <a:lstStyle/>
              <a:p>
                <a:endParaRPr lang="en-US"/>
              </a:p>
            </p:txBody>
          </p:sp>
          <p:sp>
            <p:nvSpPr>
              <p:cNvPr id="25815" name="Freeform 162"/>
              <p:cNvSpPr>
                <a:spLocks/>
              </p:cNvSpPr>
              <p:nvPr/>
            </p:nvSpPr>
            <p:spPr bwMode="blackWhite">
              <a:xfrm>
                <a:off x="2065"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816" name="Freeform 163"/>
              <p:cNvSpPr>
                <a:spLocks/>
              </p:cNvSpPr>
              <p:nvPr/>
            </p:nvSpPr>
            <p:spPr bwMode="blackWhite">
              <a:xfrm>
                <a:off x="1951"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17" name="Freeform 164"/>
              <p:cNvSpPr>
                <a:spLocks/>
              </p:cNvSpPr>
              <p:nvPr/>
            </p:nvSpPr>
            <p:spPr bwMode="blackWhite">
              <a:xfrm>
                <a:off x="1789"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818" name="Freeform 165"/>
              <p:cNvSpPr>
                <a:spLocks/>
              </p:cNvSpPr>
              <p:nvPr/>
            </p:nvSpPr>
            <p:spPr bwMode="blackWhite">
              <a:xfrm>
                <a:off x="1675"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19" name="Freeform 166"/>
              <p:cNvSpPr>
                <a:spLocks/>
              </p:cNvSpPr>
              <p:nvPr/>
            </p:nvSpPr>
            <p:spPr bwMode="blackWhite">
              <a:xfrm>
                <a:off x="1927" y="2229"/>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820" name="Freeform 167"/>
              <p:cNvSpPr>
                <a:spLocks/>
              </p:cNvSpPr>
              <p:nvPr/>
            </p:nvSpPr>
            <p:spPr bwMode="blackWhite">
              <a:xfrm>
                <a:off x="1813" y="2342"/>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21" name="Line 168"/>
              <p:cNvSpPr>
                <a:spLocks noChangeShapeType="1"/>
              </p:cNvSpPr>
              <p:nvPr/>
            </p:nvSpPr>
            <p:spPr bwMode="blackWhite">
              <a:xfrm flipV="1">
                <a:off x="1870" y="2352"/>
                <a:ext cx="1" cy="63"/>
              </a:xfrm>
              <a:prstGeom prst="line">
                <a:avLst/>
              </a:prstGeom>
              <a:noFill/>
              <a:ln w="22225">
                <a:solidFill>
                  <a:srgbClr val="0F298F"/>
                </a:solidFill>
                <a:round/>
                <a:headEnd/>
                <a:tailEnd/>
              </a:ln>
            </p:spPr>
            <p:txBody>
              <a:bodyPr/>
              <a:lstStyle/>
              <a:p>
                <a:endParaRPr lang="en-US"/>
              </a:p>
            </p:txBody>
          </p:sp>
          <p:sp>
            <p:nvSpPr>
              <p:cNvPr id="25822" name="Freeform 169"/>
              <p:cNvSpPr>
                <a:spLocks/>
              </p:cNvSpPr>
              <p:nvPr/>
            </p:nvSpPr>
            <p:spPr bwMode="blackWhite">
              <a:xfrm>
                <a:off x="2202" y="1983"/>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823" name="Freeform 170"/>
              <p:cNvSpPr>
                <a:spLocks/>
              </p:cNvSpPr>
              <p:nvPr/>
            </p:nvSpPr>
            <p:spPr bwMode="blackWhite">
              <a:xfrm>
                <a:off x="2088" y="209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24" name="Line 171"/>
              <p:cNvSpPr>
                <a:spLocks noChangeShapeType="1"/>
              </p:cNvSpPr>
              <p:nvPr/>
            </p:nvSpPr>
            <p:spPr bwMode="blackWhite">
              <a:xfrm flipV="1">
                <a:off x="2145" y="2106"/>
                <a:ext cx="1" cy="66"/>
              </a:xfrm>
              <a:prstGeom prst="line">
                <a:avLst/>
              </a:prstGeom>
              <a:noFill/>
              <a:ln w="22225">
                <a:solidFill>
                  <a:srgbClr val="0F298F"/>
                </a:solidFill>
                <a:round/>
                <a:headEnd/>
                <a:tailEnd/>
              </a:ln>
            </p:spPr>
            <p:txBody>
              <a:bodyPr/>
              <a:lstStyle/>
              <a:p>
                <a:endParaRPr lang="en-US"/>
              </a:p>
            </p:txBody>
          </p:sp>
          <p:sp>
            <p:nvSpPr>
              <p:cNvPr id="25825" name="Freeform 172"/>
              <p:cNvSpPr>
                <a:spLocks/>
              </p:cNvSpPr>
              <p:nvPr/>
            </p:nvSpPr>
            <p:spPr bwMode="blackWhite">
              <a:xfrm>
                <a:off x="1870" y="2172"/>
                <a:ext cx="551" cy="57"/>
              </a:xfrm>
              <a:custGeom>
                <a:avLst/>
                <a:gdLst>
                  <a:gd name="T0" fmla="*/ 0 w 551"/>
                  <a:gd name="T1" fmla="*/ 57 h 57"/>
                  <a:gd name="T2" fmla="*/ 0 w 551"/>
                  <a:gd name="T3" fmla="*/ 0 h 57"/>
                  <a:gd name="T4" fmla="*/ 551 w 551"/>
                  <a:gd name="T5" fmla="*/ 0 h 57"/>
                  <a:gd name="T6" fmla="*/ 551 w 551"/>
                  <a:gd name="T7" fmla="*/ 57 h 57"/>
                  <a:gd name="T8" fmla="*/ 0 60000 65536"/>
                  <a:gd name="T9" fmla="*/ 0 60000 65536"/>
                  <a:gd name="T10" fmla="*/ 0 60000 65536"/>
                  <a:gd name="T11" fmla="*/ 0 60000 65536"/>
                  <a:gd name="T12" fmla="*/ 0 w 551"/>
                  <a:gd name="T13" fmla="*/ 0 h 57"/>
                  <a:gd name="T14" fmla="*/ 551 w 551"/>
                  <a:gd name="T15" fmla="*/ 57 h 57"/>
                </a:gdLst>
                <a:ahLst/>
                <a:cxnLst>
                  <a:cxn ang="T8">
                    <a:pos x="T0" y="T1"/>
                  </a:cxn>
                  <a:cxn ang="T9">
                    <a:pos x="T2" y="T3"/>
                  </a:cxn>
                  <a:cxn ang="T10">
                    <a:pos x="T4" y="T5"/>
                  </a:cxn>
                  <a:cxn ang="T11">
                    <a:pos x="T6" y="T7"/>
                  </a:cxn>
                </a:cxnLst>
                <a:rect l="T12" t="T13" r="T14" b="T15"/>
                <a:pathLst>
                  <a:path w="551" h="57">
                    <a:moveTo>
                      <a:pt x="0" y="57"/>
                    </a:moveTo>
                    <a:lnTo>
                      <a:pt x="0" y="0"/>
                    </a:lnTo>
                    <a:lnTo>
                      <a:pt x="551" y="0"/>
                    </a:lnTo>
                    <a:lnTo>
                      <a:pt x="551" y="57"/>
                    </a:lnTo>
                  </a:path>
                </a:pathLst>
              </a:custGeom>
              <a:noFill/>
              <a:ln w="22225">
                <a:solidFill>
                  <a:srgbClr val="0F298F"/>
                </a:solidFill>
                <a:prstDash val="solid"/>
                <a:round/>
                <a:headEnd/>
                <a:tailEnd/>
              </a:ln>
            </p:spPr>
            <p:txBody>
              <a:bodyPr/>
              <a:lstStyle/>
              <a:p>
                <a:endParaRPr lang="en-US"/>
              </a:p>
            </p:txBody>
          </p:sp>
          <p:sp>
            <p:nvSpPr>
              <p:cNvPr id="25826" name="Freeform 173"/>
              <p:cNvSpPr>
                <a:spLocks/>
              </p:cNvSpPr>
              <p:nvPr/>
            </p:nvSpPr>
            <p:spPr bwMode="blackWhite">
              <a:xfrm>
                <a:off x="1951"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27" name="Freeform 174"/>
              <p:cNvSpPr>
                <a:spLocks/>
              </p:cNvSpPr>
              <p:nvPr/>
            </p:nvSpPr>
            <p:spPr bwMode="blackWhite">
              <a:xfrm>
                <a:off x="1675"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28" name="Freeform 175"/>
              <p:cNvSpPr>
                <a:spLocks/>
              </p:cNvSpPr>
              <p:nvPr/>
            </p:nvSpPr>
            <p:spPr bwMode="blackWhite">
              <a:xfrm>
                <a:off x="1813" y="2229"/>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829" name="Freeform 176"/>
              <p:cNvSpPr>
                <a:spLocks/>
              </p:cNvSpPr>
              <p:nvPr/>
            </p:nvSpPr>
            <p:spPr bwMode="blackWhite">
              <a:xfrm>
                <a:off x="2283" y="2415"/>
                <a:ext cx="275" cy="57"/>
              </a:xfrm>
              <a:custGeom>
                <a:avLst/>
                <a:gdLst>
                  <a:gd name="T0" fmla="*/ 0 w 275"/>
                  <a:gd name="T1" fmla="*/ 57 h 57"/>
                  <a:gd name="T2" fmla="*/ 0 w 275"/>
                  <a:gd name="T3" fmla="*/ 0 h 57"/>
                  <a:gd name="T4" fmla="*/ 275 w 275"/>
                  <a:gd name="T5" fmla="*/ 0 h 57"/>
                  <a:gd name="T6" fmla="*/ 275 w 275"/>
                  <a:gd name="T7" fmla="*/ 57 h 57"/>
                  <a:gd name="T8" fmla="*/ 0 60000 65536"/>
                  <a:gd name="T9" fmla="*/ 0 60000 65536"/>
                  <a:gd name="T10" fmla="*/ 0 60000 65536"/>
                  <a:gd name="T11" fmla="*/ 0 60000 65536"/>
                  <a:gd name="T12" fmla="*/ 0 w 275"/>
                  <a:gd name="T13" fmla="*/ 0 h 57"/>
                  <a:gd name="T14" fmla="*/ 275 w 275"/>
                  <a:gd name="T15" fmla="*/ 57 h 57"/>
                </a:gdLst>
                <a:ahLst/>
                <a:cxnLst>
                  <a:cxn ang="T8">
                    <a:pos x="T0" y="T1"/>
                  </a:cxn>
                  <a:cxn ang="T9">
                    <a:pos x="T2" y="T3"/>
                  </a:cxn>
                  <a:cxn ang="T10">
                    <a:pos x="T4" y="T5"/>
                  </a:cxn>
                  <a:cxn ang="T11">
                    <a:pos x="T6" y="T7"/>
                  </a:cxn>
                </a:cxnLst>
                <a:rect l="T12" t="T13" r="T14" b="T15"/>
                <a:pathLst>
                  <a:path w="275" h="57">
                    <a:moveTo>
                      <a:pt x="0" y="57"/>
                    </a:moveTo>
                    <a:lnTo>
                      <a:pt x="0" y="0"/>
                    </a:lnTo>
                    <a:lnTo>
                      <a:pt x="275" y="0"/>
                    </a:lnTo>
                    <a:lnTo>
                      <a:pt x="275" y="57"/>
                    </a:lnTo>
                  </a:path>
                </a:pathLst>
              </a:custGeom>
              <a:noFill/>
              <a:ln w="22225">
                <a:solidFill>
                  <a:srgbClr val="0F298F"/>
                </a:solidFill>
                <a:prstDash val="solid"/>
                <a:round/>
                <a:headEnd/>
                <a:tailEnd/>
              </a:ln>
            </p:spPr>
            <p:txBody>
              <a:bodyPr/>
              <a:lstStyle/>
              <a:p>
                <a:endParaRPr lang="en-US"/>
              </a:p>
            </p:txBody>
          </p:sp>
          <p:sp>
            <p:nvSpPr>
              <p:cNvPr id="25830" name="Freeform 177"/>
              <p:cNvSpPr>
                <a:spLocks/>
              </p:cNvSpPr>
              <p:nvPr/>
            </p:nvSpPr>
            <p:spPr bwMode="blackWhite">
              <a:xfrm>
                <a:off x="2615"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831" name="Freeform 178"/>
              <p:cNvSpPr>
                <a:spLocks/>
              </p:cNvSpPr>
              <p:nvPr/>
            </p:nvSpPr>
            <p:spPr bwMode="blackWhite">
              <a:xfrm>
                <a:off x="2501"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32" name="Freeform 179"/>
              <p:cNvSpPr>
                <a:spLocks/>
              </p:cNvSpPr>
              <p:nvPr/>
            </p:nvSpPr>
            <p:spPr bwMode="blackWhite">
              <a:xfrm>
                <a:off x="2340"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833" name="Freeform 180"/>
              <p:cNvSpPr>
                <a:spLocks/>
              </p:cNvSpPr>
              <p:nvPr/>
            </p:nvSpPr>
            <p:spPr bwMode="blackWhite">
              <a:xfrm>
                <a:off x="2226"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34" name="Freeform 181"/>
              <p:cNvSpPr>
                <a:spLocks/>
              </p:cNvSpPr>
              <p:nvPr/>
            </p:nvSpPr>
            <p:spPr bwMode="blackWhite">
              <a:xfrm>
                <a:off x="2478" y="2229"/>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835" name="Freeform 182"/>
              <p:cNvSpPr>
                <a:spLocks/>
              </p:cNvSpPr>
              <p:nvPr/>
            </p:nvSpPr>
            <p:spPr bwMode="blackWhite">
              <a:xfrm>
                <a:off x="2364" y="2342"/>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36" name="Line 183"/>
              <p:cNvSpPr>
                <a:spLocks noChangeShapeType="1"/>
              </p:cNvSpPr>
              <p:nvPr/>
            </p:nvSpPr>
            <p:spPr bwMode="blackWhite">
              <a:xfrm flipV="1">
                <a:off x="2421" y="2352"/>
                <a:ext cx="1" cy="63"/>
              </a:xfrm>
              <a:prstGeom prst="line">
                <a:avLst/>
              </a:prstGeom>
              <a:noFill/>
              <a:ln w="22225">
                <a:solidFill>
                  <a:srgbClr val="0F298F"/>
                </a:solidFill>
                <a:round/>
                <a:headEnd/>
                <a:tailEnd/>
              </a:ln>
            </p:spPr>
            <p:txBody>
              <a:bodyPr/>
              <a:lstStyle/>
              <a:p>
                <a:endParaRPr lang="en-US"/>
              </a:p>
            </p:txBody>
          </p:sp>
          <p:sp>
            <p:nvSpPr>
              <p:cNvPr id="25837" name="Freeform 184"/>
              <p:cNvSpPr>
                <a:spLocks/>
              </p:cNvSpPr>
              <p:nvPr/>
            </p:nvSpPr>
            <p:spPr bwMode="blackWhite">
              <a:xfrm>
                <a:off x="2501"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38" name="Freeform 185"/>
              <p:cNvSpPr>
                <a:spLocks/>
              </p:cNvSpPr>
              <p:nvPr/>
            </p:nvSpPr>
            <p:spPr bwMode="blackWhite">
              <a:xfrm>
                <a:off x="2226"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839" name="Freeform 186"/>
              <p:cNvSpPr>
                <a:spLocks/>
              </p:cNvSpPr>
              <p:nvPr/>
            </p:nvSpPr>
            <p:spPr bwMode="blackWhite">
              <a:xfrm>
                <a:off x="2364" y="2229"/>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840" name="Freeform 187"/>
              <p:cNvSpPr>
                <a:spLocks/>
              </p:cNvSpPr>
              <p:nvPr/>
            </p:nvSpPr>
            <p:spPr bwMode="blackWhite">
              <a:xfrm>
                <a:off x="2088" y="1983"/>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841" name="Freeform 188"/>
              <p:cNvSpPr>
                <a:spLocks/>
              </p:cNvSpPr>
              <p:nvPr/>
            </p:nvSpPr>
            <p:spPr bwMode="blackWhite">
              <a:xfrm>
                <a:off x="3185" y="2415"/>
                <a:ext cx="275" cy="57"/>
              </a:xfrm>
              <a:custGeom>
                <a:avLst/>
                <a:gdLst>
                  <a:gd name="T0" fmla="*/ 0 w 275"/>
                  <a:gd name="T1" fmla="*/ 57 h 57"/>
                  <a:gd name="T2" fmla="*/ 0 w 275"/>
                  <a:gd name="T3" fmla="*/ 0 h 57"/>
                  <a:gd name="T4" fmla="*/ 275 w 275"/>
                  <a:gd name="T5" fmla="*/ 0 h 57"/>
                  <a:gd name="T6" fmla="*/ 275 w 275"/>
                  <a:gd name="T7" fmla="*/ 57 h 57"/>
                  <a:gd name="T8" fmla="*/ 0 60000 65536"/>
                  <a:gd name="T9" fmla="*/ 0 60000 65536"/>
                  <a:gd name="T10" fmla="*/ 0 60000 65536"/>
                  <a:gd name="T11" fmla="*/ 0 60000 65536"/>
                  <a:gd name="T12" fmla="*/ 0 w 275"/>
                  <a:gd name="T13" fmla="*/ 0 h 57"/>
                  <a:gd name="T14" fmla="*/ 275 w 275"/>
                  <a:gd name="T15" fmla="*/ 57 h 57"/>
                </a:gdLst>
                <a:ahLst/>
                <a:cxnLst>
                  <a:cxn ang="T8">
                    <a:pos x="T0" y="T1"/>
                  </a:cxn>
                  <a:cxn ang="T9">
                    <a:pos x="T2" y="T3"/>
                  </a:cxn>
                  <a:cxn ang="T10">
                    <a:pos x="T4" y="T5"/>
                  </a:cxn>
                  <a:cxn ang="T11">
                    <a:pos x="T6" y="T7"/>
                  </a:cxn>
                </a:cxnLst>
                <a:rect l="T12" t="T13" r="T14" b="T15"/>
                <a:pathLst>
                  <a:path w="275" h="57">
                    <a:moveTo>
                      <a:pt x="0" y="57"/>
                    </a:moveTo>
                    <a:lnTo>
                      <a:pt x="0" y="0"/>
                    </a:lnTo>
                    <a:lnTo>
                      <a:pt x="275" y="0"/>
                    </a:lnTo>
                    <a:lnTo>
                      <a:pt x="275" y="57"/>
                    </a:lnTo>
                  </a:path>
                </a:pathLst>
              </a:custGeom>
              <a:noFill/>
              <a:ln w="22225">
                <a:solidFill>
                  <a:srgbClr val="0F298F"/>
                </a:solidFill>
                <a:prstDash val="solid"/>
                <a:round/>
                <a:headEnd/>
                <a:tailEnd/>
              </a:ln>
            </p:spPr>
            <p:txBody>
              <a:bodyPr/>
              <a:lstStyle/>
              <a:p>
                <a:endParaRPr lang="en-US"/>
              </a:p>
            </p:txBody>
          </p:sp>
          <p:sp>
            <p:nvSpPr>
              <p:cNvPr id="25842" name="Freeform 189"/>
              <p:cNvSpPr>
                <a:spLocks/>
              </p:cNvSpPr>
              <p:nvPr/>
            </p:nvSpPr>
            <p:spPr bwMode="blackWhite">
              <a:xfrm>
                <a:off x="3517"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843" name="Freeform 190"/>
              <p:cNvSpPr>
                <a:spLocks/>
              </p:cNvSpPr>
              <p:nvPr/>
            </p:nvSpPr>
            <p:spPr bwMode="blackWhite">
              <a:xfrm>
                <a:off x="3403"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44" name="Freeform 191"/>
              <p:cNvSpPr>
                <a:spLocks/>
              </p:cNvSpPr>
              <p:nvPr/>
            </p:nvSpPr>
            <p:spPr bwMode="blackWhite">
              <a:xfrm>
                <a:off x="3242"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845" name="Freeform 192"/>
              <p:cNvSpPr>
                <a:spLocks/>
              </p:cNvSpPr>
              <p:nvPr/>
            </p:nvSpPr>
            <p:spPr bwMode="blackWhite">
              <a:xfrm>
                <a:off x="3128"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46" name="Freeform 193"/>
              <p:cNvSpPr>
                <a:spLocks/>
              </p:cNvSpPr>
              <p:nvPr/>
            </p:nvSpPr>
            <p:spPr bwMode="blackWhite">
              <a:xfrm>
                <a:off x="3380" y="2229"/>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847" name="Freeform 194"/>
              <p:cNvSpPr>
                <a:spLocks/>
              </p:cNvSpPr>
              <p:nvPr/>
            </p:nvSpPr>
            <p:spPr bwMode="blackWhite">
              <a:xfrm>
                <a:off x="3266" y="2342"/>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48" name="Line 195"/>
              <p:cNvSpPr>
                <a:spLocks noChangeShapeType="1"/>
              </p:cNvSpPr>
              <p:nvPr/>
            </p:nvSpPr>
            <p:spPr bwMode="blackWhite">
              <a:xfrm flipV="1">
                <a:off x="3323" y="2352"/>
                <a:ext cx="1" cy="63"/>
              </a:xfrm>
              <a:prstGeom prst="line">
                <a:avLst/>
              </a:prstGeom>
              <a:noFill/>
              <a:ln w="22225">
                <a:solidFill>
                  <a:srgbClr val="0F298F"/>
                </a:solidFill>
                <a:round/>
                <a:headEnd/>
                <a:tailEnd/>
              </a:ln>
            </p:spPr>
            <p:txBody>
              <a:bodyPr/>
              <a:lstStyle/>
              <a:p>
                <a:endParaRPr lang="en-US"/>
              </a:p>
            </p:txBody>
          </p:sp>
          <p:sp>
            <p:nvSpPr>
              <p:cNvPr id="25849" name="Freeform 196"/>
              <p:cNvSpPr>
                <a:spLocks/>
              </p:cNvSpPr>
              <p:nvPr/>
            </p:nvSpPr>
            <p:spPr bwMode="blackWhite">
              <a:xfrm>
                <a:off x="3655" y="1983"/>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850" name="Freeform 197"/>
              <p:cNvSpPr>
                <a:spLocks/>
              </p:cNvSpPr>
              <p:nvPr/>
            </p:nvSpPr>
            <p:spPr bwMode="blackWhite">
              <a:xfrm>
                <a:off x="3541" y="209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51" name="Line 198"/>
              <p:cNvSpPr>
                <a:spLocks noChangeShapeType="1"/>
              </p:cNvSpPr>
              <p:nvPr/>
            </p:nvSpPr>
            <p:spPr bwMode="blackWhite">
              <a:xfrm flipV="1">
                <a:off x="3598" y="2106"/>
                <a:ext cx="1" cy="66"/>
              </a:xfrm>
              <a:prstGeom prst="line">
                <a:avLst/>
              </a:prstGeom>
              <a:noFill/>
              <a:ln w="22225">
                <a:solidFill>
                  <a:srgbClr val="0F298F"/>
                </a:solidFill>
                <a:round/>
                <a:headEnd/>
                <a:tailEnd/>
              </a:ln>
            </p:spPr>
            <p:txBody>
              <a:bodyPr/>
              <a:lstStyle/>
              <a:p>
                <a:endParaRPr lang="en-US"/>
              </a:p>
            </p:txBody>
          </p:sp>
          <p:sp>
            <p:nvSpPr>
              <p:cNvPr id="25852" name="Freeform 199"/>
              <p:cNvSpPr>
                <a:spLocks/>
              </p:cNvSpPr>
              <p:nvPr/>
            </p:nvSpPr>
            <p:spPr bwMode="blackWhite">
              <a:xfrm>
                <a:off x="3323" y="2172"/>
                <a:ext cx="551" cy="57"/>
              </a:xfrm>
              <a:custGeom>
                <a:avLst/>
                <a:gdLst>
                  <a:gd name="T0" fmla="*/ 0 w 551"/>
                  <a:gd name="T1" fmla="*/ 57 h 57"/>
                  <a:gd name="T2" fmla="*/ 0 w 551"/>
                  <a:gd name="T3" fmla="*/ 0 h 57"/>
                  <a:gd name="T4" fmla="*/ 551 w 551"/>
                  <a:gd name="T5" fmla="*/ 0 h 57"/>
                  <a:gd name="T6" fmla="*/ 551 w 551"/>
                  <a:gd name="T7" fmla="*/ 57 h 57"/>
                  <a:gd name="T8" fmla="*/ 0 60000 65536"/>
                  <a:gd name="T9" fmla="*/ 0 60000 65536"/>
                  <a:gd name="T10" fmla="*/ 0 60000 65536"/>
                  <a:gd name="T11" fmla="*/ 0 60000 65536"/>
                  <a:gd name="T12" fmla="*/ 0 w 551"/>
                  <a:gd name="T13" fmla="*/ 0 h 57"/>
                  <a:gd name="T14" fmla="*/ 551 w 551"/>
                  <a:gd name="T15" fmla="*/ 57 h 57"/>
                </a:gdLst>
                <a:ahLst/>
                <a:cxnLst>
                  <a:cxn ang="T8">
                    <a:pos x="T0" y="T1"/>
                  </a:cxn>
                  <a:cxn ang="T9">
                    <a:pos x="T2" y="T3"/>
                  </a:cxn>
                  <a:cxn ang="T10">
                    <a:pos x="T4" y="T5"/>
                  </a:cxn>
                  <a:cxn ang="T11">
                    <a:pos x="T6" y="T7"/>
                  </a:cxn>
                </a:cxnLst>
                <a:rect l="T12" t="T13" r="T14" b="T15"/>
                <a:pathLst>
                  <a:path w="551" h="57">
                    <a:moveTo>
                      <a:pt x="0" y="57"/>
                    </a:moveTo>
                    <a:lnTo>
                      <a:pt x="0" y="0"/>
                    </a:lnTo>
                    <a:lnTo>
                      <a:pt x="551" y="0"/>
                    </a:lnTo>
                    <a:lnTo>
                      <a:pt x="551" y="57"/>
                    </a:lnTo>
                  </a:path>
                </a:pathLst>
              </a:custGeom>
              <a:noFill/>
              <a:ln w="22225">
                <a:solidFill>
                  <a:srgbClr val="0F298F"/>
                </a:solidFill>
                <a:prstDash val="solid"/>
                <a:round/>
                <a:headEnd/>
                <a:tailEnd/>
              </a:ln>
            </p:spPr>
            <p:txBody>
              <a:bodyPr/>
              <a:lstStyle/>
              <a:p>
                <a:endParaRPr lang="en-US"/>
              </a:p>
            </p:txBody>
          </p:sp>
          <p:sp>
            <p:nvSpPr>
              <p:cNvPr id="25853" name="Freeform 200"/>
              <p:cNvSpPr>
                <a:spLocks/>
              </p:cNvSpPr>
              <p:nvPr/>
            </p:nvSpPr>
            <p:spPr bwMode="blackWhite">
              <a:xfrm>
                <a:off x="4215" y="1737"/>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854" name="Freeform 201"/>
              <p:cNvSpPr>
                <a:spLocks/>
              </p:cNvSpPr>
              <p:nvPr/>
            </p:nvSpPr>
            <p:spPr bwMode="blackWhite">
              <a:xfrm>
                <a:off x="4101" y="1850"/>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855" name="Line 202"/>
              <p:cNvSpPr>
                <a:spLocks noChangeShapeType="1"/>
              </p:cNvSpPr>
              <p:nvPr/>
            </p:nvSpPr>
            <p:spPr bwMode="blackWhite">
              <a:xfrm flipV="1">
                <a:off x="4158" y="1860"/>
                <a:ext cx="1" cy="66"/>
              </a:xfrm>
              <a:prstGeom prst="line">
                <a:avLst/>
              </a:prstGeom>
              <a:noFill/>
              <a:ln w="22225">
                <a:solidFill>
                  <a:srgbClr val="0F298F"/>
                </a:solidFill>
                <a:round/>
                <a:headEnd/>
                <a:tailEnd/>
              </a:ln>
            </p:spPr>
            <p:txBody>
              <a:bodyPr/>
              <a:lstStyle/>
              <a:p>
                <a:endParaRPr lang="en-US"/>
              </a:p>
            </p:txBody>
          </p:sp>
          <p:sp>
            <p:nvSpPr>
              <p:cNvPr id="25856" name="Freeform 203"/>
              <p:cNvSpPr>
                <a:spLocks/>
              </p:cNvSpPr>
              <p:nvPr/>
            </p:nvSpPr>
            <p:spPr bwMode="blackWhite">
              <a:xfrm>
                <a:off x="3598" y="1926"/>
                <a:ext cx="1102" cy="57"/>
              </a:xfrm>
              <a:custGeom>
                <a:avLst/>
                <a:gdLst>
                  <a:gd name="T0" fmla="*/ 0 w 1102"/>
                  <a:gd name="T1" fmla="*/ 57 h 57"/>
                  <a:gd name="T2" fmla="*/ 0 w 1102"/>
                  <a:gd name="T3" fmla="*/ 0 h 57"/>
                  <a:gd name="T4" fmla="*/ 1102 w 1102"/>
                  <a:gd name="T5" fmla="*/ 0 h 57"/>
                  <a:gd name="T6" fmla="*/ 1102 w 1102"/>
                  <a:gd name="T7" fmla="*/ 57 h 57"/>
                  <a:gd name="T8" fmla="*/ 0 60000 65536"/>
                  <a:gd name="T9" fmla="*/ 0 60000 65536"/>
                  <a:gd name="T10" fmla="*/ 0 60000 65536"/>
                  <a:gd name="T11" fmla="*/ 0 60000 65536"/>
                  <a:gd name="T12" fmla="*/ 0 w 1102"/>
                  <a:gd name="T13" fmla="*/ 0 h 57"/>
                  <a:gd name="T14" fmla="*/ 1102 w 1102"/>
                  <a:gd name="T15" fmla="*/ 57 h 57"/>
                </a:gdLst>
                <a:ahLst/>
                <a:cxnLst>
                  <a:cxn ang="T8">
                    <a:pos x="T0" y="T1"/>
                  </a:cxn>
                  <a:cxn ang="T9">
                    <a:pos x="T2" y="T3"/>
                  </a:cxn>
                  <a:cxn ang="T10">
                    <a:pos x="T4" y="T5"/>
                  </a:cxn>
                  <a:cxn ang="T11">
                    <a:pos x="T6" y="T7"/>
                  </a:cxn>
                </a:cxnLst>
                <a:rect l="T12" t="T13" r="T14" b="T15"/>
                <a:pathLst>
                  <a:path w="1102" h="57">
                    <a:moveTo>
                      <a:pt x="0" y="57"/>
                    </a:moveTo>
                    <a:lnTo>
                      <a:pt x="0" y="0"/>
                    </a:lnTo>
                    <a:lnTo>
                      <a:pt x="1102" y="0"/>
                    </a:lnTo>
                    <a:lnTo>
                      <a:pt x="1102" y="57"/>
                    </a:lnTo>
                  </a:path>
                </a:pathLst>
              </a:custGeom>
              <a:noFill/>
              <a:ln w="22225">
                <a:solidFill>
                  <a:srgbClr val="0F298F"/>
                </a:solidFill>
                <a:prstDash val="solid"/>
                <a:round/>
                <a:headEnd/>
                <a:tailEnd/>
              </a:ln>
            </p:spPr>
            <p:txBody>
              <a:bodyPr/>
              <a:lstStyle/>
              <a:p>
                <a:endParaRPr lang="en-US"/>
              </a:p>
            </p:txBody>
          </p:sp>
          <p:sp>
            <p:nvSpPr>
              <p:cNvPr id="25857" name="Freeform 204"/>
              <p:cNvSpPr>
                <a:spLocks/>
              </p:cNvSpPr>
              <p:nvPr/>
            </p:nvSpPr>
            <p:spPr bwMode="blackWhite">
              <a:xfrm>
                <a:off x="3403"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grpSp>
        <p:sp>
          <p:nvSpPr>
            <p:cNvPr id="25607" name="Freeform 205"/>
            <p:cNvSpPr>
              <a:spLocks/>
            </p:cNvSpPr>
            <p:nvPr/>
          </p:nvSpPr>
          <p:spPr bwMode="blackWhite">
            <a:xfrm>
              <a:off x="3128"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08" name="Freeform 206"/>
            <p:cNvSpPr>
              <a:spLocks/>
            </p:cNvSpPr>
            <p:nvPr/>
          </p:nvSpPr>
          <p:spPr bwMode="blackWhite">
            <a:xfrm>
              <a:off x="3266" y="2229"/>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609" name="Freeform 207"/>
            <p:cNvSpPr>
              <a:spLocks/>
            </p:cNvSpPr>
            <p:nvPr/>
          </p:nvSpPr>
          <p:spPr bwMode="blackWhite">
            <a:xfrm>
              <a:off x="3736" y="2415"/>
              <a:ext cx="275" cy="57"/>
            </a:xfrm>
            <a:custGeom>
              <a:avLst/>
              <a:gdLst>
                <a:gd name="T0" fmla="*/ 0 w 275"/>
                <a:gd name="T1" fmla="*/ 57 h 57"/>
                <a:gd name="T2" fmla="*/ 0 w 275"/>
                <a:gd name="T3" fmla="*/ 0 h 57"/>
                <a:gd name="T4" fmla="*/ 275 w 275"/>
                <a:gd name="T5" fmla="*/ 0 h 57"/>
                <a:gd name="T6" fmla="*/ 275 w 275"/>
                <a:gd name="T7" fmla="*/ 57 h 57"/>
                <a:gd name="T8" fmla="*/ 0 60000 65536"/>
                <a:gd name="T9" fmla="*/ 0 60000 65536"/>
                <a:gd name="T10" fmla="*/ 0 60000 65536"/>
                <a:gd name="T11" fmla="*/ 0 60000 65536"/>
                <a:gd name="T12" fmla="*/ 0 w 275"/>
                <a:gd name="T13" fmla="*/ 0 h 57"/>
                <a:gd name="T14" fmla="*/ 275 w 275"/>
                <a:gd name="T15" fmla="*/ 57 h 57"/>
              </a:gdLst>
              <a:ahLst/>
              <a:cxnLst>
                <a:cxn ang="T8">
                  <a:pos x="T0" y="T1"/>
                </a:cxn>
                <a:cxn ang="T9">
                  <a:pos x="T2" y="T3"/>
                </a:cxn>
                <a:cxn ang="T10">
                  <a:pos x="T4" y="T5"/>
                </a:cxn>
                <a:cxn ang="T11">
                  <a:pos x="T6" y="T7"/>
                </a:cxn>
              </a:cxnLst>
              <a:rect l="T12" t="T13" r="T14" b="T15"/>
              <a:pathLst>
                <a:path w="275" h="57">
                  <a:moveTo>
                    <a:pt x="0" y="57"/>
                  </a:moveTo>
                  <a:lnTo>
                    <a:pt x="0" y="0"/>
                  </a:lnTo>
                  <a:lnTo>
                    <a:pt x="275" y="0"/>
                  </a:lnTo>
                  <a:lnTo>
                    <a:pt x="275" y="57"/>
                  </a:lnTo>
                </a:path>
              </a:pathLst>
            </a:custGeom>
            <a:noFill/>
            <a:ln w="22225">
              <a:solidFill>
                <a:srgbClr val="0F298F"/>
              </a:solidFill>
              <a:prstDash val="solid"/>
              <a:round/>
              <a:headEnd/>
              <a:tailEnd/>
            </a:ln>
          </p:spPr>
          <p:txBody>
            <a:bodyPr/>
            <a:lstStyle/>
            <a:p>
              <a:endParaRPr lang="en-US"/>
            </a:p>
          </p:txBody>
        </p:sp>
        <p:sp>
          <p:nvSpPr>
            <p:cNvPr id="25610" name="Freeform 208"/>
            <p:cNvSpPr>
              <a:spLocks/>
            </p:cNvSpPr>
            <p:nvPr/>
          </p:nvSpPr>
          <p:spPr bwMode="blackWhite">
            <a:xfrm>
              <a:off x="4068"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11" name="Freeform 209"/>
            <p:cNvSpPr>
              <a:spLocks/>
            </p:cNvSpPr>
            <p:nvPr/>
          </p:nvSpPr>
          <p:spPr bwMode="blackWhite">
            <a:xfrm>
              <a:off x="3954"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12" name="Freeform 210"/>
            <p:cNvSpPr>
              <a:spLocks/>
            </p:cNvSpPr>
            <p:nvPr/>
          </p:nvSpPr>
          <p:spPr bwMode="blackWhite">
            <a:xfrm>
              <a:off x="3793"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13" name="Freeform 211"/>
            <p:cNvSpPr>
              <a:spLocks/>
            </p:cNvSpPr>
            <p:nvPr/>
          </p:nvSpPr>
          <p:spPr bwMode="blackWhite">
            <a:xfrm>
              <a:off x="3679"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14" name="Freeform 212"/>
            <p:cNvSpPr>
              <a:spLocks/>
            </p:cNvSpPr>
            <p:nvPr/>
          </p:nvSpPr>
          <p:spPr bwMode="blackWhite">
            <a:xfrm>
              <a:off x="3930" y="2229"/>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615" name="Freeform 213"/>
            <p:cNvSpPr>
              <a:spLocks/>
            </p:cNvSpPr>
            <p:nvPr/>
          </p:nvSpPr>
          <p:spPr bwMode="blackWhite">
            <a:xfrm>
              <a:off x="3817" y="2342"/>
              <a:ext cx="132" cy="19"/>
            </a:xfrm>
            <a:custGeom>
              <a:avLst/>
              <a:gdLst>
                <a:gd name="T0" fmla="*/ 132 w 132"/>
                <a:gd name="T1" fmla="*/ 19 h 19"/>
                <a:gd name="T2" fmla="*/ 113 w 132"/>
                <a:gd name="T3" fmla="*/ 0 h 19"/>
                <a:gd name="T4" fmla="*/ 0 w 132"/>
                <a:gd name="T5" fmla="*/ 0 h 19"/>
                <a:gd name="T6" fmla="*/ 19 w 132"/>
                <a:gd name="T7" fmla="*/ 19 h 19"/>
                <a:gd name="T8" fmla="*/ 132 w 132"/>
                <a:gd name="T9" fmla="*/ 19 h 19"/>
                <a:gd name="T10" fmla="*/ 132 w 132"/>
                <a:gd name="T11" fmla="*/ 19 h 19"/>
                <a:gd name="T12" fmla="*/ 0 60000 65536"/>
                <a:gd name="T13" fmla="*/ 0 60000 65536"/>
                <a:gd name="T14" fmla="*/ 0 60000 65536"/>
                <a:gd name="T15" fmla="*/ 0 60000 65536"/>
                <a:gd name="T16" fmla="*/ 0 60000 65536"/>
                <a:gd name="T17" fmla="*/ 0 60000 65536"/>
                <a:gd name="T18" fmla="*/ 0 w 132"/>
                <a:gd name="T19" fmla="*/ 0 h 19"/>
                <a:gd name="T20" fmla="*/ 132 w 132"/>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2" h="19">
                  <a:moveTo>
                    <a:pt x="132" y="19"/>
                  </a:moveTo>
                  <a:lnTo>
                    <a:pt x="113" y="0"/>
                  </a:lnTo>
                  <a:lnTo>
                    <a:pt x="0" y="0"/>
                  </a:lnTo>
                  <a:lnTo>
                    <a:pt x="19" y="19"/>
                  </a:lnTo>
                  <a:lnTo>
                    <a:pt x="132" y="19"/>
                  </a:lnTo>
                  <a:close/>
                </a:path>
              </a:pathLst>
            </a:custGeom>
            <a:solidFill>
              <a:srgbClr val="8E7593"/>
            </a:solidFill>
            <a:ln w="9525">
              <a:noFill/>
              <a:round/>
              <a:headEnd/>
              <a:tailEnd/>
            </a:ln>
          </p:spPr>
          <p:txBody>
            <a:bodyPr/>
            <a:lstStyle/>
            <a:p>
              <a:endParaRPr lang="en-US"/>
            </a:p>
          </p:txBody>
        </p:sp>
        <p:sp>
          <p:nvSpPr>
            <p:cNvPr id="25616" name="Line 214"/>
            <p:cNvSpPr>
              <a:spLocks noChangeShapeType="1"/>
            </p:cNvSpPr>
            <p:nvPr/>
          </p:nvSpPr>
          <p:spPr bwMode="blackWhite">
            <a:xfrm flipV="1">
              <a:off x="3874" y="2352"/>
              <a:ext cx="1" cy="63"/>
            </a:xfrm>
            <a:prstGeom prst="line">
              <a:avLst/>
            </a:prstGeom>
            <a:noFill/>
            <a:ln w="22225">
              <a:solidFill>
                <a:srgbClr val="0F298F"/>
              </a:solidFill>
              <a:round/>
              <a:headEnd/>
              <a:tailEnd/>
            </a:ln>
          </p:spPr>
          <p:txBody>
            <a:bodyPr/>
            <a:lstStyle/>
            <a:p>
              <a:endParaRPr lang="en-US"/>
            </a:p>
          </p:txBody>
        </p:sp>
        <p:sp>
          <p:nvSpPr>
            <p:cNvPr id="25617" name="Freeform 215"/>
            <p:cNvSpPr>
              <a:spLocks/>
            </p:cNvSpPr>
            <p:nvPr/>
          </p:nvSpPr>
          <p:spPr bwMode="blackWhite">
            <a:xfrm>
              <a:off x="3954"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18" name="Freeform 216"/>
            <p:cNvSpPr>
              <a:spLocks/>
            </p:cNvSpPr>
            <p:nvPr/>
          </p:nvSpPr>
          <p:spPr bwMode="blackWhite">
            <a:xfrm>
              <a:off x="3679"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19" name="Freeform 217"/>
            <p:cNvSpPr>
              <a:spLocks/>
            </p:cNvSpPr>
            <p:nvPr/>
          </p:nvSpPr>
          <p:spPr bwMode="blackWhite">
            <a:xfrm>
              <a:off x="3817" y="2229"/>
              <a:ext cx="113" cy="113"/>
            </a:xfrm>
            <a:custGeom>
              <a:avLst/>
              <a:gdLst>
                <a:gd name="T0" fmla="*/ 113 w 113"/>
                <a:gd name="T1" fmla="*/ 113 h 113"/>
                <a:gd name="T2" fmla="*/ 113 w 113"/>
                <a:gd name="T3" fmla="*/ 0 h 113"/>
                <a:gd name="T4" fmla="*/ 0 w 113"/>
                <a:gd name="T5" fmla="*/ 0 h 113"/>
                <a:gd name="T6" fmla="*/ 0 w 113"/>
                <a:gd name="T7" fmla="*/ 113 h 113"/>
                <a:gd name="T8" fmla="*/ 113 w 113"/>
                <a:gd name="T9" fmla="*/ 113 h 113"/>
                <a:gd name="T10" fmla="*/ 113 w 113"/>
                <a:gd name="T11" fmla="*/ 113 h 113"/>
                <a:gd name="T12" fmla="*/ 0 60000 65536"/>
                <a:gd name="T13" fmla="*/ 0 60000 65536"/>
                <a:gd name="T14" fmla="*/ 0 60000 65536"/>
                <a:gd name="T15" fmla="*/ 0 60000 65536"/>
                <a:gd name="T16" fmla="*/ 0 60000 65536"/>
                <a:gd name="T17" fmla="*/ 0 60000 65536"/>
                <a:gd name="T18" fmla="*/ 0 w 113"/>
                <a:gd name="T19" fmla="*/ 0 h 113"/>
                <a:gd name="T20" fmla="*/ 113 w 113"/>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3" h="113">
                  <a:moveTo>
                    <a:pt x="113" y="113"/>
                  </a:moveTo>
                  <a:lnTo>
                    <a:pt x="113" y="0"/>
                  </a:lnTo>
                  <a:lnTo>
                    <a:pt x="0" y="0"/>
                  </a:lnTo>
                  <a:lnTo>
                    <a:pt x="0" y="113"/>
                  </a:lnTo>
                  <a:lnTo>
                    <a:pt x="113" y="113"/>
                  </a:lnTo>
                  <a:close/>
                </a:path>
              </a:pathLst>
            </a:custGeom>
            <a:solidFill>
              <a:srgbClr val="CAA7D1"/>
            </a:solidFill>
            <a:ln w="3175">
              <a:solidFill>
                <a:srgbClr val="CAA7D1"/>
              </a:solidFill>
              <a:prstDash val="solid"/>
              <a:round/>
              <a:headEnd/>
              <a:tailEnd/>
            </a:ln>
          </p:spPr>
          <p:txBody>
            <a:bodyPr/>
            <a:lstStyle/>
            <a:p>
              <a:endParaRPr lang="en-US"/>
            </a:p>
          </p:txBody>
        </p:sp>
        <p:sp>
          <p:nvSpPr>
            <p:cNvPr id="25620" name="Freeform 218"/>
            <p:cNvSpPr>
              <a:spLocks/>
            </p:cNvSpPr>
            <p:nvPr/>
          </p:nvSpPr>
          <p:spPr bwMode="blackWhite">
            <a:xfrm>
              <a:off x="4101" y="1737"/>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621" name="Freeform 219"/>
            <p:cNvSpPr>
              <a:spLocks/>
            </p:cNvSpPr>
            <p:nvPr/>
          </p:nvSpPr>
          <p:spPr bwMode="blackWhite">
            <a:xfrm>
              <a:off x="3541" y="1983"/>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622" name="Freeform 220"/>
            <p:cNvSpPr>
              <a:spLocks/>
            </p:cNvSpPr>
            <p:nvPr/>
          </p:nvSpPr>
          <p:spPr bwMode="blackWhite">
            <a:xfrm>
              <a:off x="4287" y="2415"/>
              <a:ext cx="275" cy="57"/>
            </a:xfrm>
            <a:custGeom>
              <a:avLst/>
              <a:gdLst>
                <a:gd name="T0" fmla="*/ 0 w 275"/>
                <a:gd name="T1" fmla="*/ 57 h 57"/>
                <a:gd name="T2" fmla="*/ 0 w 275"/>
                <a:gd name="T3" fmla="*/ 0 h 57"/>
                <a:gd name="T4" fmla="*/ 275 w 275"/>
                <a:gd name="T5" fmla="*/ 0 h 57"/>
                <a:gd name="T6" fmla="*/ 275 w 275"/>
                <a:gd name="T7" fmla="*/ 57 h 57"/>
                <a:gd name="T8" fmla="*/ 0 60000 65536"/>
                <a:gd name="T9" fmla="*/ 0 60000 65536"/>
                <a:gd name="T10" fmla="*/ 0 60000 65536"/>
                <a:gd name="T11" fmla="*/ 0 60000 65536"/>
                <a:gd name="T12" fmla="*/ 0 w 275"/>
                <a:gd name="T13" fmla="*/ 0 h 57"/>
                <a:gd name="T14" fmla="*/ 275 w 275"/>
                <a:gd name="T15" fmla="*/ 57 h 57"/>
              </a:gdLst>
              <a:ahLst/>
              <a:cxnLst>
                <a:cxn ang="T8">
                  <a:pos x="T0" y="T1"/>
                </a:cxn>
                <a:cxn ang="T9">
                  <a:pos x="T2" y="T3"/>
                </a:cxn>
                <a:cxn ang="T10">
                  <a:pos x="T4" y="T5"/>
                </a:cxn>
                <a:cxn ang="T11">
                  <a:pos x="T6" y="T7"/>
                </a:cxn>
              </a:cxnLst>
              <a:rect l="T12" t="T13" r="T14" b="T15"/>
              <a:pathLst>
                <a:path w="275" h="57">
                  <a:moveTo>
                    <a:pt x="0" y="57"/>
                  </a:moveTo>
                  <a:lnTo>
                    <a:pt x="0" y="0"/>
                  </a:lnTo>
                  <a:lnTo>
                    <a:pt x="275" y="0"/>
                  </a:lnTo>
                  <a:lnTo>
                    <a:pt x="275" y="57"/>
                  </a:lnTo>
                </a:path>
              </a:pathLst>
            </a:custGeom>
            <a:noFill/>
            <a:ln w="22225">
              <a:solidFill>
                <a:srgbClr val="0F298F"/>
              </a:solidFill>
              <a:prstDash val="solid"/>
              <a:round/>
              <a:headEnd/>
              <a:tailEnd/>
            </a:ln>
          </p:spPr>
          <p:txBody>
            <a:bodyPr/>
            <a:lstStyle/>
            <a:p>
              <a:endParaRPr lang="en-US"/>
            </a:p>
          </p:txBody>
        </p:sp>
        <p:sp>
          <p:nvSpPr>
            <p:cNvPr id="25623" name="Freeform 221"/>
            <p:cNvSpPr>
              <a:spLocks/>
            </p:cNvSpPr>
            <p:nvPr/>
          </p:nvSpPr>
          <p:spPr bwMode="blackWhite">
            <a:xfrm>
              <a:off x="4619"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24" name="Freeform 222"/>
            <p:cNvSpPr>
              <a:spLocks/>
            </p:cNvSpPr>
            <p:nvPr/>
          </p:nvSpPr>
          <p:spPr bwMode="blackWhite">
            <a:xfrm>
              <a:off x="4505"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25" name="Freeform 223"/>
            <p:cNvSpPr>
              <a:spLocks/>
            </p:cNvSpPr>
            <p:nvPr/>
          </p:nvSpPr>
          <p:spPr bwMode="blackWhite">
            <a:xfrm>
              <a:off x="4344"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26" name="Freeform 224"/>
            <p:cNvSpPr>
              <a:spLocks/>
            </p:cNvSpPr>
            <p:nvPr/>
          </p:nvSpPr>
          <p:spPr bwMode="blackWhite">
            <a:xfrm>
              <a:off x="4230"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27" name="Freeform 225"/>
            <p:cNvSpPr>
              <a:spLocks/>
            </p:cNvSpPr>
            <p:nvPr/>
          </p:nvSpPr>
          <p:spPr bwMode="blackWhite">
            <a:xfrm>
              <a:off x="4481" y="2229"/>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628" name="Freeform 226"/>
            <p:cNvSpPr>
              <a:spLocks/>
            </p:cNvSpPr>
            <p:nvPr/>
          </p:nvSpPr>
          <p:spPr bwMode="blackWhite">
            <a:xfrm>
              <a:off x="4367" y="2342"/>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29" name="Line 227"/>
            <p:cNvSpPr>
              <a:spLocks noChangeShapeType="1"/>
            </p:cNvSpPr>
            <p:nvPr/>
          </p:nvSpPr>
          <p:spPr bwMode="blackWhite">
            <a:xfrm flipV="1">
              <a:off x="4424" y="2352"/>
              <a:ext cx="1" cy="63"/>
            </a:xfrm>
            <a:prstGeom prst="line">
              <a:avLst/>
            </a:prstGeom>
            <a:noFill/>
            <a:ln w="22225">
              <a:solidFill>
                <a:srgbClr val="0F298F"/>
              </a:solidFill>
              <a:round/>
              <a:headEnd/>
              <a:tailEnd/>
            </a:ln>
          </p:spPr>
          <p:txBody>
            <a:bodyPr/>
            <a:lstStyle/>
            <a:p>
              <a:endParaRPr lang="en-US"/>
            </a:p>
          </p:txBody>
        </p:sp>
        <p:sp>
          <p:nvSpPr>
            <p:cNvPr id="25630" name="Freeform 228"/>
            <p:cNvSpPr>
              <a:spLocks/>
            </p:cNvSpPr>
            <p:nvPr/>
          </p:nvSpPr>
          <p:spPr bwMode="blackWhite">
            <a:xfrm>
              <a:off x="4757" y="1983"/>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631" name="Freeform 229"/>
            <p:cNvSpPr>
              <a:spLocks/>
            </p:cNvSpPr>
            <p:nvPr/>
          </p:nvSpPr>
          <p:spPr bwMode="blackWhite">
            <a:xfrm>
              <a:off x="4643" y="209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32" name="Line 230"/>
            <p:cNvSpPr>
              <a:spLocks noChangeShapeType="1"/>
            </p:cNvSpPr>
            <p:nvPr/>
          </p:nvSpPr>
          <p:spPr bwMode="blackWhite">
            <a:xfrm flipV="1">
              <a:off x="4700" y="2106"/>
              <a:ext cx="1" cy="66"/>
            </a:xfrm>
            <a:prstGeom prst="line">
              <a:avLst/>
            </a:prstGeom>
            <a:noFill/>
            <a:ln w="22225">
              <a:solidFill>
                <a:srgbClr val="0F298F"/>
              </a:solidFill>
              <a:round/>
              <a:headEnd/>
              <a:tailEnd/>
            </a:ln>
          </p:spPr>
          <p:txBody>
            <a:bodyPr/>
            <a:lstStyle/>
            <a:p>
              <a:endParaRPr lang="en-US"/>
            </a:p>
          </p:txBody>
        </p:sp>
        <p:sp>
          <p:nvSpPr>
            <p:cNvPr id="25633" name="Freeform 231"/>
            <p:cNvSpPr>
              <a:spLocks/>
            </p:cNvSpPr>
            <p:nvPr/>
          </p:nvSpPr>
          <p:spPr bwMode="blackWhite">
            <a:xfrm>
              <a:off x="4424" y="2172"/>
              <a:ext cx="551" cy="57"/>
            </a:xfrm>
            <a:custGeom>
              <a:avLst/>
              <a:gdLst>
                <a:gd name="T0" fmla="*/ 0 w 551"/>
                <a:gd name="T1" fmla="*/ 57 h 57"/>
                <a:gd name="T2" fmla="*/ 0 w 551"/>
                <a:gd name="T3" fmla="*/ 0 h 57"/>
                <a:gd name="T4" fmla="*/ 551 w 551"/>
                <a:gd name="T5" fmla="*/ 0 h 57"/>
                <a:gd name="T6" fmla="*/ 551 w 551"/>
                <a:gd name="T7" fmla="*/ 57 h 57"/>
                <a:gd name="T8" fmla="*/ 0 60000 65536"/>
                <a:gd name="T9" fmla="*/ 0 60000 65536"/>
                <a:gd name="T10" fmla="*/ 0 60000 65536"/>
                <a:gd name="T11" fmla="*/ 0 60000 65536"/>
                <a:gd name="T12" fmla="*/ 0 w 551"/>
                <a:gd name="T13" fmla="*/ 0 h 57"/>
                <a:gd name="T14" fmla="*/ 551 w 551"/>
                <a:gd name="T15" fmla="*/ 57 h 57"/>
              </a:gdLst>
              <a:ahLst/>
              <a:cxnLst>
                <a:cxn ang="T8">
                  <a:pos x="T0" y="T1"/>
                </a:cxn>
                <a:cxn ang="T9">
                  <a:pos x="T2" y="T3"/>
                </a:cxn>
                <a:cxn ang="T10">
                  <a:pos x="T4" y="T5"/>
                </a:cxn>
                <a:cxn ang="T11">
                  <a:pos x="T6" y="T7"/>
                </a:cxn>
              </a:cxnLst>
              <a:rect l="T12" t="T13" r="T14" b="T15"/>
              <a:pathLst>
                <a:path w="551" h="57">
                  <a:moveTo>
                    <a:pt x="0" y="57"/>
                  </a:moveTo>
                  <a:lnTo>
                    <a:pt x="0" y="0"/>
                  </a:lnTo>
                  <a:lnTo>
                    <a:pt x="551" y="0"/>
                  </a:lnTo>
                  <a:lnTo>
                    <a:pt x="551" y="57"/>
                  </a:lnTo>
                </a:path>
              </a:pathLst>
            </a:custGeom>
            <a:noFill/>
            <a:ln w="22225">
              <a:solidFill>
                <a:srgbClr val="0F298F"/>
              </a:solidFill>
              <a:prstDash val="solid"/>
              <a:round/>
              <a:headEnd/>
              <a:tailEnd/>
            </a:ln>
          </p:spPr>
          <p:txBody>
            <a:bodyPr/>
            <a:lstStyle/>
            <a:p>
              <a:endParaRPr lang="en-US"/>
            </a:p>
          </p:txBody>
        </p:sp>
        <p:sp>
          <p:nvSpPr>
            <p:cNvPr id="25634" name="Freeform 232"/>
            <p:cNvSpPr>
              <a:spLocks/>
            </p:cNvSpPr>
            <p:nvPr/>
          </p:nvSpPr>
          <p:spPr bwMode="blackWhite">
            <a:xfrm>
              <a:off x="4505"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35" name="Freeform 233"/>
            <p:cNvSpPr>
              <a:spLocks/>
            </p:cNvSpPr>
            <p:nvPr/>
          </p:nvSpPr>
          <p:spPr bwMode="blackWhite">
            <a:xfrm>
              <a:off x="4230"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36" name="Freeform 234"/>
            <p:cNvSpPr>
              <a:spLocks/>
            </p:cNvSpPr>
            <p:nvPr/>
          </p:nvSpPr>
          <p:spPr bwMode="blackWhite">
            <a:xfrm>
              <a:off x="4367" y="2229"/>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637" name="Freeform 235"/>
            <p:cNvSpPr>
              <a:spLocks/>
            </p:cNvSpPr>
            <p:nvPr/>
          </p:nvSpPr>
          <p:spPr bwMode="blackWhite">
            <a:xfrm>
              <a:off x="4837" y="2415"/>
              <a:ext cx="276" cy="57"/>
            </a:xfrm>
            <a:custGeom>
              <a:avLst/>
              <a:gdLst>
                <a:gd name="T0" fmla="*/ 0 w 276"/>
                <a:gd name="T1" fmla="*/ 57 h 57"/>
                <a:gd name="T2" fmla="*/ 0 w 276"/>
                <a:gd name="T3" fmla="*/ 0 h 57"/>
                <a:gd name="T4" fmla="*/ 276 w 276"/>
                <a:gd name="T5" fmla="*/ 0 h 57"/>
                <a:gd name="T6" fmla="*/ 276 w 276"/>
                <a:gd name="T7" fmla="*/ 57 h 57"/>
                <a:gd name="T8" fmla="*/ 0 60000 65536"/>
                <a:gd name="T9" fmla="*/ 0 60000 65536"/>
                <a:gd name="T10" fmla="*/ 0 60000 65536"/>
                <a:gd name="T11" fmla="*/ 0 60000 65536"/>
                <a:gd name="T12" fmla="*/ 0 w 276"/>
                <a:gd name="T13" fmla="*/ 0 h 57"/>
                <a:gd name="T14" fmla="*/ 276 w 276"/>
                <a:gd name="T15" fmla="*/ 57 h 57"/>
              </a:gdLst>
              <a:ahLst/>
              <a:cxnLst>
                <a:cxn ang="T8">
                  <a:pos x="T0" y="T1"/>
                </a:cxn>
                <a:cxn ang="T9">
                  <a:pos x="T2" y="T3"/>
                </a:cxn>
                <a:cxn ang="T10">
                  <a:pos x="T4" y="T5"/>
                </a:cxn>
                <a:cxn ang="T11">
                  <a:pos x="T6" y="T7"/>
                </a:cxn>
              </a:cxnLst>
              <a:rect l="T12" t="T13" r="T14" b="T15"/>
              <a:pathLst>
                <a:path w="276" h="57">
                  <a:moveTo>
                    <a:pt x="0" y="57"/>
                  </a:moveTo>
                  <a:lnTo>
                    <a:pt x="0" y="0"/>
                  </a:lnTo>
                  <a:lnTo>
                    <a:pt x="276" y="0"/>
                  </a:lnTo>
                  <a:lnTo>
                    <a:pt x="276" y="57"/>
                  </a:lnTo>
                </a:path>
              </a:pathLst>
            </a:custGeom>
            <a:noFill/>
            <a:ln w="22225">
              <a:solidFill>
                <a:srgbClr val="0F298F"/>
              </a:solidFill>
              <a:prstDash val="solid"/>
              <a:round/>
              <a:headEnd/>
              <a:tailEnd/>
            </a:ln>
          </p:spPr>
          <p:txBody>
            <a:bodyPr/>
            <a:lstStyle/>
            <a:p>
              <a:endParaRPr lang="en-US"/>
            </a:p>
          </p:txBody>
        </p:sp>
        <p:sp>
          <p:nvSpPr>
            <p:cNvPr id="25638" name="Freeform 236"/>
            <p:cNvSpPr>
              <a:spLocks/>
            </p:cNvSpPr>
            <p:nvPr/>
          </p:nvSpPr>
          <p:spPr bwMode="blackWhite">
            <a:xfrm>
              <a:off x="5170"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39" name="Freeform 237"/>
            <p:cNvSpPr>
              <a:spLocks/>
            </p:cNvSpPr>
            <p:nvPr/>
          </p:nvSpPr>
          <p:spPr bwMode="blackWhite">
            <a:xfrm>
              <a:off x="5056"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40" name="Freeform 238"/>
            <p:cNvSpPr>
              <a:spLocks/>
            </p:cNvSpPr>
            <p:nvPr/>
          </p:nvSpPr>
          <p:spPr bwMode="blackWhite">
            <a:xfrm>
              <a:off x="4894" y="2472"/>
              <a:ext cx="19" cy="133"/>
            </a:xfrm>
            <a:custGeom>
              <a:avLst/>
              <a:gdLst>
                <a:gd name="T0" fmla="*/ 19 w 19"/>
                <a:gd name="T1" fmla="*/ 133 h 133"/>
                <a:gd name="T2" fmla="*/ 19 w 19"/>
                <a:gd name="T3" fmla="*/ 19 h 133"/>
                <a:gd name="T4" fmla="*/ 0 w 19"/>
                <a:gd name="T5" fmla="*/ 0 h 133"/>
                <a:gd name="T6" fmla="*/ 0 w 19"/>
                <a:gd name="T7" fmla="*/ 114 h 133"/>
                <a:gd name="T8" fmla="*/ 19 w 19"/>
                <a:gd name="T9" fmla="*/ 133 h 133"/>
                <a:gd name="T10" fmla="*/ 19 w 19"/>
                <a:gd name="T11" fmla="*/ 133 h 133"/>
                <a:gd name="T12" fmla="*/ 0 60000 65536"/>
                <a:gd name="T13" fmla="*/ 0 60000 65536"/>
                <a:gd name="T14" fmla="*/ 0 60000 65536"/>
                <a:gd name="T15" fmla="*/ 0 60000 65536"/>
                <a:gd name="T16" fmla="*/ 0 60000 65536"/>
                <a:gd name="T17" fmla="*/ 0 60000 65536"/>
                <a:gd name="T18" fmla="*/ 0 w 19"/>
                <a:gd name="T19" fmla="*/ 0 h 133"/>
                <a:gd name="T20" fmla="*/ 19 w 19"/>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9" h="133">
                  <a:moveTo>
                    <a:pt x="19" y="133"/>
                  </a:moveTo>
                  <a:lnTo>
                    <a:pt x="19" y="19"/>
                  </a:lnTo>
                  <a:lnTo>
                    <a:pt x="0" y="0"/>
                  </a:lnTo>
                  <a:lnTo>
                    <a:pt x="0" y="114"/>
                  </a:lnTo>
                  <a:lnTo>
                    <a:pt x="19" y="133"/>
                  </a:lnTo>
                  <a:close/>
                </a:path>
              </a:pathLst>
            </a:custGeom>
            <a:solidFill>
              <a:srgbClr val="AC8EB1"/>
            </a:solidFill>
            <a:ln w="9525">
              <a:noFill/>
              <a:round/>
              <a:headEnd/>
              <a:tailEnd/>
            </a:ln>
          </p:spPr>
          <p:txBody>
            <a:bodyPr/>
            <a:lstStyle/>
            <a:p>
              <a:endParaRPr lang="en-US"/>
            </a:p>
          </p:txBody>
        </p:sp>
        <p:sp>
          <p:nvSpPr>
            <p:cNvPr id="25641" name="Freeform 239"/>
            <p:cNvSpPr>
              <a:spLocks/>
            </p:cNvSpPr>
            <p:nvPr/>
          </p:nvSpPr>
          <p:spPr bwMode="blackWhite">
            <a:xfrm>
              <a:off x="4780" y="2586"/>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42" name="Freeform 240"/>
            <p:cNvSpPr>
              <a:spLocks/>
            </p:cNvSpPr>
            <p:nvPr/>
          </p:nvSpPr>
          <p:spPr bwMode="blackWhite">
            <a:xfrm>
              <a:off x="5032" y="2229"/>
              <a:ext cx="19" cy="132"/>
            </a:xfrm>
            <a:custGeom>
              <a:avLst/>
              <a:gdLst>
                <a:gd name="T0" fmla="*/ 19 w 19"/>
                <a:gd name="T1" fmla="*/ 132 h 132"/>
                <a:gd name="T2" fmla="*/ 19 w 19"/>
                <a:gd name="T3" fmla="*/ 19 h 132"/>
                <a:gd name="T4" fmla="*/ 0 w 19"/>
                <a:gd name="T5" fmla="*/ 0 h 132"/>
                <a:gd name="T6" fmla="*/ 0 w 19"/>
                <a:gd name="T7" fmla="*/ 113 h 132"/>
                <a:gd name="T8" fmla="*/ 19 w 19"/>
                <a:gd name="T9" fmla="*/ 132 h 132"/>
                <a:gd name="T10" fmla="*/ 19 w 19"/>
                <a:gd name="T11" fmla="*/ 132 h 132"/>
                <a:gd name="T12" fmla="*/ 0 60000 65536"/>
                <a:gd name="T13" fmla="*/ 0 60000 65536"/>
                <a:gd name="T14" fmla="*/ 0 60000 65536"/>
                <a:gd name="T15" fmla="*/ 0 60000 65536"/>
                <a:gd name="T16" fmla="*/ 0 60000 65536"/>
                <a:gd name="T17" fmla="*/ 0 60000 65536"/>
                <a:gd name="T18" fmla="*/ 0 w 19"/>
                <a:gd name="T19" fmla="*/ 0 h 132"/>
                <a:gd name="T20" fmla="*/ 19 w 19"/>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9" h="132">
                  <a:moveTo>
                    <a:pt x="19" y="132"/>
                  </a:moveTo>
                  <a:lnTo>
                    <a:pt x="19" y="19"/>
                  </a:lnTo>
                  <a:lnTo>
                    <a:pt x="0" y="0"/>
                  </a:lnTo>
                  <a:lnTo>
                    <a:pt x="0" y="113"/>
                  </a:lnTo>
                  <a:lnTo>
                    <a:pt x="19" y="132"/>
                  </a:lnTo>
                  <a:close/>
                </a:path>
              </a:pathLst>
            </a:custGeom>
            <a:solidFill>
              <a:srgbClr val="AC8EB1"/>
            </a:solidFill>
            <a:ln w="9525">
              <a:noFill/>
              <a:round/>
              <a:headEnd/>
              <a:tailEnd/>
            </a:ln>
          </p:spPr>
          <p:txBody>
            <a:bodyPr/>
            <a:lstStyle/>
            <a:p>
              <a:endParaRPr lang="en-US"/>
            </a:p>
          </p:txBody>
        </p:sp>
        <p:sp>
          <p:nvSpPr>
            <p:cNvPr id="25643" name="Freeform 241"/>
            <p:cNvSpPr>
              <a:spLocks/>
            </p:cNvSpPr>
            <p:nvPr/>
          </p:nvSpPr>
          <p:spPr bwMode="blackWhite">
            <a:xfrm>
              <a:off x="4918" y="2342"/>
              <a:ext cx="133" cy="19"/>
            </a:xfrm>
            <a:custGeom>
              <a:avLst/>
              <a:gdLst>
                <a:gd name="T0" fmla="*/ 133 w 133"/>
                <a:gd name="T1" fmla="*/ 19 h 19"/>
                <a:gd name="T2" fmla="*/ 114 w 133"/>
                <a:gd name="T3" fmla="*/ 0 h 19"/>
                <a:gd name="T4" fmla="*/ 0 w 133"/>
                <a:gd name="T5" fmla="*/ 0 h 19"/>
                <a:gd name="T6" fmla="*/ 19 w 133"/>
                <a:gd name="T7" fmla="*/ 19 h 19"/>
                <a:gd name="T8" fmla="*/ 133 w 133"/>
                <a:gd name="T9" fmla="*/ 19 h 19"/>
                <a:gd name="T10" fmla="*/ 133 w 133"/>
                <a:gd name="T11" fmla="*/ 19 h 19"/>
                <a:gd name="T12" fmla="*/ 0 60000 65536"/>
                <a:gd name="T13" fmla="*/ 0 60000 65536"/>
                <a:gd name="T14" fmla="*/ 0 60000 65536"/>
                <a:gd name="T15" fmla="*/ 0 60000 65536"/>
                <a:gd name="T16" fmla="*/ 0 60000 65536"/>
                <a:gd name="T17" fmla="*/ 0 60000 65536"/>
                <a:gd name="T18" fmla="*/ 0 w 133"/>
                <a:gd name="T19" fmla="*/ 0 h 19"/>
                <a:gd name="T20" fmla="*/ 133 w 13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3" h="19">
                  <a:moveTo>
                    <a:pt x="133" y="19"/>
                  </a:moveTo>
                  <a:lnTo>
                    <a:pt x="114" y="0"/>
                  </a:lnTo>
                  <a:lnTo>
                    <a:pt x="0" y="0"/>
                  </a:lnTo>
                  <a:lnTo>
                    <a:pt x="19" y="19"/>
                  </a:lnTo>
                  <a:lnTo>
                    <a:pt x="133" y="19"/>
                  </a:lnTo>
                  <a:close/>
                </a:path>
              </a:pathLst>
            </a:custGeom>
            <a:solidFill>
              <a:srgbClr val="8E7593"/>
            </a:solidFill>
            <a:ln w="9525">
              <a:noFill/>
              <a:round/>
              <a:headEnd/>
              <a:tailEnd/>
            </a:ln>
          </p:spPr>
          <p:txBody>
            <a:bodyPr/>
            <a:lstStyle/>
            <a:p>
              <a:endParaRPr lang="en-US"/>
            </a:p>
          </p:txBody>
        </p:sp>
        <p:sp>
          <p:nvSpPr>
            <p:cNvPr id="25644" name="Line 242"/>
            <p:cNvSpPr>
              <a:spLocks noChangeShapeType="1"/>
            </p:cNvSpPr>
            <p:nvPr/>
          </p:nvSpPr>
          <p:spPr bwMode="blackWhite">
            <a:xfrm flipV="1">
              <a:off x="4975" y="2352"/>
              <a:ext cx="1" cy="63"/>
            </a:xfrm>
            <a:prstGeom prst="line">
              <a:avLst/>
            </a:prstGeom>
            <a:noFill/>
            <a:ln w="22225">
              <a:solidFill>
                <a:srgbClr val="0F298F"/>
              </a:solidFill>
              <a:round/>
              <a:headEnd/>
              <a:tailEnd/>
            </a:ln>
          </p:spPr>
          <p:txBody>
            <a:bodyPr/>
            <a:lstStyle/>
            <a:p>
              <a:endParaRPr lang="en-US"/>
            </a:p>
          </p:txBody>
        </p:sp>
        <p:sp>
          <p:nvSpPr>
            <p:cNvPr id="25645" name="Freeform 243"/>
            <p:cNvSpPr>
              <a:spLocks/>
            </p:cNvSpPr>
            <p:nvPr/>
          </p:nvSpPr>
          <p:spPr bwMode="blackWhite">
            <a:xfrm>
              <a:off x="5056"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46" name="Freeform 244"/>
            <p:cNvSpPr>
              <a:spLocks/>
            </p:cNvSpPr>
            <p:nvPr/>
          </p:nvSpPr>
          <p:spPr bwMode="blackWhite">
            <a:xfrm>
              <a:off x="4780" y="2472"/>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47" name="Freeform 245"/>
            <p:cNvSpPr>
              <a:spLocks/>
            </p:cNvSpPr>
            <p:nvPr/>
          </p:nvSpPr>
          <p:spPr bwMode="blackWhite">
            <a:xfrm>
              <a:off x="4918" y="2229"/>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648" name="Freeform 246"/>
            <p:cNvSpPr>
              <a:spLocks/>
            </p:cNvSpPr>
            <p:nvPr/>
          </p:nvSpPr>
          <p:spPr bwMode="blackWhite">
            <a:xfrm>
              <a:off x="4643" y="1983"/>
              <a:ext cx="114" cy="113"/>
            </a:xfrm>
            <a:custGeom>
              <a:avLst/>
              <a:gdLst>
                <a:gd name="T0" fmla="*/ 114 w 114"/>
                <a:gd name="T1" fmla="*/ 113 h 113"/>
                <a:gd name="T2" fmla="*/ 114 w 114"/>
                <a:gd name="T3" fmla="*/ 0 h 113"/>
                <a:gd name="T4" fmla="*/ 0 w 114"/>
                <a:gd name="T5" fmla="*/ 0 h 113"/>
                <a:gd name="T6" fmla="*/ 0 w 114"/>
                <a:gd name="T7" fmla="*/ 113 h 113"/>
                <a:gd name="T8" fmla="*/ 114 w 114"/>
                <a:gd name="T9" fmla="*/ 113 h 113"/>
                <a:gd name="T10" fmla="*/ 114 w 114"/>
                <a:gd name="T11" fmla="*/ 113 h 113"/>
                <a:gd name="T12" fmla="*/ 0 60000 65536"/>
                <a:gd name="T13" fmla="*/ 0 60000 65536"/>
                <a:gd name="T14" fmla="*/ 0 60000 65536"/>
                <a:gd name="T15" fmla="*/ 0 60000 65536"/>
                <a:gd name="T16" fmla="*/ 0 60000 65536"/>
                <a:gd name="T17" fmla="*/ 0 60000 65536"/>
                <a:gd name="T18" fmla="*/ 0 w 114"/>
                <a:gd name="T19" fmla="*/ 0 h 113"/>
                <a:gd name="T20" fmla="*/ 114 w 114"/>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14" h="113">
                  <a:moveTo>
                    <a:pt x="114" y="113"/>
                  </a:moveTo>
                  <a:lnTo>
                    <a:pt x="114" y="0"/>
                  </a:lnTo>
                  <a:lnTo>
                    <a:pt x="0" y="0"/>
                  </a:lnTo>
                  <a:lnTo>
                    <a:pt x="0" y="113"/>
                  </a:lnTo>
                  <a:lnTo>
                    <a:pt x="114" y="113"/>
                  </a:lnTo>
                  <a:close/>
                </a:path>
              </a:pathLst>
            </a:custGeom>
            <a:solidFill>
              <a:srgbClr val="CAA7D1"/>
            </a:solidFill>
            <a:ln w="3175">
              <a:solidFill>
                <a:srgbClr val="CAA7D1"/>
              </a:solidFill>
              <a:prstDash val="solid"/>
              <a:round/>
              <a:headEnd/>
              <a:tailEnd/>
            </a:ln>
          </p:spPr>
          <p:txBody>
            <a:bodyPr/>
            <a:lstStyle/>
            <a:p>
              <a:endParaRPr lang="en-US"/>
            </a:p>
          </p:txBody>
        </p:sp>
        <p:sp>
          <p:nvSpPr>
            <p:cNvPr id="25649" name="Rectangle 247"/>
            <p:cNvSpPr>
              <a:spLocks noChangeArrowheads="1"/>
            </p:cNvSpPr>
            <p:nvPr/>
          </p:nvSpPr>
          <p:spPr bwMode="blackWhite">
            <a:xfrm>
              <a:off x="574" y="1285"/>
              <a:ext cx="1082" cy="154"/>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Tall Organization</a:t>
              </a:r>
              <a:endParaRPr lang="en-US" sz="1800" b="1">
                <a:latin typeface="Arial" charset="0"/>
              </a:endParaRPr>
            </a:p>
          </p:txBody>
        </p:sp>
        <p:sp>
          <p:nvSpPr>
            <p:cNvPr id="25650" name="Rectangle 248"/>
            <p:cNvSpPr>
              <a:spLocks noChangeArrowheads="1"/>
            </p:cNvSpPr>
            <p:nvPr/>
          </p:nvSpPr>
          <p:spPr bwMode="blackWhite">
            <a:xfrm>
              <a:off x="574" y="2815"/>
              <a:ext cx="1090" cy="154"/>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Flat Organization</a:t>
              </a:r>
              <a:endParaRPr lang="en-US" sz="1800" b="1">
                <a:latin typeface="Arial" charset="0"/>
              </a:endParaRPr>
            </a:p>
          </p:txBody>
        </p:sp>
        <p:sp>
          <p:nvSpPr>
            <p:cNvPr id="25651" name="Freeform 249"/>
            <p:cNvSpPr>
              <a:spLocks/>
            </p:cNvSpPr>
            <p:nvPr/>
          </p:nvSpPr>
          <p:spPr bwMode="blackWhite">
            <a:xfrm>
              <a:off x="859" y="3269"/>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52" name="Freeform 250"/>
            <p:cNvSpPr>
              <a:spLocks/>
            </p:cNvSpPr>
            <p:nvPr/>
          </p:nvSpPr>
          <p:spPr bwMode="blackWhite">
            <a:xfrm>
              <a:off x="1642" y="3269"/>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53" name="Freeform 251"/>
            <p:cNvSpPr>
              <a:spLocks/>
            </p:cNvSpPr>
            <p:nvPr/>
          </p:nvSpPr>
          <p:spPr bwMode="blackWhite">
            <a:xfrm>
              <a:off x="2425" y="3269"/>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54" name="Freeform 252"/>
            <p:cNvSpPr>
              <a:spLocks/>
            </p:cNvSpPr>
            <p:nvPr/>
          </p:nvSpPr>
          <p:spPr bwMode="blackWhite">
            <a:xfrm>
              <a:off x="3206" y="3269"/>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55" name="Freeform 253"/>
            <p:cNvSpPr>
              <a:spLocks/>
            </p:cNvSpPr>
            <p:nvPr/>
          </p:nvSpPr>
          <p:spPr bwMode="blackWhite">
            <a:xfrm>
              <a:off x="3990" y="3269"/>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56" name="Freeform 254"/>
            <p:cNvSpPr>
              <a:spLocks/>
            </p:cNvSpPr>
            <p:nvPr/>
          </p:nvSpPr>
          <p:spPr bwMode="blackWhite">
            <a:xfrm>
              <a:off x="4773" y="3269"/>
              <a:ext cx="114" cy="114"/>
            </a:xfrm>
            <a:custGeom>
              <a:avLst/>
              <a:gdLst>
                <a:gd name="T0" fmla="*/ 114 w 114"/>
                <a:gd name="T1" fmla="*/ 114 h 114"/>
                <a:gd name="T2" fmla="*/ 114 w 114"/>
                <a:gd name="T3" fmla="*/ 0 h 114"/>
                <a:gd name="T4" fmla="*/ 0 w 114"/>
                <a:gd name="T5" fmla="*/ 0 h 114"/>
                <a:gd name="T6" fmla="*/ 0 w 114"/>
                <a:gd name="T7" fmla="*/ 114 h 114"/>
                <a:gd name="T8" fmla="*/ 114 w 114"/>
                <a:gd name="T9" fmla="*/ 114 h 114"/>
                <a:gd name="T10" fmla="*/ 114 w 114"/>
                <a:gd name="T11" fmla="*/ 114 h 114"/>
                <a:gd name="T12" fmla="*/ 0 60000 65536"/>
                <a:gd name="T13" fmla="*/ 0 60000 65536"/>
                <a:gd name="T14" fmla="*/ 0 60000 65536"/>
                <a:gd name="T15" fmla="*/ 0 60000 65536"/>
                <a:gd name="T16" fmla="*/ 0 60000 65536"/>
                <a:gd name="T17" fmla="*/ 0 60000 65536"/>
                <a:gd name="T18" fmla="*/ 0 w 114"/>
                <a:gd name="T19" fmla="*/ 0 h 114"/>
                <a:gd name="T20" fmla="*/ 114 w 114"/>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14" h="114">
                  <a:moveTo>
                    <a:pt x="114" y="114"/>
                  </a:moveTo>
                  <a:lnTo>
                    <a:pt x="114" y="0"/>
                  </a:lnTo>
                  <a:lnTo>
                    <a:pt x="0" y="0"/>
                  </a:lnTo>
                  <a:lnTo>
                    <a:pt x="0" y="114"/>
                  </a:lnTo>
                  <a:lnTo>
                    <a:pt x="114" y="114"/>
                  </a:lnTo>
                  <a:close/>
                </a:path>
              </a:pathLst>
            </a:custGeom>
            <a:solidFill>
              <a:srgbClr val="CAA7D1"/>
            </a:solidFill>
            <a:ln w="3175">
              <a:solidFill>
                <a:srgbClr val="CAA7D1"/>
              </a:solidFill>
              <a:prstDash val="solid"/>
              <a:round/>
              <a:headEnd/>
              <a:tailEnd/>
            </a:ln>
          </p:spPr>
          <p:txBody>
            <a:bodyPr/>
            <a:lstStyle/>
            <a:p>
              <a:endParaRPr lang="en-US"/>
            </a:p>
          </p:txBody>
        </p:sp>
        <p:sp>
          <p:nvSpPr>
            <p:cNvPr id="25657" name="Freeform 255"/>
            <p:cNvSpPr>
              <a:spLocks/>
            </p:cNvSpPr>
            <p:nvPr/>
          </p:nvSpPr>
          <p:spPr bwMode="blackWhite">
            <a:xfrm>
              <a:off x="2876" y="2581"/>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solidFill>
              <a:srgbClr val="AF6376"/>
            </a:solidFill>
            <a:ln w="9525">
              <a:no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066800"/>
          </a:xfrm>
        </p:spPr>
        <p:txBody>
          <a:bodyPr>
            <a:noAutofit/>
          </a:bodyPr>
          <a:lstStyle/>
          <a:p>
            <a:pPr algn="ctr"/>
            <a:r>
              <a:rPr lang="en-US" sz="3600" b="1" dirty="0" smtClean="0"/>
              <a:t>Organizational architecture – </a:t>
            </a:r>
            <a:br>
              <a:rPr lang="en-US" sz="3600" b="1" dirty="0" smtClean="0"/>
            </a:br>
            <a:r>
              <a:rPr lang="en-US" sz="3600" b="1" dirty="0" smtClean="0"/>
              <a:t>Vertical integration</a:t>
            </a:r>
            <a:endParaRPr lang="en-US" sz="3600" b="1" dirty="0"/>
          </a:p>
        </p:txBody>
      </p:sp>
      <p:sp>
        <p:nvSpPr>
          <p:cNvPr id="7" name="Content Placeholder 6"/>
          <p:cNvSpPr>
            <a:spLocks noGrp="1"/>
          </p:cNvSpPr>
          <p:nvPr>
            <p:ph sz="quarter" idx="2"/>
          </p:nvPr>
        </p:nvSpPr>
        <p:spPr>
          <a:xfrm>
            <a:off x="4648200" y="2438400"/>
            <a:ext cx="4038600" cy="4336987"/>
          </a:xfrm>
        </p:spPr>
        <p:txBody>
          <a:bodyPr>
            <a:noAutofit/>
          </a:bodyPr>
          <a:lstStyle/>
          <a:p>
            <a:pPr algn="ctr">
              <a:buNone/>
            </a:pPr>
            <a:r>
              <a:rPr lang="en-US" sz="2400" b="1" u="sng" dirty="0" smtClean="0">
                <a:solidFill>
                  <a:srgbClr val="C00000"/>
                </a:solidFill>
              </a:rPr>
              <a:t>Flat organization</a:t>
            </a:r>
          </a:p>
          <a:p>
            <a:pPr>
              <a:lnSpc>
                <a:spcPct val="110000"/>
              </a:lnSpc>
            </a:pPr>
            <a:r>
              <a:rPr lang="en-US" sz="2600" dirty="0" smtClean="0"/>
              <a:t>This type of organizational architecture has few layers and wide span of control.</a:t>
            </a:r>
          </a:p>
          <a:p>
            <a:pPr>
              <a:buNone/>
            </a:pPr>
            <a:endParaRPr lang="en-US" u="sng" dirty="0">
              <a:solidFill>
                <a:srgbClr val="C00000"/>
              </a:solidFill>
            </a:endParaRPr>
          </a:p>
        </p:txBody>
      </p:sp>
      <p:sp>
        <p:nvSpPr>
          <p:cNvPr id="9" name="Content Placeholder 8"/>
          <p:cNvSpPr>
            <a:spLocks noGrp="1"/>
          </p:cNvSpPr>
          <p:nvPr>
            <p:ph sz="quarter" idx="1"/>
          </p:nvPr>
        </p:nvSpPr>
        <p:spPr>
          <a:xfrm>
            <a:off x="457200" y="2401824"/>
            <a:ext cx="4038600" cy="3998976"/>
          </a:xfrm>
        </p:spPr>
        <p:txBody>
          <a:bodyPr/>
          <a:lstStyle/>
          <a:p>
            <a:pPr algn="ctr">
              <a:buNone/>
            </a:pPr>
            <a:r>
              <a:rPr lang="en-US" sz="2400" b="1" u="sng" dirty="0" smtClean="0">
                <a:solidFill>
                  <a:srgbClr val="C00000"/>
                </a:solidFill>
              </a:rPr>
              <a:t>Tall Organization</a:t>
            </a:r>
          </a:p>
          <a:p>
            <a:pPr>
              <a:lnSpc>
                <a:spcPct val="110000"/>
              </a:lnSpc>
            </a:pPr>
            <a:r>
              <a:rPr lang="en-US" sz="2600" dirty="0" smtClean="0"/>
              <a:t>This type of organizational architecture has many layers and narrow span of control.</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00200"/>
            <a:ext cx="8229600" cy="838200"/>
          </a:xfrm>
          <a:solidFill>
            <a:schemeClr val="accent3">
              <a:lumMod val="60000"/>
              <a:lumOff val="40000"/>
            </a:schemeClr>
          </a:solidFill>
        </p:spPr>
        <p:txBody>
          <a:bodyPr>
            <a:normAutofit/>
          </a:bodyPr>
          <a:lstStyle/>
          <a:p>
            <a:r>
              <a:rPr lang="en-US" sz="3200" b="1" dirty="0" smtClean="0">
                <a:solidFill>
                  <a:srgbClr val="C00000"/>
                </a:solidFill>
              </a:rPr>
              <a:t>1. Functional Structure:</a:t>
            </a:r>
            <a:endParaRPr lang="en-US" sz="3200" b="1" dirty="0">
              <a:solidFill>
                <a:srgbClr val="C00000"/>
              </a:solidFill>
            </a:endParaRPr>
          </a:p>
        </p:txBody>
      </p:sp>
      <p:sp>
        <p:nvSpPr>
          <p:cNvPr id="7" name="Content Placeholder 6"/>
          <p:cNvSpPr>
            <a:spLocks noGrp="1"/>
          </p:cNvSpPr>
          <p:nvPr>
            <p:ph idx="1"/>
          </p:nvPr>
        </p:nvSpPr>
        <p:spPr>
          <a:xfrm>
            <a:off x="457200" y="2514600"/>
            <a:ext cx="8229600" cy="4059936"/>
          </a:xfrm>
        </p:spPr>
        <p:txBody>
          <a:bodyPr>
            <a:noAutofit/>
          </a:bodyPr>
          <a:lstStyle/>
          <a:p>
            <a:pPr algn="just">
              <a:lnSpc>
                <a:spcPct val="110000"/>
              </a:lnSpc>
            </a:pPr>
            <a:r>
              <a:rPr lang="en-US" sz="2400" dirty="0" smtClean="0"/>
              <a:t>Structure is created based on the various functions of an organization.</a:t>
            </a:r>
          </a:p>
          <a:p>
            <a:pPr marL="365760" lvl="1" indent="-256032" algn="just">
              <a:lnSpc>
                <a:spcPct val="110000"/>
              </a:lnSpc>
              <a:buClr>
                <a:schemeClr val="accent3"/>
              </a:buClr>
              <a:buFont typeface="Georgia"/>
              <a:buChar char="•"/>
            </a:pPr>
            <a:r>
              <a:rPr lang="en-US" sz="2400" dirty="0" smtClean="0">
                <a:solidFill>
                  <a:schemeClr val="tx1"/>
                </a:solidFill>
              </a:rPr>
              <a:t>An organizational structure composed of all the departments that an organization requires to produce its goods or services.</a:t>
            </a:r>
          </a:p>
          <a:p>
            <a:pPr algn="just">
              <a:lnSpc>
                <a:spcPct val="110000"/>
              </a:lnSpc>
            </a:pPr>
            <a:endParaRPr lang="en-US" sz="3200" dirty="0"/>
          </a:p>
        </p:txBody>
      </p:sp>
      <p:sp>
        <p:nvSpPr>
          <p:cNvPr id="9" name="Rectangle 4"/>
          <p:cNvSpPr txBox="1">
            <a:spLocks noChangeArrowheads="1"/>
          </p:cNvSpPr>
          <p:nvPr/>
        </p:nvSpPr>
        <p:spPr>
          <a:xfrm>
            <a:off x="533400" y="571500"/>
            <a:ext cx="8153400" cy="9525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tx2"/>
                </a:solidFill>
                <a:effectLst/>
                <a:uLnTx/>
                <a:uFillTx/>
                <a:latin typeface="+mj-lt"/>
                <a:ea typeface="+mj-ea"/>
                <a:cs typeface="+mj-cs"/>
              </a:rPr>
              <a:t>Organizational Architecture – Horizontal Differentiation</a:t>
            </a:r>
          </a:p>
        </p:txBody>
      </p:sp>
      <p:graphicFrame>
        <p:nvGraphicFramePr>
          <p:cNvPr id="12" name="Content Placeholder 7"/>
          <p:cNvGraphicFramePr>
            <a:graphicFrameLocks/>
          </p:cNvGraphicFramePr>
          <p:nvPr/>
        </p:nvGraphicFramePr>
        <p:xfrm>
          <a:off x="457200" y="4724400"/>
          <a:ext cx="8229600" cy="1849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685800"/>
            <a:ext cx="8610600" cy="685800"/>
          </a:xfrm>
          <a:solidFill>
            <a:schemeClr val="accent3">
              <a:lumMod val="60000"/>
              <a:lumOff val="40000"/>
            </a:schemeClr>
          </a:solidFill>
        </p:spPr>
        <p:txBody>
          <a:bodyPr>
            <a:normAutofit/>
          </a:bodyPr>
          <a:lstStyle/>
          <a:p>
            <a:pPr algn="ctr"/>
            <a:r>
              <a:rPr lang="en-US" sz="2800" b="1" dirty="0" smtClean="0">
                <a:solidFill>
                  <a:srgbClr val="C00000"/>
                </a:solidFill>
              </a:rPr>
              <a:t>2. Multi-Division/ Divisional  structure</a:t>
            </a:r>
            <a:endParaRPr lang="en-US" sz="2800" b="1" dirty="0">
              <a:solidFill>
                <a:srgbClr val="C00000"/>
              </a:solidFill>
            </a:endParaRPr>
          </a:p>
        </p:txBody>
      </p:sp>
      <p:sp>
        <p:nvSpPr>
          <p:cNvPr id="7" name="Content Placeholder 6"/>
          <p:cNvSpPr>
            <a:spLocks noGrp="1"/>
          </p:cNvSpPr>
          <p:nvPr>
            <p:ph sz="quarter" idx="2"/>
          </p:nvPr>
        </p:nvSpPr>
        <p:spPr>
          <a:xfrm>
            <a:off x="533400" y="4343400"/>
            <a:ext cx="8229600" cy="1828800"/>
          </a:xfrm>
        </p:spPr>
        <p:txBody>
          <a:bodyPr>
            <a:noAutofit/>
          </a:bodyPr>
          <a:lstStyle/>
          <a:p>
            <a:pPr algn="just">
              <a:lnSpc>
                <a:spcPct val="110000"/>
              </a:lnSpc>
            </a:pPr>
            <a:r>
              <a:rPr lang="en-US" sz="2400" dirty="0" smtClean="0"/>
              <a:t>Multiple divisions are created in a related industry.</a:t>
            </a:r>
          </a:p>
          <a:p>
            <a:pPr marL="365760" lvl="1" indent="-256032" algn="just">
              <a:lnSpc>
                <a:spcPct val="110000"/>
              </a:lnSpc>
              <a:buClr>
                <a:schemeClr val="accent3"/>
              </a:buClr>
              <a:buFont typeface="Georgia"/>
              <a:buChar char="•"/>
            </a:pPr>
            <a:r>
              <a:rPr lang="en-US" sz="2400" dirty="0" smtClean="0">
                <a:solidFill>
                  <a:schemeClr val="tx1"/>
                </a:solidFill>
              </a:rPr>
              <a:t>Managers create a series of business units to produce a specific kind of product for a specific kind of customer</a:t>
            </a:r>
          </a:p>
          <a:p>
            <a:pPr algn="just">
              <a:lnSpc>
                <a:spcPct val="110000"/>
              </a:lnSpc>
            </a:pPr>
            <a:endParaRPr lang="en-US" sz="2400" dirty="0"/>
          </a:p>
        </p:txBody>
      </p:sp>
      <p:graphicFrame>
        <p:nvGraphicFramePr>
          <p:cNvPr id="8" name="Content Placeholder 7"/>
          <p:cNvGraphicFramePr>
            <a:graphicFrameLocks noGrp="1"/>
          </p:cNvGraphicFramePr>
          <p:nvPr>
            <p:ph sz="quarter" idx="1"/>
          </p:nvPr>
        </p:nvGraphicFramePr>
        <p:xfrm>
          <a:off x="457200" y="1676400"/>
          <a:ext cx="7620000" cy="236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229600" cy="1066800"/>
          </a:xfrm>
        </p:spPr>
        <p:txBody>
          <a:bodyPr/>
          <a:lstStyle/>
          <a:p>
            <a:pPr algn="ctr"/>
            <a:r>
              <a:rPr lang="en-US" b="1" dirty="0" smtClean="0"/>
              <a:t>Types of Divisional Structure</a:t>
            </a:r>
            <a:endParaRPr lang="en-US" b="1" dirty="0"/>
          </a:p>
        </p:txBody>
      </p:sp>
      <p:sp>
        <p:nvSpPr>
          <p:cNvPr id="6" name="Content Placeholder 5"/>
          <p:cNvSpPr>
            <a:spLocks noGrp="1"/>
          </p:cNvSpPr>
          <p:nvPr>
            <p:ph sz="half" idx="1"/>
          </p:nvPr>
        </p:nvSpPr>
        <p:spPr>
          <a:xfrm>
            <a:off x="304800" y="2514600"/>
            <a:ext cx="3048000" cy="3840163"/>
          </a:xfrm>
        </p:spPr>
        <p:txBody>
          <a:bodyPr>
            <a:normAutofit/>
          </a:bodyPr>
          <a:lstStyle/>
          <a:p>
            <a:pPr marL="624078" indent="-514350">
              <a:buAutoNum type="arabicPeriod"/>
            </a:pPr>
            <a:r>
              <a:rPr lang="en-US" sz="2400" b="1" dirty="0" smtClean="0"/>
              <a:t>Product Structure</a:t>
            </a:r>
          </a:p>
          <a:p>
            <a:pPr marL="624078" indent="-514350">
              <a:buAutoNum type="arabicPeriod"/>
            </a:pPr>
            <a:r>
              <a:rPr lang="en-US" sz="2400" b="1" dirty="0" smtClean="0"/>
              <a:t>Geographic Structure</a:t>
            </a:r>
          </a:p>
          <a:p>
            <a:pPr marL="624078" indent="-514350">
              <a:buAutoNum type="arabicPeriod"/>
            </a:pPr>
            <a:r>
              <a:rPr lang="en-US" sz="2400" b="1" dirty="0" smtClean="0"/>
              <a:t>Market Structure</a:t>
            </a:r>
            <a:endParaRPr lang="en-US" sz="2400" b="1" dirty="0"/>
          </a:p>
        </p:txBody>
      </p:sp>
      <p:pic>
        <p:nvPicPr>
          <p:cNvPr id="8" name="Content Placeholder 7"/>
          <p:cNvPicPr>
            <a:picLocks noGrp="1" noChangeAspect="1" noChangeArrowheads="1"/>
          </p:cNvPicPr>
          <p:nvPr>
            <p:ph sz="half" idx="2"/>
          </p:nvPr>
        </p:nvPicPr>
        <p:blipFill>
          <a:blip r:embed="rId2" cstate="print"/>
          <a:srcRect/>
          <a:stretch>
            <a:fillRect/>
          </a:stretch>
        </p:blipFill>
        <p:spPr bwMode="auto">
          <a:xfrm>
            <a:off x="3200400" y="1722438"/>
            <a:ext cx="5638800" cy="4906962"/>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457200" y="609600"/>
            <a:ext cx="8229600" cy="1066800"/>
          </a:xfrm>
        </p:spPr>
        <p:txBody>
          <a:bodyPr/>
          <a:lstStyle/>
          <a:p>
            <a:pPr algn="ctr" eaLnBrk="1" hangingPunct="1"/>
            <a:r>
              <a:rPr lang="en-US" b="1" dirty="0" smtClean="0"/>
              <a:t>Types of Divisional Structures</a:t>
            </a:r>
          </a:p>
        </p:txBody>
      </p:sp>
      <p:sp>
        <p:nvSpPr>
          <p:cNvPr id="41988" name="Rectangle 3"/>
          <p:cNvSpPr>
            <a:spLocks noGrp="1" noChangeArrowheads="1"/>
          </p:cNvSpPr>
          <p:nvPr>
            <p:ph type="body" idx="1"/>
          </p:nvPr>
        </p:nvSpPr>
        <p:spPr>
          <a:xfrm>
            <a:off x="762000" y="1981200"/>
            <a:ext cx="7924800" cy="4143375"/>
          </a:xfrm>
        </p:spPr>
        <p:txBody>
          <a:bodyPr/>
          <a:lstStyle/>
          <a:p>
            <a:pPr eaLnBrk="1" hangingPunct="1">
              <a:lnSpc>
                <a:spcPct val="110000"/>
              </a:lnSpc>
            </a:pPr>
            <a:r>
              <a:rPr lang="en-US" b="1" dirty="0" smtClean="0"/>
              <a:t>Product Structure</a:t>
            </a:r>
          </a:p>
          <a:p>
            <a:pPr lvl="1" algn="just" eaLnBrk="1" hangingPunct="1">
              <a:lnSpc>
                <a:spcPct val="110000"/>
              </a:lnSpc>
            </a:pPr>
            <a:r>
              <a:rPr lang="en-US" dirty="0" smtClean="0">
                <a:solidFill>
                  <a:srgbClr val="C00000"/>
                </a:solidFill>
              </a:rPr>
              <a:t>Managers place each distinct product line or business in its own self-contained division</a:t>
            </a:r>
          </a:p>
          <a:p>
            <a:pPr lvl="1" algn="just" eaLnBrk="1" hangingPunct="1">
              <a:lnSpc>
                <a:spcPct val="110000"/>
              </a:lnSpc>
            </a:pPr>
            <a:r>
              <a:rPr lang="en-US" dirty="0" smtClean="0">
                <a:solidFill>
                  <a:srgbClr val="C00000"/>
                </a:solidFill>
              </a:rPr>
              <a:t>Divisional managers have the responsibility for devising an appropriate business-level strategy to allow the division to compete effectively in its industry</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ORGANIZING</a:t>
            </a:r>
            <a:endParaRPr lang="en-US" dirty="0"/>
          </a:p>
        </p:txBody>
      </p:sp>
      <p:sp>
        <p:nvSpPr>
          <p:cNvPr id="3" name="Content Placeholder 2"/>
          <p:cNvSpPr>
            <a:spLocks noGrp="1"/>
          </p:cNvSpPr>
          <p:nvPr>
            <p:ph idx="1"/>
          </p:nvPr>
        </p:nvSpPr>
        <p:spPr/>
        <p:txBody>
          <a:bodyPr/>
          <a:lstStyle/>
          <a:p>
            <a:r>
              <a:rPr lang="en-US" dirty="0" smtClean="0"/>
              <a:t>The process of organizing involves the following steps</a:t>
            </a:r>
          </a:p>
          <a:p>
            <a:pPr lvl="1"/>
            <a:r>
              <a:rPr lang="en-US" dirty="0" smtClean="0"/>
              <a:t>Identifying the work</a:t>
            </a:r>
          </a:p>
          <a:p>
            <a:pPr lvl="1"/>
            <a:r>
              <a:rPr lang="en-US" dirty="0" smtClean="0"/>
              <a:t>Grouping the work</a:t>
            </a:r>
          </a:p>
          <a:p>
            <a:pPr lvl="1"/>
            <a:r>
              <a:rPr lang="en-US" dirty="0" smtClean="0"/>
              <a:t>Establishing relationship</a:t>
            </a:r>
          </a:p>
          <a:p>
            <a:pPr lvl="1"/>
            <a:r>
              <a:rPr lang="en-US" dirty="0" smtClean="0"/>
              <a:t>Delegating authority</a:t>
            </a:r>
          </a:p>
          <a:p>
            <a:pPr lvl="1"/>
            <a:r>
              <a:rPr lang="en-US" dirty="0" smtClean="0"/>
              <a:t>Providing for coordination and control</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457200" y="838200"/>
            <a:ext cx="8229600" cy="1066800"/>
          </a:xfrm>
        </p:spPr>
        <p:txBody>
          <a:bodyPr vert="horz" anchor="ctr">
            <a:normAutofit/>
          </a:bodyPr>
          <a:lstStyle/>
          <a:p>
            <a:pPr algn="ctr"/>
            <a:r>
              <a:rPr lang="en-US" b="1" dirty="0" smtClean="0"/>
              <a:t>Product Structure</a:t>
            </a:r>
          </a:p>
        </p:txBody>
      </p:sp>
      <p:sp>
        <p:nvSpPr>
          <p:cNvPr id="43012" name="Rectangle 3"/>
          <p:cNvSpPr>
            <a:spLocks noGrp="1" noChangeArrowheads="1"/>
          </p:cNvSpPr>
          <p:nvPr>
            <p:ph type="body" idx="1"/>
          </p:nvPr>
        </p:nvSpPr>
        <p:spPr>
          <a:xfrm>
            <a:off x="457200" y="1981200"/>
            <a:ext cx="8229600" cy="4593336"/>
          </a:xfrm>
        </p:spPr>
        <p:txBody>
          <a:bodyPr/>
          <a:lstStyle/>
          <a:p>
            <a:pPr eaLnBrk="1" hangingPunct="1">
              <a:lnSpc>
                <a:spcPct val="110000"/>
              </a:lnSpc>
            </a:pPr>
            <a:r>
              <a:rPr lang="en-US" dirty="0" smtClean="0"/>
              <a:t>Allows functional managers to specialize in one product area</a:t>
            </a:r>
          </a:p>
          <a:p>
            <a:pPr eaLnBrk="1" hangingPunct="1">
              <a:lnSpc>
                <a:spcPct val="110000"/>
              </a:lnSpc>
            </a:pPr>
            <a:r>
              <a:rPr lang="en-US" dirty="0" smtClean="0"/>
              <a:t>Division managers become experts in their area</a:t>
            </a:r>
          </a:p>
          <a:p>
            <a:pPr eaLnBrk="1" hangingPunct="1">
              <a:lnSpc>
                <a:spcPct val="110000"/>
              </a:lnSpc>
            </a:pPr>
            <a:r>
              <a:rPr lang="en-US" dirty="0" smtClean="0"/>
              <a:t>Removes need for direct supervision of division by corporate managers</a:t>
            </a:r>
          </a:p>
          <a:p>
            <a:pPr algn="just" eaLnBrk="1" hangingPunct="1">
              <a:lnSpc>
                <a:spcPct val="110000"/>
              </a:lnSpc>
            </a:pPr>
            <a:r>
              <a:rPr lang="en-US" dirty="0" smtClean="0"/>
              <a:t>Divisional management improves the use of resources </a:t>
            </a:r>
          </a:p>
        </p:txBody>
      </p:sp>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457200" y="609600"/>
            <a:ext cx="8229600" cy="1066800"/>
          </a:xfrm>
        </p:spPr>
        <p:txBody>
          <a:bodyPr/>
          <a:lstStyle/>
          <a:p>
            <a:pPr algn="ctr" eaLnBrk="1" hangingPunct="1"/>
            <a:r>
              <a:rPr lang="en-US" dirty="0" smtClean="0"/>
              <a:t>Types of Divisional Structures</a:t>
            </a:r>
          </a:p>
        </p:txBody>
      </p:sp>
      <p:sp>
        <p:nvSpPr>
          <p:cNvPr id="44036" name="Rectangle 3"/>
          <p:cNvSpPr>
            <a:spLocks noGrp="1" noChangeArrowheads="1"/>
          </p:cNvSpPr>
          <p:nvPr>
            <p:ph type="body" idx="1"/>
          </p:nvPr>
        </p:nvSpPr>
        <p:spPr>
          <a:xfrm>
            <a:off x="685800" y="1600200"/>
            <a:ext cx="8153400" cy="4800600"/>
          </a:xfrm>
        </p:spPr>
        <p:txBody>
          <a:bodyPr>
            <a:normAutofit/>
          </a:bodyPr>
          <a:lstStyle/>
          <a:p>
            <a:pPr eaLnBrk="1" hangingPunct="1">
              <a:lnSpc>
                <a:spcPct val="110000"/>
              </a:lnSpc>
              <a:spcBef>
                <a:spcPts val="600"/>
              </a:spcBef>
            </a:pPr>
            <a:r>
              <a:rPr lang="en-US" b="1" dirty="0" smtClean="0"/>
              <a:t>Geographic Structure</a:t>
            </a:r>
          </a:p>
          <a:p>
            <a:pPr lvl="1" algn="just">
              <a:lnSpc>
                <a:spcPct val="110000"/>
              </a:lnSpc>
              <a:spcBef>
                <a:spcPts val="600"/>
              </a:spcBef>
            </a:pPr>
            <a:r>
              <a:rPr lang="en-US" sz="2400" dirty="0" smtClean="0">
                <a:solidFill>
                  <a:schemeClr val="tx1"/>
                </a:solidFill>
              </a:rPr>
              <a:t>Divisions are broken down by geographic location/regions</a:t>
            </a:r>
          </a:p>
          <a:p>
            <a:pPr lvl="1" algn="just">
              <a:lnSpc>
                <a:spcPct val="110000"/>
              </a:lnSpc>
              <a:spcBef>
                <a:spcPts val="600"/>
              </a:spcBef>
            </a:pPr>
            <a:r>
              <a:rPr lang="en-US" sz="2400" dirty="0" smtClean="0">
                <a:solidFill>
                  <a:schemeClr val="tx1"/>
                </a:solidFill>
              </a:rPr>
              <a:t>All the activities in one geographic region is categorized into one unit.</a:t>
            </a:r>
          </a:p>
          <a:p>
            <a:pPr eaLnBrk="1" hangingPunct="1">
              <a:lnSpc>
                <a:spcPct val="110000"/>
              </a:lnSpc>
              <a:spcBef>
                <a:spcPts val="600"/>
              </a:spcBef>
            </a:pPr>
            <a:r>
              <a:rPr lang="en-US" b="1" dirty="0" smtClean="0"/>
              <a:t>Global geographic structure</a:t>
            </a:r>
          </a:p>
          <a:p>
            <a:pPr lvl="1" algn="just">
              <a:lnSpc>
                <a:spcPct val="110000"/>
              </a:lnSpc>
              <a:spcBef>
                <a:spcPts val="600"/>
              </a:spcBef>
            </a:pPr>
            <a:r>
              <a:rPr lang="en-US" sz="2400" dirty="0" smtClean="0">
                <a:solidFill>
                  <a:schemeClr val="tx1"/>
                </a:solidFill>
              </a:rPr>
              <a:t>Managers locate different divisions in each of the world regions where the organization operates.</a:t>
            </a:r>
          </a:p>
          <a:p>
            <a:pPr lvl="1" algn="just">
              <a:lnSpc>
                <a:spcPct val="110000"/>
              </a:lnSpc>
              <a:spcBef>
                <a:spcPts val="600"/>
              </a:spcBef>
            </a:pPr>
            <a:r>
              <a:rPr lang="en-US" sz="2400" dirty="0" smtClean="0">
                <a:solidFill>
                  <a:schemeClr val="tx1"/>
                </a:solidFill>
              </a:rPr>
              <a:t>Generally, occurs when managers are </a:t>
            </a:r>
            <a:br>
              <a:rPr lang="en-US" sz="2400" dirty="0" smtClean="0">
                <a:solidFill>
                  <a:schemeClr val="tx1"/>
                </a:solidFill>
              </a:rPr>
            </a:br>
            <a:r>
              <a:rPr lang="en-US" sz="2400" dirty="0" smtClean="0">
                <a:solidFill>
                  <a:schemeClr val="tx1"/>
                </a:solidFill>
              </a:rPr>
              <a:t>pursuing a multi-domestic strategy</a:t>
            </a:r>
          </a:p>
          <a:p>
            <a:pPr eaLnBrk="1" hangingPunct="1">
              <a:lnSpc>
                <a:spcPct val="110000"/>
              </a:lnSpc>
              <a:spcBef>
                <a:spcPts val="600"/>
              </a:spcBef>
            </a:pPr>
            <a:endParaRPr lang="en-US" dirty="0" smtClean="0"/>
          </a:p>
        </p:txBody>
      </p: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457200" y="609600"/>
            <a:ext cx="8229600" cy="1066800"/>
          </a:xfrm>
        </p:spPr>
        <p:txBody>
          <a:bodyPr/>
          <a:lstStyle/>
          <a:p>
            <a:pPr algn="ctr" eaLnBrk="1" hangingPunct="1"/>
            <a:r>
              <a:rPr lang="en-US" dirty="0" smtClean="0"/>
              <a:t>Types of Divisional Structures</a:t>
            </a:r>
          </a:p>
        </p:txBody>
      </p:sp>
      <p:sp>
        <p:nvSpPr>
          <p:cNvPr id="47108" name="Rectangle 3"/>
          <p:cNvSpPr>
            <a:spLocks noGrp="1" noChangeArrowheads="1"/>
          </p:cNvSpPr>
          <p:nvPr>
            <p:ph type="body" idx="1"/>
          </p:nvPr>
        </p:nvSpPr>
        <p:spPr>
          <a:xfrm>
            <a:off x="762000" y="1905000"/>
            <a:ext cx="7924800" cy="4219575"/>
          </a:xfrm>
        </p:spPr>
        <p:txBody>
          <a:bodyPr/>
          <a:lstStyle/>
          <a:p>
            <a:pPr eaLnBrk="1" hangingPunct="1">
              <a:lnSpc>
                <a:spcPct val="90000"/>
              </a:lnSpc>
            </a:pPr>
            <a:r>
              <a:rPr lang="en-US" b="1" dirty="0" smtClean="0"/>
              <a:t>Market Structure</a:t>
            </a:r>
          </a:p>
          <a:p>
            <a:pPr lvl="1" algn="just" eaLnBrk="1" hangingPunct="1">
              <a:lnSpc>
                <a:spcPct val="110000"/>
              </a:lnSpc>
            </a:pPr>
            <a:r>
              <a:rPr lang="en-US" dirty="0" smtClean="0">
                <a:solidFill>
                  <a:schemeClr val="tx1"/>
                </a:solidFill>
              </a:rPr>
              <a:t>Groups divisions according to the particular kinds of customers they serve</a:t>
            </a:r>
          </a:p>
          <a:p>
            <a:pPr lvl="1" algn="just" eaLnBrk="1" hangingPunct="1">
              <a:lnSpc>
                <a:spcPct val="110000"/>
              </a:lnSpc>
            </a:pPr>
            <a:r>
              <a:rPr lang="en-US" dirty="0" smtClean="0">
                <a:solidFill>
                  <a:schemeClr val="tx1"/>
                </a:solidFill>
              </a:rPr>
              <a:t>Allows managers to be responsive to the needs of their customers and act flexibly in making decisions in response to customers’ changing needs</a:t>
            </a:r>
          </a:p>
        </p:txBody>
      </p:sp>
    </p:spTree>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457200" y="533400"/>
            <a:ext cx="8229600" cy="1066800"/>
          </a:xfrm>
        </p:spPr>
        <p:txBody>
          <a:bodyPr vert="horz" anchor="ctr">
            <a:normAutofit/>
          </a:bodyPr>
          <a:lstStyle/>
          <a:p>
            <a:pPr algn="ctr"/>
            <a:r>
              <a:rPr lang="en-US" b="1" dirty="0" smtClean="0"/>
              <a:t>Matrix Design Structure</a:t>
            </a:r>
          </a:p>
        </p:txBody>
      </p:sp>
      <p:sp>
        <p:nvSpPr>
          <p:cNvPr id="48132" name="Rectangle 3"/>
          <p:cNvSpPr>
            <a:spLocks noGrp="1" noChangeArrowheads="1"/>
          </p:cNvSpPr>
          <p:nvPr>
            <p:ph type="body" idx="1"/>
          </p:nvPr>
        </p:nvSpPr>
        <p:spPr>
          <a:xfrm>
            <a:off x="533400" y="1876425"/>
            <a:ext cx="8153400" cy="4676775"/>
          </a:xfrm>
        </p:spPr>
        <p:txBody>
          <a:bodyPr>
            <a:normAutofit lnSpcReduction="10000"/>
          </a:bodyPr>
          <a:lstStyle/>
          <a:p>
            <a:pPr eaLnBrk="1" hangingPunct="1">
              <a:lnSpc>
                <a:spcPct val="110000"/>
              </a:lnSpc>
            </a:pPr>
            <a:r>
              <a:rPr lang="en-US" b="1" dirty="0" smtClean="0"/>
              <a:t>Matrix Structure</a:t>
            </a:r>
          </a:p>
          <a:p>
            <a:pPr lvl="1" eaLnBrk="1" hangingPunct="1">
              <a:lnSpc>
                <a:spcPct val="110000"/>
              </a:lnSpc>
            </a:pPr>
            <a:r>
              <a:rPr lang="en-US" dirty="0" smtClean="0">
                <a:solidFill>
                  <a:srgbClr val="C00000"/>
                </a:solidFill>
              </a:rPr>
              <a:t>An organizational structure that simultaneously groups people and resources by function and product.</a:t>
            </a:r>
          </a:p>
          <a:p>
            <a:pPr lvl="2" algn="just" eaLnBrk="1" hangingPunct="1">
              <a:lnSpc>
                <a:spcPct val="110000"/>
              </a:lnSpc>
            </a:pPr>
            <a:r>
              <a:rPr lang="en-US" sz="2400" dirty="0" smtClean="0">
                <a:solidFill>
                  <a:schemeClr val="tx1"/>
                </a:solidFill>
              </a:rPr>
              <a:t>Results in a complex network of superior-subordinate reporting relationships.</a:t>
            </a:r>
          </a:p>
          <a:p>
            <a:pPr lvl="2" algn="just" eaLnBrk="1" hangingPunct="1">
              <a:lnSpc>
                <a:spcPct val="110000"/>
              </a:lnSpc>
            </a:pPr>
            <a:r>
              <a:rPr lang="en-US" sz="2400" dirty="0" smtClean="0">
                <a:solidFill>
                  <a:schemeClr val="tx1"/>
                </a:solidFill>
              </a:rPr>
              <a:t>The structure is very flexible and can respond rapidly to the need for change.</a:t>
            </a:r>
          </a:p>
          <a:p>
            <a:pPr lvl="2" algn="just" eaLnBrk="1" hangingPunct="1">
              <a:lnSpc>
                <a:spcPct val="110000"/>
              </a:lnSpc>
            </a:pPr>
            <a:r>
              <a:rPr lang="en-US" sz="2400" dirty="0" smtClean="0">
                <a:solidFill>
                  <a:schemeClr val="tx1"/>
                </a:solidFill>
              </a:rPr>
              <a:t>Each employee has two bosses (functional manager and product manager) and possibly cannot satisfy both.</a:t>
            </a:r>
          </a:p>
        </p:txBody>
      </p:sp>
    </p:spTree>
  </p:cSld>
  <p:clrMapOvr>
    <a:masterClrMapping/>
  </p:clrMapOvr>
  <p:transition>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457200" y="533400"/>
            <a:ext cx="8229600" cy="914400"/>
          </a:xfrm>
        </p:spPr>
        <p:txBody>
          <a:bodyPr/>
          <a:lstStyle/>
          <a:p>
            <a:pPr algn="ctr" eaLnBrk="1" hangingPunct="1"/>
            <a:r>
              <a:rPr lang="en-US" sz="3200" b="1" dirty="0" smtClean="0"/>
              <a:t>Matrix Structure</a:t>
            </a:r>
          </a:p>
        </p:txBody>
      </p:sp>
      <p:pic>
        <p:nvPicPr>
          <p:cNvPr id="49157" name="Picture 5"/>
          <p:cNvPicPr>
            <a:picLocks noChangeAspect="1" noChangeArrowheads="1"/>
          </p:cNvPicPr>
          <p:nvPr/>
        </p:nvPicPr>
        <p:blipFill>
          <a:blip r:embed="rId2" cstate="print"/>
          <a:srcRect/>
          <a:stretch>
            <a:fillRect/>
          </a:stretch>
        </p:blipFill>
        <p:spPr bwMode="auto">
          <a:xfrm>
            <a:off x="457200" y="1600200"/>
            <a:ext cx="8410575" cy="4443413"/>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1066800"/>
          </a:xfrm>
        </p:spPr>
        <p:txBody>
          <a:bodyPr>
            <a:noAutofit/>
          </a:bodyPr>
          <a:lstStyle/>
          <a:p>
            <a:pPr algn="ctr"/>
            <a:r>
              <a:rPr lang="en-US" b="1" dirty="0" smtClean="0"/>
              <a:t>Matrix Structure</a:t>
            </a:r>
            <a:endParaRPr lang="en-US" b="1" dirty="0"/>
          </a:p>
        </p:txBody>
      </p:sp>
      <p:sp>
        <p:nvSpPr>
          <p:cNvPr id="2" name="Content Placeholder 1"/>
          <p:cNvSpPr>
            <a:spLocks noGrp="1"/>
          </p:cNvSpPr>
          <p:nvPr>
            <p:ph sz="quarter" idx="1"/>
          </p:nvPr>
        </p:nvSpPr>
        <p:spPr>
          <a:xfrm>
            <a:off x="457200" y="1828800"/>
            <a:ext cx="4038600" cy="4946587"/>
          </a:xfrm>
        </p:spPr>
        <p:txBody>
          <a:bodyPr>
            <a:noAutofit/>
          </a:bodyPr>
          <a:lstStyle/>
          <a:p>
            <a:pPr marL="273050" indent="-273050"/>
            <a:r>
              <a:rPr lang="en-US" sz="2400" b="1" dirty="0" smtClean="0"/>
              <a:t>Advantages:</a:t>
            </a:r>
          </a:p>
          <a:p>
            <a:pPr marL="273050" lvl="1" indent="-273050"/>
            <a:r>
              <a:rPr lang="en-US" sz="2400" dirty="0" smtClean="0"/>
              <a:t>Enhances organizational flexibility.</a:t>
            </a:r>
          </a:p>
          <a:p>
            <a:pPr marL="273050" lvl="1" indent="-273050"/>
            <a:r>
              <a:rPr lang="en-US" sz="2400" dirty="0" smtClean="0"/>
              <a:t>Team members have the opportunity to learn new skills.</a:t>
            </a:r>
          </a:p>
          <a:p>
            <a:pPr marL="273050" lvl="1" indent="-273050"/>
            <a:r>
              <a:rPr lang="en-US" sz="2400" dirty="0" smtClean="0"/>
              <a:t>Provides an efficient way for the organization to use its human resources.</a:t>
            </a:r>
          </a:p>
          <a:p>
            <a:pPr marL="273050" lvl="1" indent="-273050"/>
            <a:r>
              <a:rPr lang="en-US" sz="2400" dirty="0" smtClean="0"/>
              <a:t>Team members serve as bridges to their departments for the team.</a:t>
            </a:r>
          </a:p>
          <a:p>
            <a:pPr marL="273050" indent="-273050"/>
            <a:endParaRPr lang="en-US" dirty="0"/>
          </a:p>
        </p:txBody>
      </p:sp>
      <p:sp>
        <p:nvSpPr>
          <p:cNvPr id="7" name="Content Placeholder 6"/>
          <p:cNvSpPr>
            <a:spLocks noGrp="1"/>
          </p:cNvSpPr>
          <p:nvPr>
            <p:ph sz="quarter" idx="2"/>
          </p:nvPr>
        </p:nvSpPr>
        <p:spPr>
          <a:xfrm>
            <a:off x="4727448" y="1905000"/>
            <a:ext cx="4111752" cy="4724400"/>
          </a:xfrm>
        </p:spPr>
        <p:txBody>
          <a:bodyPr>
            <a:normAutofit/>
          </a:bodyPr>
          <a:lstStyle/>
          <a:p>
            <a:r>
              <a:rPr lang="en-US" sz="2400" b="1" dirty="0" smtClean="0"/>
              <a:t>Disadvantages:</a:t>
            </a:r>
          </a:p>
          <a:p>
            <a:pPr lvl="1"/>
            <a:r>
              <a:rPr lang="en-US" sz="2200" dirty="0" smtClean="0"/>
              <a:t>Employees are uncertain about reporting relationships.</a:t>
            </a:r>
          </a:p>
          <a:p>
            <a:pPr lvl="1"/>
            <a:r>
              <a:rPr lang="en-US" sz="2200" dirty="0" smtClean="0"/>
              <a:t>The dynamics of group behavior may lead to slower decision making, one-person domination, compromise decisions, or a loss of focus.</a:t>
            </a:r>
          </a:p>
          <a:p>
            <a:pPr lvl="1"/>
            <a:r>
              <a:rPr lang="en-US" sz="2200" dirty="0" smtClean="0"/>
              <a:t>More time may be required for coordinating task-related activities.</a:t>
            </a:r>
          </a:p>
          <a:p>
            <a:endParaRPr lang="en-US"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References</a:t>
            </a:r>
            <a:endParaRPr lang="en-US" dirty="0"/>
          </a:p>
        </p:txBody>
      </p:sp>
      <p:sp>
        <p:nvSpPr>
          <p:cNvPr id="6" name="Content Placeholder 5"/>
          <p:cNvSpPr>
            <a:spLocks noGrp="1"/>
          </p:cNvSpPr>
          <p:nvPr>
            <p:ph idx="1"/>
          </p:nvPr>
        </p:nvSpPr>
        <p:spPr/>
        <p:txBody>
          <a:bodyPr/>
          <a:lstStyle/>
          <a:p>
            <a:r>
              <a:rPr lang="en-US" dirty="0" smtClean="0"/>
              <a:t>Gareth R. Jones. Contemporary Management, Tata McGraw hill publication.</a:t>
            </a:r>
          </a:p>
          <a:p>
            <a:r>
              <a:rPr lang="en-US" dirty="0" smtClean="0"/>
              <a:t>VSP </a:t>
            </a:r>
            <a:r>
              <a:rPr lang="en-US" dirty="0" err="1" smtClean="0"/>
              <a:t>Rao</a:t>
            </a:r>
            <a:r>
              <a:rPr lang="en-US" dirty="0" smtClean="0"/>
              <a:t>. Management, Excel Publication. </a:t>
            </a:r>
          </a:p>
          <a:p>
            <a:r>
              <a:rPr lang="en-US" dirty="0" smtClean="0"/>
              <a:t>Koontz &amp; </a:t>
            </a:r>
            <a:r>
              <a:rPr lang="en-US" dirty="0" err="1" smtClean="0"/>
              <a:t>Weilrich</a:t>
            </a:r>
            <a:r>
              <a:rPr lang="en-US" dirty="0" smtClean="0"/>
              <a:t>. Management.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381000" y="914400"/>
            <a:ext cx="8229600" cy="838200"/>
          </a:xfrm>
          <a:noFill/>
        </p:spPr>
        <p:txBody>
          <a:bodyPr>
            <a:normAutofit/>
          </a:bodyPr>
          <a:lstStyle/>
          <a:p>
            <a:pPr algn="ctr" eaLnBrk="1" hangingPunct="1"/>
            <a:r>
              <a:rPr lang="en-US" b="1" dirty="0" smtClean="0"/>
              <a:t>Importance of Organizing</a:t>
            </a:r>
          </a:p>
        </p:txBody>
      </p:sp>
      <p:sp>
        <p:nvSpPr>
          <p:cNvPr id="12294" name="Rectangle 3"/>
          <p:cNvSpPr>
            <a:spLocks noGrp="1" noChangeArrowheads="1"/>
          </p:cNvSpPr>
          <p:nvPr>
            <p:ph type="body" idx="1"/>
          </p:nvPr>
        </p:nvSpPr>
        <p:spPr>
          <a:xfrm>
            <a:off x="457200" y="2133600"/>
            <a:ext cx="8229600" cy="4311650"/>
          </a:xfrm>
          <a:noFill/>
        </p:spPr>
        <p:txBody>
          <a:bodyPr/>
          <a:lstStyle/>
          <a:p>
            <a:pPr eaLnBrk="1" hangingPunct="1"/>
            <a:r>
              <a:rPr lang="en-US" dirty="0" smtClean="0">
                <a:latin typeface="Times New Roman" pitchFamily="18" charset="0"/>
              </a:rPr>
              <a:t>Benefits of specialization </a:t>
            </a:r>
          </a:p>
          <a:p>
            <a:pPr eaLnBrk="1" hangingPunct="1"/>
            <a:r>
              <a:rPr lang="en-US" dirty="0" smtClean="0">
                <a:latin typeface="Times New Roman" pitchFamily="18" charset="0"/>
              </a:rPr>
              <a:t>Clarity in working relationships</a:t>
            </a:r>
          </a:p>
          <a:p>
            <a:pPr eaLnBrk="1" hangingPunct="1"/>
            <a:r>
              <a:rPr lang="en-US" dirty="0" smtClean="0">
                <a:latin typeface="Times New Roman" pitchFamily="18" charset="0"/>
              </a:rPr>
              <a:t>Optimum utilization of resources</a:t>
            </a:r>
          </a:p>
          <a:p>
            <a:pPr eaLnBrk="1" hangingPunct="1"/>
            <a:r>
              <a:rPr lang="en-US" dirty="0" smtClean="0">
                <a:latin typeface="Times New Roman" pitchFamily="18" charset="0"/>
              </a:rPr>
              <a:t>Adaptation to change</a:t>
            </a:r>
          </a:p>
          <a:p>
            <a:pPr eaLnBrk="1" hangingPunct="1"/>
            <a:r>
              <a:rPr lang="en-US" dirty="0" smtClean="0">
                <a:latin typeface="Times New Roman" pitchFamily="18" charset="0"/>
              </a:rPr>
              <a:t>Development of personnel</a:t>
            </a:r>
          </a:p>
          <a:p>
            <a:pPr eaLnBrk="1" hangingPunct="1"/>
            <a:r>
              <a:rPr lang="en-US" dirty="0" smtClean="0">
                <a:latin typeface="Times New Roman" pitchFamily="18" charset="0"/>
              </a:rPr>
              <a:t>Expansion and growth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457200" y="685800"/>
            <a:ext cx="8229600" cy="762000"/>
          </a:xfrm>
        </p:spPr>
        <p:txBody>
          <a:bodyPr/>
          <a:lstStyle/>
          <a:p>
            <a:pPr algn="ctr" eaLnBrk="1" hangingPunct="1"/>
            <a:r>
              <a:rPr lang="en-US" b="1" u="sng" dirty="0" smtClean="0">
                <a:latin typeface="Times New Roman" pitchFamily="18" charset="0"/>
              </a:rPr>
              <a:t>Objectives of Organizing</a:t>
            </a:r>
            <a:r>
              <a:rPr lang="en-US" dirty="0" smtClean="0"/>
              <a:t>  </a:t>
            </a:r>
          </a:p>
        </p:txBody>
      </p:sp>
      <p:sp>
        <p:nvSpPr>
          <p:cNvPr id="13318" name="Rectangle 3"/>
          <p:cNvSpPr>
            <a:spLocks noGrp="1" noChangeArrowheads="1"/>
          </p:cNvSpPr>
          <p:nvPr>
            <p:ph type="body" idx="1"/>
          </p:nvPr>
        </p:nvSpPr>
        <p:spPr>
          <a:xfrm>
            <a:off x="457200" y="1600200"/>
            <a:ext cx="8229600" cy="4974336"/>
          </a:xfrm>
        </p:spPr>
        <p:txBody>
          <a:bodyPr>
            <a:normAutofit/>
          </a:bodyPr>
          <a:lstStyle/>
          <a:p>
            <a:pPr algn="just" eaLnBrk="1" hangingPunct="1">
              <a:lnSpc>
                <a:spcPct val="110000"/>
              </a:lnSpc>
            </a:pPr>
            <a:r>
              <a:rPr lang="en-US" dirty="0" smtClean="0"/>
              <a:t>Divide work to be done into specific jobs and Departments</a:t>
            </a:r>
          </a:p>
          <a:p>
            <a:pPr algn="just" eaLnBrk="1" hangingPunct="1">
              <a:lnSpc>
                <a:spcPct val="110000"/>
              </a:lnSpc>
            </a:pPr>
            <a:r>
              <a:rPr lang="en-US" dirty="0" smtClean="0"/>
              <a:t>Assign tasks and responsibilities associated with individual </a:t>
            </a:r>
          </a:p>
          <a:p>
            <a:pPr algn="just" eaLnBrk="1" hangingPunct="1">
              <a:lnSpc>
                <a:spcPct val="110000"/>
              </a:lnSpc>
            </a:pPr>
            <a:r>
              <a:rPr lang="en-US" dirty="0" smtClean="0"/>
              <a:t>Coordinates diverse organizational tasks. </a:t>
            </a:r>
          </a:p>
          <a:p>
            <a:pPr algn="just" eaLnBrk="1" hangingPunct="1">
              <a:lnSpc>
                <a:spcPct val="110000"/>
              </a:lnSpc>
            </a:pPr>
            <a:r>
              <a:rPr lang="en-US" dirty="0" smtClean="0"/>
              <a:t>Clusters job in to Units.</a:t>
            </a:r>
          </a:p>
          <a:p>
            <a:pPr algn="just" eaLnBrk="1" hangingPunct="1">
              <a:lnSpc>
                <a:spcPct val="110000"/>
              </a:lnSpc>
            </a:pPr>
            <a:r>
              <a:rPr lang="en-US" dirty="0" smtClean="0"/>
              <a:t>Establish relationship among individuals, group,  and departments .</a:t>
            </a:r>
          </a:p>
          <a:p>
            <a:pPr eaLnBrk="1" hangingPunct="1">
              <a:lnSpc>
                <a:spcPct val="110000"/>
              </a:lnSpc>
            </a:pPr>
            <a:r>
              <a:rPr lang="en-US" dirty="0" smtClean="0"/>
              <a:t>Allocates and deploys organizational resources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457200" y="914400"/>
            <a:ext cx="8229600" cy="1066800"/>
          </a:xfrm>
          <a:noFill/>
        </p:spPr>
        <p:txBody>
          <a:bodyPr/>
          <a:lstStyle/>
          <a:p>
            <a:pPr algn="ctr" eaLnBrk="1" hangingPunct="1"/>
            <a:r>
              <a:rPr lang="en-US" b="1" dirty="0" smtClean="0">
                <a:latin typeface="Times New Roman" pitchFamily="18" charset="0"/>
              </a:rPr>
              <a:t>Elements in Organizing process</a:t>
            </a:r>
          </a:p>
        </p:txBody>
      </p:sp>
      <p:sp>
        <p:nvSpPr>
          <p:cNvPr id="14342" name="Rectangle 3"/>
          <p:cNvSpPr>
            <a:spLocks noGrp="1" noChangeArrowheads="1"/>
          </p:cNvSpPr>
          <p:nvPr>
            <p:ph type="body" idx="1"/>
          </p:nvPr>
        </p:nvSpPr>
        <p:spPr/>
        <p:txBody>
          <a:bodyPr/>
          <a:lstStyle/>
          <a:p>
            <a:pPr eaLnBrk="1" hangingPunct="1">
              <a:lnSpc>
                <a:spcPct val="110000"/>
              </a:lnSpc>
            </a:pPr>
            <a:r>
              <a:rPr lang="en-US" dirty="0" smtClean="0"/>
              <a:t>Work Specialization </a:t>
            </a:r>
          </a:p>
          <a:p>
            <a:pPr eaLnBrk="1" hangingPunct="1">
              <a:lnSpc>
                <a:spcPct val="110000"/>
              </a:lnSpc>
            </a:pPr>
            <a:r>
              <a:rPr lang="en-US" dirty="0" smtClean="0"/>
              <a:t>Departmentalization</a:t>
            </a:r>
          </a:p>
          <a:p>
            <a:pPr eaLnBrk="1" hangingPunct="1">
              <a:lnSpc>
                <a:spcPct val="110000"/>
              </a:lnSpc>
            </a:pPr>
            <a:r>
              <a:rPr lang="en-US" dirty="0" smtClean="0"/>
              <a:t>Chain of command </a:t>
            </a:r>
          </a:p>
          <a:p>
            <a:pPr eaLnBrk="1" hangingPunct="1">
              <a:lnSpc>
                <a:spcPct val="110000"/>
              </a:lnSpc>
            </a:pPr>
            <a:r>
              <a:rPr lang="en-US" dirty="0" smtClean="0"/>
              <a:t>Centralization and Decentralization</a:t>
            </a:r>
          </a:p>
          <a:p>
            <a:pPr eaLnBrk="1" hangingPunct="1">
              <a:lnSpc>
                <a:spcPct val="110000"/>
              </a:lnSpc>
            </a:pPr>
            <a:r>
              <a:rPr lang="en-US" dirty="0" smtClean="0"/>
              <a:t>Formalization </a:t>
            </a:r>
          </a:p>
          <a:p>
            <a:pPr eaLnBrk="1" hangingPunct="1">
              <a:lnSpc>
                <a:spcPct val="110000"/>
              </a:lnSpc>
            </a:pPr>
            <a:r>
              <a:rPr lang="en-US" dirty="0" smtClean="0"/>
              <a:t>Span of Control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a:bodyPr>
          <a:lstStyle/>
          <a:p>
            <a:r>
              <a:rPr lang="en-US" b="1" dirty="0" smtClean="0"/>
              <a:t>Process of Organizing simplified</a:t>
            </a:r>
            <a:endParaRPr lang="en-US" b="1" dirty="0"/>
          </a:p>
        </p:txBody>
      </p:sp>
      <p:pic>
        <p:nvPicPr>
          <p:cNvPr id="7" name="Picture 3" descr="C:\My Documents\PowerPoint Files\Books\Houghton Mifflin\Griffin 3e\filesPPTcoverted\Batch03\gifs\ch11_et01.gif"/>
          <p:cNvPicPr>
            <a:picLocks noGrp="1" noChangeAspect="1" noChangeArrowheads="1"/>
          </p:cNvPicPr>
          <p:nvPr>
            <p:ph sz="quarter" idx="1"/>
          </p:nvPr>
        </p:nvPicPr>
        <p:blipFill>
          <a:blip r:embed="rId3" cstate="print">
            <a:extLst>
              <a:ext uri="{BEBA8EAE-BF5A-486C-A8C5-ECC9F3942E4B}">
                <a14:imgProps xmlns:a14="http://schemas.microsoft.com/office/drawing/2010/main" xmlns="">
                  <a14:imgLayer r:embed="rId4">
                    <a14:imgEffect>
                      <a14:sharpenSoften amount="13000"/>
                    </a14:imgEffect>
                  </a14:imgLayer>
                </a14:imgProps>
              </a:ext>
              <a:ext uri="{28A0092B-C50C-407E-A947-70E740481C1C}">
                <a14:useLocalDpi xmlns:a14="http://schemas.microsoft.com/office/drawing/2010/main" xmlns="" val="0"/>
              </a:ext>
            </a:extLst>
          </a:blip>
          <a:stretch>
            <a:fillRect/>
          </a:stretch>
        </p:blipFill>
        <p:spPr bwMode="auto">
          <a:xfrm>
            <a:off x="669690" y="1600200"/>
            <a:ext cx="7042620" cy="4873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717551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153</TotalTime>
  <Words>2035</Words>
  <Application>Microsoft Office PowerPoint</Application>
  <PresentationFormat>On-screen Show (4:3)</PresentationFormat>
  <Paragraphs>365</Paragraphs>
  <Slides>56</Slides>
  <Notes>15</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Urban</vt:lpstr>
      <vt:lpstr>ORGANIZING</vt:lpstr>
      <vt:lpstr>Meaning of Organizing</vt:lpstr>
      <vt:lpstr>Definition</vt:lpstr>
      <vt:lpstr>Definition</vt:lpstr>
      <vt:lpstr>ORGANIZING</vt:lpstr>
      <vt:lpstr>Importance of Organizing</vt:lpstr>
      <vt:lpstr>Objectives of Organizing  </vt:lpstr>
      <vt:lpstr>Elements in Organizing process</vt:lpstr>
      <vt:lpstr>Process of Organizing simplified</vt:lpstr>
      <vt:lpstr>Organizing Process</vt:lpstr>
      <vt:lpstr> Organizing Process</vt:lpstr>
      <vt:lpstr>Formal and Informal Organization </vt:lpstr>
      <vt:lpstr>Formal Organization</vt:lpstr>
      <vt:lpstr>Features</vt:lpstr>
      <vt:lpstr>Formal Organizations</vt:lpstr>
      <vt:lpstr>Features</vt:lpstr>
      <vt:lpstr>Advantages </vt:lpstr>
      <vt:lpstr>Limitations </vt:lpstr>
      <vt:lpstr>Informal Organization</vt:lpstr>
      <vt:lpstr> Features</vt:lpstr>
      <vt:lpstr>Slide 21</vt:lpstr>
      <vt:lpstr>Slide 22</vt:lpstr>
      <vt:lpstr>Advantages</vt:lpstr>
      <vt:lpstr>Disadvantages</vt:lpstr>
      <vt:lpstr>Formal and Informal Organization:  A Comparative view</vt:lpstr>
      <vt:lpstr>Principle of the Span of management or control </vt:lpstr>
      <vt:lpstr>Organization with Narrow Span </vt:lpstr>
      <vt:lpstr>    Advantage              Disadvantage</vt:lpstr>
      <vt:lpstr>Organization With Wide Span</vt:lpstr>
      <vt:lpstr>    Advantages             Disadvantage</vt:lpstr>
      <vt:lpstr>Organizational Structure</vt:lpstr>
      <vt:lpstr>What Is Organizational Structure?</vt:lpstr>
      <vt:lpstr>1. Work Specialization</vt:lpstr>
      <vt:lpstr>2. Departmentalization</vt:lpstr>
      <vt:lpstr>3. Chain of Command</vt:lpstr>
      <vt:lpstr>4. Span of Control</vt:lpstr>
      <vt:lpstr>5. Centralization and Decentralization</vt:lpstr>
      <vt:lpstr>Centralized  vs. Decentralized</vt:lpstr>
      <vt:lpstr>6. Formalization</vt:lpstr>
      <vt:lpstr>Organizational Architecture/Structure</vt:lpstr>
      <vt:lpstr>Tall and Flat Organizations</vt:lpstr>
      <vt:lpstr>Tall Organizations</vt:lpstr>
      <vt:lpstr>Slide 43</vt:lpstr>
      <vt:lpstr>Tall Versus Flat Organizations</vt:lpstr>
      <vt:lpstr>Organizational architecture –  Vertical integration</vt:lpstr>
      <vt:lpstr>1. Functional Structure:</vt:lpstr>
      <vt:lpstr>2. Multi-Division/ Divisional  structure</vt:lpstr>
      <vt:lpstr>Types of Divisional Structure</vt:lpstr>
      <vt:lpstr>Types of Divisional Structures</vt:lpstr>
      <vt:lpstr>Product Structure</vt:lpstr>
      <vt:lpstr>Types of Divisional Structures</vt:lpstr>
      <vt:lpstr>Types of Divisional Structures</vt:lpstr>
      <vt:lpstr>Matrix Design Structure</vt:lpstr>
      <vt:lpstr>Matrix Structure</vt:lpstr>
      <vt:lpstr>Matrix Structure</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ORGANIZING</dc:title>
  <dc:creator>home</dc:creator>
  <cp:lastModifiedBy>home</cp:lastModifiedBy>
  <cp:revision>57</cp:revision>
  <dcterms:created xsi:type="dcterms:W3CDTF">2013-03-04T07:29:51Z</dcterms:created>
  <dcterms:modified xsi:type="dcterms:W3CDTF">2013-03-14T11:01:03Z</dcterms:modified>
</cp:coreProperties>
</file>