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8364F-D1F6-4E66-BA55-9FF1BB8890E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4D95-BD9D-4927-9DA1-B21150D0B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Pointers </a:t>
            </a:r>
            <a:endParaRPr lang="en-US" b="1" dirty="0"/>
          </a:p>
        </p:txBody>
      </p:sp>
      <p:pic>
        <p:nvPicPr>
          <p:cNvPr id="1026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Structures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Collections of related variables (aggregates) under one name</a:t>
            </a:r>
          </a:p>
          <a:p>
            <a:pPr lvl="2"/>
            <a:r>
              <a:rPr lang="en-US" dirty="0" smtClean="0"/>
              <a:t>Can contain variables of different data types</a:t>
            </a:r>
          </a:p>
          <a:p>
            <a:pPr lvl="1"/>
            <a:r>
              <a:rPr lang="en-US" dirty="0" smtClean="0"/>
              <a:t>Commonly used to define records to be stored in files</a:t>
            </a:r>
          </a:p>
          <a:p>
            <a:pPr lvl="1"/>
            <a:r>
              <a:rPr lang="en-US" dirty="0" smtClean="0"/>
              <a:t>Combined with pointers, can create linked lists, stacks, queues, and trees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Structures…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Example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</a:rPr>
              <a:t> card {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     char *face;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     char *suit;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b="1" dirty="0" smtClean="0">
                <a:latin typeface="Courier New" pitchFamily="49" charset="0"/>
              </a:rPr>
              <a:t> };</a:t>
            </a:r>
          </a:p>
          <a:p>
            <a:pPr lvl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</a:rPr>
              <a:t>struct</a:t>
            </a:r>
            <a:r>
              <a:rPr lang="en-US" dirty="0" smtClean="0"/>
              <a:t> introduces the definition for structure card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card</a:t>
            </a:r>
            <a:r>
              <a:rPr lang="en-US" dirty="0" smtClean="0"/>
              <a:t> is the structure name and is used to declare variables of the structure type 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card</a:t>
            </a:r>
            <a:r>
              <a:rPr lang="en-US" dirty="0" smtClean="0"/>
              <a:t> contains two members of type </a:t>
            </a:r>
            <a:r>
              <a:rPr lang="en-US" b="1" dirty="0" smtClean="0">
                <a:latin typeface="Courier New" pitchFamily="49" charset="0"/>
              </a:rPr>
              <a:t>char *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These members are </a:t>
            </a:r>
            <a:r>
              <a:rPr lang="en-US" b="1" dirty="0" smtClean="0">
                <a:latin typeface="Courier New" pitchFamily="49" charset="0"/>
              </a:rPr>
              <a:t>face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</a:rPr>
              <a:t>suit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66800" y="39528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Structure…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447801"/>
            <a:ext cx="845820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struct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information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struct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cannot contain an instance of itself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Can contain a member that is a pointer to the same structure type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structure definition does not reserve space in memory </a:t>
            </a:r>
          </a:p>
          <a:p>
            <a:pPr marL="1143000" marR="0" lvl="2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Instead creates a new data type used to declare structure variables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Declarations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Declared like other variables:</a:t>
            </a:r>
          </a:p>
          <a:p>
            <a:pPr marL="1600200" marR="0" lvl="3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card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oneCard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deck[ 52 ], *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cPtr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Can use a comma separated list:</a:t>
            </a:r>
          </a:p>
          <a:p>
            <a:pPr marL="1600200" marR="0" lvl="3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struct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card {</a:t>
            </a:r>
          </a:p>
          <a:p>
            <a:pPr marL="1600200" marR="0" lvl="3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char *face;</a:t>
            </a:r>
          </a:p>
          <a:p>
            <a:pPr marL="1600200" marR="0" lvl="3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char *suit;</a:t>
            </a:r>
          </a:p>
          <a:p>
            <a:pPr marL="1600200" marR="0" lvl="3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}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oneCard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deck[ 52 ], *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cPtr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66800" y="39528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Structure…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717675"/>
            <a:ext cx="77724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Valid Operations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Assigning a structure to a structure of the 	same type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Taking the address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of a structure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Accessing the members of a structure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operator to determine the 	size of a structure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66800" y="39528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Initializing Structures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717675"/>
            <a:ext cx="7772400" cy="5140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Initializer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lists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lvl="2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oneCard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{ "Three", "Hearts" };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Assignment statements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lvl="2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threeHearts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oneCard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Could also declare and initialize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threeHearts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 follows:</a:t>
            </a:r>
          </a:p>
          <a:p>
            <a:pPr lvl="2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threeHearts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2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threeHearts.face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“Three”;</a:t>
            </a:r>
          </a:p>
          <a:p>
            <a:pPr lvl="2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threeHearts.suit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“Hearts”;</a:t>
            </a:r>
          </a:p>
          <a:p>
            <a:pPr marL="1600200" marR="0" lvl="3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66800" y="39528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Accessing Members of Structures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600200"/>
            <a:ext cx="8534400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Accessing structure members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Dot operator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used with structure variables</a:t>
            </a:r>
          </a:p>
          <a:p>
            <a:pPr lvl="2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myCard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2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printf( "%s",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myCard.suit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);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Arrow operator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used with pointers to structure variables</a:t>
            </a:r>
          </a:p>
          <a:p>
            <a:pPr lvl="2"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card *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myCardPtr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&amp;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myCard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2"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printf( "%s",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myCardPtr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-&gt;suit );</a:t>
            </a:r>
          </a:p>
          <a:p>
            <a:pPr lvl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myCardPtr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-&gt;suit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equivalent to</a:t>
            </a:r>
          </a:p>
          <a:p>
            <a:pPr lvl="2"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 *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myCardPtr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).suit</a:t>
            </a:r>
          </a:p>
          <a:p>
            <a:pPr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3050"/>
            <a:ext cx="7158038" cy="1062038"/>
          </a:xfrm>
        </p:spPr>
        <p:txBody>
          <a:bodyPr/>
          <a:lstStyle/>
          <a:p>
            <a:r>
              <a:rPr lang="en-US" altLang="zh-TW" sz="4000" dirty="0" smtClean="0"/>
              <a:t> </a:t>
            </a:r>
            <a:r>
              <a:rPr lang="en-US" altLang="zh-TW" sz="4000" dirty="0"/>
              <a:t>Structures and Unions (1/6)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5613" y="1598613"/>
            <a:ext cx="8226425" cy="287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2.2.1 Structures (records)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Arrays are collections of data of the same type. In C there is an alternate way of grouping data that permit the data to vary in type.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mechanism is called the </a:t>
            </a:r>
            <a:r>
              <a:rPr kumimoji="0" lang="en-US" altLang="zh-TW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</a:t>
            </a:r>
            <a:r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short for structure.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structure is a collection of data items, where each item is identified as to its type and name.</a:t>
            </a: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p53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470400"/>
            <a:ext cx="2438400" cy="1263650"/>
          </a:xfrm>
          <a:prstGeom prst="rect">
            <a:avLst/>
          </a:prstGeom>
          <a:noFill/>
        </p:spPr>
      </p:pic>
      <p:pic>
        <p:nvPicPr>
          <p:cNvPr id="7" name="Picture 5" descr="p54assign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4652963"/>
            <a:ext cx="3929062" cy="879475"/>
          </a:xfrm>
          <a:prstGeom prst="rect">
            <a:avLst/>
          </a:prstGeom>
          <a:noFill/>
        </p:spPr>
      </p:pic>
      <p:pic>
        <p:nvPicPr>
          <p:cNvPr id="8" name="Picture 22" descr="logo1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altLang="zh-TW" smtClean="0"/>
              <a:t> </a:t>
            </a:r>
            <a:r>
              <a:rPr lang="en-US" altLang="zh-TW"/>
              <a:t>Structures and </a:t>
            </a:r>
            <a:r>
              <a:rPr lang="en-US" altLang="zh-TW"/>
              <a:t>Unions </a:t>
            </a:r>
            <a:endParaRPr lang="en-US" altLang="zh-TW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5613" y="1598613"/>
            <a:ext cx="8226425" cy="4497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structure data type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create our own structure data types by using the </a:t>
            </a:r>
            <a:r>
              <a:rPr kumimoji="0" lang="en-US" altLang="zh-TW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typedef</a:t>
            </a: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statement as below: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zh-TW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zh-TW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zh-TW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zh-TW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says that human_being is the name of the type defined by the structure definition, and we may follow this definition with declarations of variables such as: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 "/>
              <a:tabLst/>
              <a:defRPr/>
            </a:pPr>
            <a:r>
              <a:rPr kumimoji="0" lang="en-US" altLang="zh-TW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human_being person1, person2;</a:t>
            </a:r>
            <a:endParaRPr kumimoji="0" lang="zh-TW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p54typed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068638"/>
            <a:ext cx="7594600" cy="141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Pointer Variable Declarations and Initialization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Pointer variables</a:t>
            </a:r>
          </a:p>
          <a:p>
            <a:pPr lvl="1"/>
            <a:r>
              <a:rPr lang="en-US" sz="2400" dirty="0" smtClean="0"/>
              <a:t>Contain memory addresses as their values</a:t>
            </a:r>
          </a:p>
          <a:p>
            <a:pPr lvl="1"/>
            <a:r>
              <a:rPr lang="en-US" sz="2400" dirty="0" smtClean="0"/>
              <a:t>Normal variables contain a specific value (direct reference)</a:t>
            </a:r>
            <a:endParaRPr lang="tr-TR" sz="2400" dirty="0" smtClean="0"/>
          </a:p>
          <a:p>
            <a:pPr lvl="1">
              <a:buFont typeface="Wingdings" pitchFamily="2" charset="2"/>
              <a:buNone/>
            </a:pPr>
            <a:endParaRPr lang="tr-TR" sz="2400" dirty="0" smtClean="0"/>
          </a:p>
          <a:p>
            <a:pPr lvl="1">
              <a:buFont typeface="Wingdings" pitchFamily="2" charset="2"/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Pointers contain address of a variable that has a specific value (indirect reference)</a:t>
            </a:r>
          </a:p>
          <a:p>
            <a:pPr lvl="1"/>
            <a:r>
              <a:rPr lang="en-US" sz="2400" dirty="0" smtClean="0"/>
              <a:t>Indirection </a:t>
            </a:r>
            <a:r>
              <a:rPr lang="en-US" sz="2400" dirty="0" smtClean="0">
                <a:cs typeface="Times New Roman" pitchFamily="18" charset="0"/>
              </a:rPr>
              <a:t>–</a:t>
            </a:r>
            <a:r>
              <a:rPr lang="en-US" sz="2400" dirty="0" smtClean="0"/>
              <a:t> referencing a pointer value</a:t>
            </a:r>
          </a:p>
          <a:p>
            <a:endParaRPr lang="en-US" sz="2400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3924300" y="3141663"/>
            <a:ext cx="847725" cy="746125"/>
            <a:chOff x="3924300" y="3141663"/>
            <a:chExt cx="847725" cy="74612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24300" y="3141663"/>
              <a:ext cx="847725" cy="14446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count</a:t>
              </a:r>
              <a:endParaRPr lang="en-US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endParaRPr>
            </a:p>
            <a:p>
              <a:pPr eaLnBrk="0" hangingPunct="0"/>
              <a:endParaRPr lang="en-US" dirty="0">
                <a:latin typeface="Courier New" pitchFamily="49" charset="0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000500" y="3417888"/>
              <a:ext cx="560388" cy="469900"/>
              <a:chOff x="0" y="0"/>
              <a:chExt cx="20000" cy="20000"/>
            </a:xfrm>
          </p:grpSpPr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19967" y="19967"/>
                  </a:cxn>
                  <a:cxn ang="0">
                    <a:pos x="0" y="19967"/>
                  </a:cxn>
                  <a:cxn ang="0">
                    <a:pos x="0" y="0"/>
                  </a:cxn>
                  <a:cxn ang="0">
                    <a:pos x="19967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19967" y="19967"/>
                    </a:lnTo>
                    <a:lnTo>
                      <a:pt x="0" y="19967"/>
                    </a:lnTo>
                    <a:lnTo>
                      <a:pt x="0" y="0"/>
                    </a:lnTo>
                    <a:lnTo>
                      <a:pt x="1996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7501" y="6399"/>
                <a:ext cx="4966" cy="8701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7</a:t>
                </a:r>
                <a:endParaRPr lang="en-US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/>
                <a:endParaRPr lang="en-US">
                  <a:latin typeface="Courier New" pitchFamily="49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87675" y="5516563"/>
            <a:ext cx="2362200" cy="685800"/>
            <a:chOff x="1776" y="2784"/>
            <a:chExt cx="1488" cy="432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736" y="2784"/>
              <a:ext cx="528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count</a:t>
              </a:r>
              <a:endParaRPr lang="en-US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endParaRPr>
            </a:p>
            <a:p>
              <a:pPr eaLnBrk="0" hangingPunct="0"/>
              <a:endParaRPr lang="en-US" sz="120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784" y="2938"/>
              <a:ext cx="319" cy="278"/>
            </a:xfrm>
            <a:custGeom>
              <a:avLst/>
              <a:gdLst/>
              <a:ahLst/>
              <a:cxnLst>
                <a:cxn ang="0">
                  <a:pos x="19967" y="0"/>
                </a:cxn>
                <a:cxn ang="0">
                  <a:pos x="19967" y="19967"/>
                </a:cxn>
                <a:cxn ang="0">
                  <a:pos x="0" y="19967"/>
                </a:cxn>
                <a:cxn ang="0">
                  <a:pos x="0" y="0"/>
                </a:cxn>
                <a:cxn ang="0">
                  <a:pos x="19967" y="0"/>
                </a:cxn>
              </a:cxnLst>
              <a:rect l="0" t="0" r="r" b="b"/>
              <a:pathLst>
                <a:path w="20000" h="20000">
                  <a:moveTo>
                    <a:pt x="19967" y="0"/>
                  </a:moveTo>
                  <a:lnTo>
                    <a:pt x="19967" y="19967"/>
                  </a:lnTo>
                  <a:lnTo>
                    <a:pt x="0" y="19967"/>
                  </a:lnTo>
                  <a:lnTo>
                    <a:pt x="0" y="0"/>
                  </a:lnTo>
                  <a:lnTo>
                    <a:pt x="19967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897" y="2986"/>
              <a:ext cx="79" cy="125"/>
            </a:xfrm>
            <a:prstGeom prst="rect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endParaRPr>
            </a:p>
            <a:p>
              <a:pPr eaLnBrk="0" hangingPunct="0"/>
              <a:endParaRPr lang="en-US" sz="120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76" y="2784"/>
              <a:ext cx="817" cy="9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countPtr</a:t>
              </a:r>
              <a:endParaRPr lang="en-US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endParaRPr>
            </a:p>
            <a:p>
              <a:pPr eaLnBrk="0" hangingPunct="0"/>
              <a:endParaRPr lang="en-US" sz="120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968" y="2928"/>
              <a:ext cx="384" cy="288"/>
            </a:xfrm>
            <a:custGeom>
              <a:avLst/>
              <a:gdLst/>
              <a:ahLst/>
              <a:cxnLst>
                <a:cxn ang="0">
                  <a:pos x="19967" y="0"/>
                </a:cxn>
                <a:cxn ang="0">
                  <a:pos x="19967" y="19967"/>
                </a:cxn>
                <a:cxn ang="0">
                  <a:pos x="0" y="19967"/>
                </a:cxn>
                <a:cxn ang="0">
                  <a:pos x="0" y="0"/>
                </a:cxn>
                <a:cxn ang="0">
                  <a:pos x="19967" y="0"/>
                </a:cxn>
              </a:cxnLst>
              <a:rect l="0" t="0" r="r" b="b"/>
              <a:pathLst>
                <a:path w="20000" h="20000">
                  <a:moveTo>
                    <a:pt x="19967" y="0"/>
                  </a:moveTo>
                  <a:lnTo>
                    <a:pt x="19967" y="19967"/>
                  </a:lnTo>
                  <a:lnTo>
                    <a:pt x="0" y="19967"/>
                  </a:lnTo>
                  <a:lnTo>
                    <a:pt x="0" y="0"/>
                  </a:lnTo>
                  <a:lnTo>
                    <a:pt x="19967" y="0"/>
                  </a:lnTo>
                  <a:close/>
                </a:path>
              </a:pathLst>
            </a:custGeom>
            <a:solidFill>
              <a:schemeClr val="hlink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112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160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Pointer Variable Declarations and Initialization…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Pointer declarations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*</a:t>
            </a:r>
            <a:r>
              <a:rPr lang="en-US" dirty="0" smtClean="0"/>
              <a:t> used with pointer variables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int *</a:t>
            </a:r>
            <a:r>
              <a:rPr lang="en-US" b="1" dirty="0" err="1" smtClean="0">
                <a:latin typeface="Courier New" pitchFamily="49" charset="0"/>
              </a:rPr>
              <a:t>myPtr</a:t>
            </a:r>
            <a:r>
              <a:rPr lang="en-US" b="1" dirty="0" smtClean="0">
                <a:latin typeface="Courier New" pitchFamily="49" charset="0"/>
              </a:rPr>
              <a:t>;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Declares a pointer to an </a:t>
            </a:r>
            <a:r>
              <a:rPr lang="en-US" b="1" dirty="0" smtClean="0">
                <a:latin typeface="Courier New" pitchFamily="49" charset="0"/>
              </a:rPr>
              <a:t>int</a:t>
            </a:r>
            <a:r>
              <a:rPr lang="en-US" dirty="0" smtClean="0"/>
              <a:t> (pointer of type </a:t>
            </a:r>
            <a:r>
              <a:rPr lang="en-US" b="1" dirty="0" smtClean="0">
                <a:latin typeface="Courier New" pitchFamily="49" charset="0"/>
              </a:rPr>
              <a:t>int *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Multiple pointers require using a </a:t>
            </a:r>
            <a:r>
              <a:rPr lang="en-US" b="1" dirty="0" smtClean="0">
                <a:latin typeface="Courier New" pitchFamily="49" charset="0"/>
              </a:rPr>
              <a:t>*</a:t>
            </a:r>
            <a:r>
              <a:rPr lang="en-US" dirty="0" smtClean="0"/>
              <a:t> before each variable declaration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int *myPtr1, *myPtr2;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declare pointers to any data type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Initialize pointers to </a:t>
            </a:r>
            <a:r>
              <a:rPr lang="en-US" b="1" dirty="0" smtClean="0">
                <a:latin typeface="Courier New" pitchFamily="49" charset="0"/>
              </a:rPr>
              <a:t>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or an address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0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–</a:t>
            </a:r>
            <a:r>
              <a:rPr lang="en-US" dirty="0" smtClean="0"/>
              <a:t> points to nothing (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 preferred)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Relationship Between Pointers and Arrays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Arrays and pointers closely related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Array name like a constant pointer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Pointers can do array subscripting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Declare an array </a:t>
            </a:r>
            <a:r>
              <a:rPr lang="en-US" b="1" dirty="0" smtClean="0">
                <a:latin typeface="Courier New" pitchFamily="49" charset="0"/>
              </a:rPr>
              <a:t>b[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5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 and a pointer </a:t>
            </a:r>
            <a:r>
              <a:rPr lang="en-US" b="1" dirty="0" err="1" smtClean="0">
                <a:latin typeface="Courier New" pitchFamily="49" charset="0"/>
              </a:rPr>
              <a:t>bPtr</a:t>
            </a:r>
            <a:endParaRPr lang="en-US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To set them equal to one another use: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bPtr</a:t>
            </a:r>
            <a:r>
              <a:rPr lang="en-US" b="1" dirty="0" smtClean="0">
                <a:latin typeface="Courier New" pitchFamily="49" charset="0"/>
              </a:rPr>
              <a:t> = b;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 array name (</a:t>
            </a:r>
            <a:r>
              <a:rPr lang="en-US" b="1" dirty="0" smtClean="0">
                <a:latin typeface="Courier New" pitchFamily="49" charset="0"/>
              </a:rPr>
              <a:t>b</a:t>
            </a:r>
            <a:r>
              <a:rPr lang="en-US" dirty="0" smtClean="0"/>
              <a:t>) is actually the address of first element of the array </a:t>
            </a:r>
            <a:r>
              <a:rPr lang="en-US" b="1" dirty="0" smtClean="0">
                <a:latin typeface="Courier New" pitchFamily="49" charset="0"/>
              </a:rPr>
              <a:t>b[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5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]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bPtr</a:t>
            </a:r>
            <a:r>
              <a:rPr lang="en-US" b="1" dirty="0" smtClean="0">
                <a:latin typeface="Courier New" pitchFamily="49" charset="0"/>
              </a:rPr>
              <a:t> = &amp;b[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0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] 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Explicitly assigns </a:t>
            </a:r>
            <a:r>
              <a:rPr lang="en-US" b="1" dirty="0" err="1" smtClean="0">
                <a:latin typeface="Courier New" pitchFamily="49" charset="0"/>
              </a:rPr>
              <a:t>bPtr</a:t>
            </a:r>
            <a:r>
              <a:rPr lang="en-US" dirty="0" smtClean="0"/>
              <a:t> to address of first element of </a:t>
            </a:r>
            <a:r>
              <a:rPr lang="en-US" b="1" dirty="0" smtClean="0">
                <a:latin typeface="Courier New" pitchFamily="49" charset="0"/>
              </a:rPr>
              <a:t>b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Relationship Between Pointers and Arrays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Element </a:t>
            </a:r>
            <a:r>
              <a:rPr lang="en-US" b="1" dirty="0" smtClean="0">
                <a:latin typeface="Courier New" pitchFamily="49" charset="0"/>
              </a:rPr>
              <a:t>b[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3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] </a:t>
            </a:r>
          </a:p>
          <a:p>
            <a:pPr lvl="2"/>
            <a:r>
              <a:rPr lang="en-US" dirty="0" smtClean="0"/>
              <a:t>Can be accessed by </a:t>
            </a:r>
            <a:r>
              <a:rPr lang="en-US" b="1" dirty="0" smtClean="0">
                <a:latin typeface="Courier New" pitchFamily="49" charset="0"/>
              </a:rPr>
              <a:t>*(</a:t>
            </a:r>
            <a:r>
              <a:rPr lang="en-US" b="1" dirty="0" smtClean="0"/>
              <a:t> </a:t>
            </a:r>
            <a:r>
              <a:rPr lang="en-US" b="1" dirty="0" err="1" smtClean="0">
                <a:latin typeface="Courier New" pitchFamily="49" charset="0"/>
              </a:rPr>
              <a:t>bPtr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+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3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)</a:t>
            </a:r>
          </a:p>
          <a:p>
            <a:pPr lvl="3"/>
            <a:r>
              <a:rPr lang="en-US" dirty="0" smtClean="0"/>
              <a:t>Where </a:t>
            </a:r>
            <a:r>
              <a:rPr lang="en-US" b="1" dirty="0" smtClean="0">
                <a:latin typeface="Courier New" pitchFamily="49" charset="0"/>
              </a:rPr>
              <a:t>n</a:t>
            </a:r>
            <a:r>
              <a:rPr lang="en-US" dirty="0" smtClean="0"/>
              <a:t> is the offset. Called pointer/offset notation</a:t>
            </a:r>
          </a:p>
          <a:p>
            <a:pPr lvl="2"/>
            <a:r>
              <a:rPr lang="en-US" dirty="0" smtClean="0"/>
              <a:t>Can be accessed by </a:t>
            </a:r>
            <a:r>
              <a:rPr lang="en-US" b="1" dirty="0" err="1" smtClean="0">
                <a:latin typeface="Courier New" pitchFamily="49" charset="0"/>
              </a:rPr>
              <a:t>bptr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3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]</a:t>
            </a:r>
          </a:p>
          <a:p>
            <a:pPr lvl="3"/>
            <a:r>
              <a:rPr lang="en-US" dirty="0" smtClean="0"/>
              <a:t>Called pointer/subscript notation</a:t>
            </a:r>
          </a:p>
          <a:p>
            <a:pPr lvl="3"/>
            <a:r>
              <a:rPr lang="en-US" b="1" dirty="0" err="1" smtClean="0">
                <a:latin typeface="Courier New" pitchFamily="49" charset="0"/>
              </a:rPr>
              <a:t>bPtr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3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 same as </a:t>
            </a:r>
            <a:r>
              <a:rPr lang="en-US" b="1" dirty="0" smtClean="0">
                <a:latin typeface="Courier New" pitchFamily="49" charset="0"/>
              </a:rPr>
              <a:t>b[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3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Can be accessed by performing pointer arithmetic on the array itself</a:t>
            </a:r>
          </a:p>
          <a:p>
            <a:pPr lvl="3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*(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b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+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3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</a:rPr>
              <a:t>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65337" y="339090"/>
            <a:ext cx="6697663" cy="590931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/* Fig. 7.20: fig07_20.cpp</a:t>
            </a:r>
          </a:p>
          <a:p>
            <a:r>
              <a:rPr lang="en-US" dirty="0"/>
              <a:t>   Using subscripting and pointer notations with arrays */</a:t>
            </a:r>
          </a:p>
          <a:p>
            <a:endParaRPr lang="en-US" dirty="0"/>
          </a:p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int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int b[] = { 10, 20, 30, 40 }; /* initialize array b */</a:t>
            </a:r>
          </a:p>
          <a:p>
            <a:r>
              <a:rPr lang="en-US" dirty="0"/>
              <a:t>   int *</a:t>
            </a:r>
            <a:r>
              <a:rPr lang="en-US" dirty="0" err="1"/>
              <a:t>bPtr</a:t>
            </a:r>
            <a:r>
              <a:rPr lang="en-US" dirty="0"/>
              <a:t> = b;                /* set </a:t>
            </a:r>
            <a:r>
              <a:rPr lang="en-US" dirty="0" err="1"/>
              <a:t>bPtr</a:t>
            </a:r>
            <a:r>
              <a:rPr lang="en-US" dirty="0"/>
              <a:t> to point to array b */</a:t>
            </a:r>
          </a:p>
          <a:p>
            <a:r>
              <a:rPr lang="en-US" dirty="0"/>
              <a:t>   int i;                        /* counter */</a:t>
            </a:r>
          </a:p>
          <a:p>
            <a:r>
              <a:rPr lang="en-US" dirty="0"/>
              <a:t>   int offset;                   /* counter */</a:t>
            </a:r>
          </a:p>
          <a:p>
            <a:endParaRPr lang="en-US" dirty="0"/>
          </a:p>
          <a:p>
            <a:r>
              <a:rPr lang="en-US" dirty="0"/>
              <a:t>   /* output array b using array subscript notation */</a:t>
            </a:r>
          </a:p>
          <a:p>
            <a:r>
              <a:rPr lang="en-US" dirty="0"/>
              <a:t>   printf( "Array b printed with:\</a:t>
            </a:r>
            <a:r>
              <a:rPr lang="en-US" dirty="0" err="1"/>
              <a:t>nArray</a:t>
            </a:r>
            <a:r>
              <a:rPr lang="en-US" dirty="0"/>
              <a:t> subscript notation\n" );</a:t>
            </a:r>
          </a:p>
          <a:p>
            <a:endParaRPr lang="en-US" dirty="0"/>
          </a:p>
          <a:p>
            <a:r>
              <a:rPr lang="en-US" dirty="0"/>
              <a:t>   /* loop through array b */</a:t>
            </a:r>
          </a:p>
          <a:p>
            <a:r>
              <a:rPr lang="en-US" dirty="0"/>
              <a:t>   for ( i = 0; i &lt; 4; i++ ) {</a:t>
            </a:r>
          </a:p>
          <a:p>
            <a:r>
              <a:rPr lang="en-US" dirty="0"/>
              <a:t>      printf( "b[ %d ] = %d\n", i, b[ i ] );</a:t>
            </a:r>
          </a:p>
          <a:p>
            <a:r>
              <a:rPr lang="en-US" dirty="0"/>
              <a:t>   } /* end for */</a:t>
            </a:r>
          </a:p>
          <a:p>
            <a:endParaRPr lang="en-US" dirty="0"/>
          </a:p>
          <a:p>
            <a:r>
              <a:rPr lang="en-US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78113" y="0"/>
            <a:ext cx="6389687" cy="69373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/>
              <a:t>/* output array b using array name and pointer/offset notation */</a:t>
            </a:r>
          </a:p>
          <a:p>
            <a:r>
              <a:rPr lang="en-US" sz="1600" dirty="0"/>
              <a:t>   printf( "\</a:t>
            </a:r>
            <a:r>
              <a:rPr lang="en-US" sz="1600" dirty="0" err="1"/>
              <a:t>nPointer</a:t>
            </a:r>
            <a:r>
              <a:rPr lang="en-US" sz="1600" dirty="0"/>
              <a:t>/offset notation where\n"</a:t>
            </a:r>
          </a:p>
          <a:p>
            <a:r>
              <a:rPr lang="en-US" sz="1600" dirty="0"/>
              <a:t>           "the pointer is the array name\n" );</a:t>
            </a:r>
          </a:p>
          <a:p>
            <a:endParaRPr lang="en-US" sz="1600" dirty="0"/>
          </a:p>
          <a:p>
            <a:r>
              <a:rPr lang="en-US" sz="1600" dirty="0"/>
              <a:t>   /* loop through array b */</a:t>
            </a:r>
          </a:p>
          <a:p>
            <a:r>
              <a:rPr lang="en-US" sz="1600" dirty="0"/>
              <a:t>   for ( offset = 0; offset &lt; 4; offset++ ) {</a:t>
            </a:r>
          </a:p>
          <a:p>
            <a:r>
              <a:rPr lang="en-US" sz="1600" dirty="0"/>
              <a:t>      printf( "*( b + %d ) = %d\n", offset, *( b + offset ) );  </a:t>
            </a:r>
          </a:p>
          <a:p>
            <a:r>
              <a:rPr lang="en-US" sz="1600" dirty="0"/>
              <a:t>   } /* end for */</a:t>
            </a:r>
          </a:p>
          <a:p>
            <a:endParaRPr lang="en-US" sz="1600" dirty="0"/>
          </a:p>
          <a:p>
            <a:r>
              <a:rPr lang="en-US" sz="1600" dirty="0"/>
              <a:t>   /* output array b using </a:t>
            </a:r>
            <a:r>
              <a:rPr lang="en-US" sz="1600" dirty="0" err="1"/>
              <a:t>bPtr</a:t>
            </a:r>
            <a:r>
              <a:rPr lang="en-US" sz="1600" dirty="0"/>
              <a:t> and array subscript notation */</a:t>
            </a:r>
          </a:p>
          <a:p>
            <a:r>
              <a:rPr lang="en-US" sz="1600" dirty="0"/>
              <a:t>   printf( "\</a:t>
            </a:r>
            <a:r>
              <a:rPr lang="en-US" sz="1600" dirty="0" err="1"/>
              <a:t>nPointer</a:t>
            </a:r>
            <a:r>
              <a:rPr lang="en-US" sz="1600" dirty="0"/>
              <a:t> subscript notation\n" );</a:t>
            </a:r>
          </a:p>
          <a:p>
            <a:endParaRPr lang="en-US" sz="1600" dirty="0"/>
          </a:p>
          <a:p>
            <a:r>
              <a:rPr lang="en-US" sz="1600" dirty="0"/>
              <a:t>   /* loop through array b */</a:t>
            </a:r>
          </a:p>
          <a:p>
            <a:r>
              <a:rPr lang="en-US" sz="1600" dirty="0"/>
              <a:t>   for ( i = 0; i &lt; 4; i++ ) {</a:t>
            </a:r>
          </a:p>
          <a:p>
            <a:r>
              <a:rPr lang="en-US" sz="1600" dirty="0"/>
              <a:t>      printf( "</a:t>
            </a:r>
            <a:r>
              <a:rPr lang="en-US" sz="1600" dirty="0" err="1"/>
              <a:t>bPtr</a:t>
            </a:r>
            <a:r>
              <a:rPr lang="en-US" sz="1600" dirty="0"/>
              <a:t>[ %d ] = %d\n", i, </a:t>
            </a:r>
            <a:r>
              <a:rPr lang="en-US" sz="1600" dirty="0" err="1"/>
              <a:t>bPtr</a:t>
            </a:r>
            <a:r>
              <a:rPr lang="en-US" sz="1600" dirty="0"/>
              <a:t>[ i ] );</a:t>
            </a:r>
          </a:p>
          <a:p>
            <a:r>
              <a:rPr lang="en-US" sz="1600" dirty="0"/>
              <a:t>   } /* end for */</a:t>
            </a:r>
          </a:p>
          <a:p>
            <a:endParaRPr lang="en-US" sz="1600" dirty="0"/>
          </a:p>
          <a:p>
            <a:r>
              <a:rPr lang="en-US" sz="1600" dirty="0"/>
              <a:t>   /* output array b using </a:t>
            </a:r>
            <a:r>
              <a:rPr lang="en-US" sz="1600" dirty="0" err="1"/>
              <a:t>bPtr</a:t>
            </a:r>
            <a:r>
              <a:rPr lang="en-US" sz="1600" dirty="0"/>
              <a:t> and pointer/offset notation */</a:t>
            </a:r>
          </a:p>
          <a:p>
            <a:r>
              <a:rPr lang="en-US" sz="1600" dirty="0"/>
              <a:t>   printf( "\</a:t>
            </a:r>
            <a:r>
              <a:rPr lang="en-US" sz="1600" dirty="0" err="1"/>
              <a:t>nPointer</a:t>
            </a:r>
            <a:r>
              <a:rPr lang="en-US" sz="1600" dirty="0"/>
              <a:t>/offset notation\n" );</a:t>
            </a:r>
          </a:p>
          <a:p>
            <a:endParaRPr lang="en-US" sz="1600" dirty="0"/>
          </a:p>
          <a:p>
            <a:r>
              <a:rPr lang="en-US" sz="1600" dirty="0"/>
              <a:t>   /* loop through array b */</a:t>
            </a:r>
          </a:p>
          <a:p>
            <a:r>
              <a:rPr lang="en-US" sz="1600" dirty="0"/>
              <a:t>   for ( offset = 0; offset &lt; 4; offset++ ) {</a:t>
            </a:r>
          </a:p>
          <a:p>
            <a:r>
              <a:rPr lang="en-US" sz="1600" dirty="0"/>
              <a:t>      printf( "*( </a:t>
            </a:r>
            <a:r>
              <a:rPr lang="en-US" sz="1600" dirty="0" err="1"/>
              <a:t>bPtr</a:t>
            </a:r>
            <a:r>
              <a:rPr lang="en-US" sz="1600" dirty="0"/>
              <a:t> + %d ) = %d\n", offset, *( </a:t>
            </a:r>
            <a:r>
              <a:rPr lang="en-US" sz="1600" dirty="0" err="1"/>
              <a:t>bPtr</a:t>
            </a:r>
            <a:r>
              <a:rPr lang="en-US" sz="1600" dirty="0"/>
              <a:t> + offset ) );   </a:t>
            </a:r>
          </a:p>
          <a:p>
            <a:r>
              <a:rPr lang="en-US" sz="1600" dirty="0"/>
              <a:t>   } /* end for */</a:t>
            </a:r>
          </a:p>
          <a:p>
            <a:endParaRPr lang="en-US" sz="1600" dirty="0"/>
          </a:p>
          <a:p>
            <a:r>
              <a:rPr lang="en-US" sz="1600" dirty="0"/>
              <a:t>   return 0; /* indicates successful termination */</a:t>
            </a:r>
          </a:p>
          <a:p>
            <a:endParaRPr lang="en-US" sz="1600" dirty="0"/>
          </a:p>
          <a:p>
            <a:r>
              <a:rPr lang="en-US" sz="1600" dirty="0"/>
              <a:t>} /* end main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82800" y="0"/>
            <a:ext cx="6985000" cy="68199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700" dirty="0"/>
              <a:t>Array b printed with:</a:t>
            </a:r>
          </a:p>
          <a:p>
            <a:r>
              <a:rPr lang="en-US" sz="1700" dirty="0"/>
              <a:t>Array subscript notation</a:t>
            </a:r>
          </a:p>
          <a:p>
            <a:r>
              <a:rPr lang="en-US" sz="1700" dirty="0"/>
              <a:t>b[ 0 ] = 10</a:t>
            </a:r>
          </a:p>
          <a:p>
            <a:r>
              <a:rPr lang="en-US" sz="1700" dirty="0"/>
              <a:t>b[ 1 ] = 20</a:t>
            </a:r>
          </a:p>
          <a:p>
            <a:r>
              <a:rPr lang="en-US" sz="1700" dirty="0"/>
              <a:t>b[ 2 ] = 30</a:t>
            </a:r>
          </a:p>
          <a:p>
            <a:r>
              <a:rPr lang="en-US" sz="1700" dirty="0"/>
              <a:t>b[ 3 ] = 40</a:t>
            </a:r>
          </a:p>
          <a:p>
            <a:endParaRPr lang="en-US" sz="1700" dirty="0"/>
          </a:p>
          <a:p>
            <a:r>
              <a:rPr lang="en-US" sz="1700" dirty="0"/>
              <a:t>Pointer/offset notation where</a:t>
            </a:r>
          </a:p>
          <a:p>
            <a:r>
              <a:rPr lang="en-US" sz="1700" dirty="0"/>
              <a:t>the pointer is the array name</a:t>
            </a:r>
          </a:p>
          <a:p>
            <a:r>
              <a:rPr lang="en-US" sz="1700" dirty="0"/>
              <a:t>*( b + 0 ) = 10</a:t>
            </a:r>
          </a:p>
          <a:p>
            <a:r>
              <a:rPr lang="en-US" sz="1700" dirty="0"/>
              <a:t>*( b + 1 ) = 20</a:t>
            </a:r>
          </a:p>
          <a:p>
            <a:r>
              <a:rPr lang="en-US" sz="1700" dirty="0"/>
              <a:t>*( b + 2 ) = 30</a:t>
            </a:r>
          </a:p>
          <a:p>
            <a:r>
              <a:rPr lang="en-US" sz="1700" dirty="0"/>
              <a:t>*( b + 3 ) = 40</a:t>
            </a:r>
          </a:p>
          <a:p>
            <a:endParaRPr lang="en-US" sz="1700" dirty="0"/>
          </a:p>
          <a:p>
            <a:r>
              <a:rPr lang="en-US" sz="1700" dirty="0"/>
              <a:t>Pointer subscript notation</a:t>
            </a:r>
          </a:p>
          <a:p>
            <a:r>
              <a:rPr lang="en-US" sz="1700" dirty="0" err="1"/>
              <a:t>bPtr</a:t>
            </a:r>
            <a:r>
              <a:rPr lang="en-US" sz="1700" dirty="0"/>
              <a:t>[ 0 ] = 10</a:t>
            </a:r>
          </a:p>
          <a:p>
            <a:r>
              <a:rPr lang="en-US" sz="1700" dirty="0" err="1"/>
              <a:t>bPtr</a:t>
            </a:r>
            <a:r>
              <a:rPr lang="en-US" sz="1700" dirty="0"/>
              <a:t>[ 1 ] = 20</a:t>
            </a:r>
          </a:p>
          <a:p>
            <a:r>
              <a:rPr lang="en-US" sz="1700" dirty="0" err="1"/>
              <a:t>bPtr</a:t>
            </a:r>
            <a:r>
              <a:rPr lang="en-US" sz="1700" dirty="0"/>
              <a:t>[ 2 ] = 30</a:t>
            </a:r>
          </a:p>
          <a:p>
            <a:r>
              <a:rPr lang="en-US" sz="1700" dirty="0" err="1"/>
              <a:t>bPtr</a:t>
            </a:r>
            <a:r>
              <a:rPr lang="en-US" sz="1700" dirty="0"/>
              <a:t>[ 3 ] = 40</a:t>
            </a:r>
          </a:p>
          <a:p>
            <a:endParaRPr lang="en-US" sz="1700" dirty="0"/>
          </a:p>
          <a:p>
            <a:r>
              <a:rPr lang="en-US" sz="1700" dirty="0"/>
              <a:t>Pointer/offset notation</a:t>
            </a:r>
          </a:p>
          <a:p>
            <a:r>
              <a:rPr lang="en-US" sz="1700" dirty="0"/>
              <a:t>*( </a:t>
            </a:r>
            <a:r>
              <a:rPr lang="en-US" sz="1700" dirty="0" err="1"/>
              <a:t>bPtr</a:t>
            </a:r>
            <a:r>
              <a:rPr lang="en-US" sz="1700" dirty="0"/>
              <a:t> + 0 ) = 10</a:t>
            </a:r>
          </a:p>
          <a:p>
            <a:r>
              <a:rPr lang="en-US" sz="1700" dirty="0"/>
              <a:t>*( </a:t>
            </a:r>
            <a:r>
              <a:rPr lang="en-US" sz="1700" dirty="0" err="1"/>
              <a:t>bPtr</a:t>
            </a:r>
            <a:r>
              <a:rPr lang="en-US" sz="1700" dirty="0"/>
              <a:t> + 1 ) = 20</a:t>
            </a:r>
          </a:p>
          <a:p>
            <a:r>
              <a:rPr lang="en-US" sz="1700" dirty="0"/>
              <a:t>*( </a:t>
            </a:r>
            <a:r>
              <a:rPr lang="en-US" sz="1700" dirty="0" err="1"/>
              <a:t>bPtr</a:t>
            </a:r>
            <a:r>
              <a:rPr lang="en-US" sz="1700" dirty="0"/>
              <a:t> + 2 ) = 30</a:t>
            </a:r>
          </a:p>
          <a:p>
            <a:r>
              <a:rPr lang="en-US" sz="1700" dirty="0"/>
              <a:t>*( </a:t>
            </a:r>
            <a:r>
              <a:rPr lang="en-US" sz="1700" dirty="0" err="1"/>
              <a:t>bPtr</a:t>
            </a:r>
            <a:r>
              <a:rPr lang="en-US" sz="1700" dirty="0"/>
              <a:t> + 3 ) = 40</a:t>
            </a:r>
          </a:p>
          <a:p>
            <a:r>
              <a:rPr lang="en-US" sz="1700" dirty="0"/>
              <a:t>Press any key to continue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16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STRUCTURES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logo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1170</Words>
  <Application>Microsoft Office PowerPoint</Application>
  <PresentationFormat>On-screen Show (4:3)</PresentationFormat>
  <Paragraphs>188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Pointers </vt:lpstr>
      <vt:lpstr>Pointer Variable Declarations and Initialization</vt:lpstr>
      <vt:lpstr>Pointer Variable Declarations and Initialization…</vt:lpstr>
      <vt:lpstr>The Relationship Between Pointers and Arrays</vt:lpstr>
      <vt:lpstr>The Relationship Between Pointers and Arrays</vt:lpstr>
      <vt:lpstr>Slide 6</vt:lpstr>
      <vt:lpstr>Slide 7</vt:lpstr>
      <vt:lpstr>Slide 8</vt:lpstr>
      <vt:lpstr>Slide 9</vt:lpstr>
      <vt:lpstr>Structures</vt:lpstr>
      <vt:lpstr>Structures…</vt:lpstr>
      <vt:lpstr>Slide 12</vt:lpstr>
      <vt:lpstr>Slide 13</vt:lpstr>
      <vt:lpstr>Slide 14</vt:lpstr>
      <vt:lpstr>Slide 15</vt:lpstr>
      <vt:lpstr> Structures and Unions (1/6)</vt:lpstr>
      <vt:lpstr> Structures and Unions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</dc:title>
  <dc:creator>gu</dc:creator>
  <cp:lastModifiedBy>gu</cp:lastModifiedBy>
  <cp:revision>8</cp:revision>
  <dcterms:created xsi:type="dcterms:W3CDTF">2012-02-29T08:33:51Z</dcterms:created>
  <dcterms:modified xsi:type="dcterms:W3CDTF">2012-02-29T18:26:16Z</dcterms:modified>
</cp:coreProperties>
</file>